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8C9DB-AF24-7E5E-F401-5FE1C9F8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B2D48-391B-22DB-BB82-AFF1E538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04954-FE3D-C65D-CED7-D9702B75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AF740-28CA-FC63-F24E-5B0D889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5A8E5-9EAE-E5EB-9492-B36F878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4D6E-1654-6C22-9236-0599303E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D7E84-A53E-CC14-5BF0-4E6430E8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2DE5E-541A-9473-7E97-12850136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5A3E5-EA74-A4B2-6F9C-08541B26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AA16C-5D98-587B-76D2-744B79D7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80FB82-20F9-B92B-663F-6D3ADC96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1E75F-0753-9779-BEB7-7F50804A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804E8-D214-5A43-0C4D-0D76D67C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4406C-766C-3791-9567-62E58509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3BDFF-8534-F7D0-B7D5-0BE2A71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5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3F8A5-DC37-2618-3895-F67DF277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325C0-E936-AF6F-C83B-A3C4C71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52AB-762D-1C96-5AD9-5E80AC0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C447F-5365-6B64-E908-79CA1CB7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46788-E449-5615-769C-2FAD14C2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BD43F-7122-FE24-AD6E-9C2C98D4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13C75-6B81-612E-61A1-93813654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8BBE9-5748-230B-C51B-57811A2F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B8873-4A97-D8C2-6948-106A8076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9F7A8-CDAC-DD7A-94B3-41865A9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7EC0-B9E2-E053-6E36-E6664F9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3B94D-ACB9-FC33-C366-E0A0ACA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D857D-BAE2-C814-31C4-61A80860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9D763-8EEA-C847-8557-032A994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7C891-AC5C-636F-862C-D812CFF9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78A5B-81DD-ADDD-F5BC-1C6C06A0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7ACA4-2EA2-2D70-0E6E-0FCE10D6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E9C21-FE35-5B3A-02C9-CCCB0C06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720AB-C16E-B627-4004-BB5E9DAA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68990-05D7-B9BE-155D-B36F14F80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E0444-6F72-4056-1290-526B6CC31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87D42-F2F0-21B6-55D6-0629D70D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DA8B7-BDB7-FBD7-4D00-FE3C089F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3DE11-9B37-297B-C3F7-F569B4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8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CE23-B2F3-CEB3-C259-B728A3F3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02058-AB09-B3A8-0924-3117A357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564F5-D162-5E80-9DDC-7BEE7BC2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73CA3-1CE8-0F70-AB9F-680CE5A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97453-816F-CF8B-608E-A7DE02AF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27982-582A-F4A4-B28D-2CED3AA3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375AA-8986-5558-FC6C-D3A6440F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BFFD4-6C5F-312D-379C-1605E817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1305E-80DB-1F2D-B640-4A759FE9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045F0-43F3-C600-F62A-8806A16B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FC5A1-C72B-D925-7F42-9F299C4B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BF81D-5BAD-1334-099C-36E3BA1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A17F9-96C1-CCF0-235B-CB0672C3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AA0E8-02F6-62FA-B71B-8FDAE9C1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9BF7D8-62B0-0186-806C-E40A4D7B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BD1B3-A0ED-541F-AC8B-B09E74424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54C01-A372-E9FB-AF35-4AE14924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744CE-F822-15AF-7F88-BDF673BF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3E2C2-EBF5-F38E-E883-B6952E16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48F178-5093-2946-125A-6080FEC6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38173-EF64-CD86-5C88-C78199B6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D4124-0B9E-3C84-8B57-CA4DA87A7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583C-D08B-4822-883D-5FB78E39770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B5CB7-AFFD-71EA-F790-FA058DD8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3C676-4F08-68D7-6E1E-3D0AE41C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BC1C-2FB9-409D-9DCA-F5DB9766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CEBB-805A-BDD8-8DAD-D49FBA20E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微机原理</a:t>
            </a:r>
          </a:p>
        </p:txBody>
      </p:sp>
    </p:spTree>
    <p:extLst>
      <p:ext uri="{BB962C8B-B14F-4D97-AF65-F5344CB8AC3E}">
        <p14:creationId xmlns:p14="http://schemas.microsoft.com/office/powerpoint/2010/main" val="290303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D8F6-8220-D9D6-B51D-3A4E4046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二进制转八</a:t>
            </a:r>
            <a:r>
              <a:rPr lang="en-US" altLang="zh-CN" b="1" dirty="0"/>
              <a:t>/</a:t>
            </a:r>
            <a:r>
              <a:rPr lang="zh-CN" altLang="en-US" b="1" dirty="0"/>
              <a:t>十六进制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12D25C-BA1A-5C3D-852A-C36BD350096C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7690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800000"/>
                </a:solidFill>
              </a:rPr>
              <a:t>二进制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</a:t>
            </a:r>
            <a:r>
              <a:rPr lang="zh-CN" altLang="en-US" dirty="0">
                <a:solidFill>
                  <a:srgbClr val="800000"/>
                </a:solidFill>
                <a:sym typeface="Wingdings" pitchFamily="2" charset="2"/>
              </a:rPr>
              <a:t>八进制：</a:t>
            </a:r>
            <a:r>
              <a:rPr lang="en-US" dirty="0">
                <a:sym typeface="Wingdings" pitchFamily="2" charset="2"/>
              </a:rPr>
              <a:t>3</a:t>
            </a:r>
            <a:r>
              <a:rPr lang="zh-CN" altLang="en-US" dirty="0">
                <a:sym typeface="Wingdings" pitchFamily="2" charset="2"/>
              </a:rPr>
              <a:t>位一组划分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800000"/>
                </a:solidFill>
              </a:rPr>
              <a:t>八进制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</a:t>
            </a:r>
            <a:r>
              <a:rPr lang="zh-CN" altLang="en-US" dirty="0">
                <a:solidFill>
                  <a:srgbClr val="800000"/>
                </a:solidFill>
                <a:sym typeface="Wingdings" pitchFamily="2" charset="2"/>
              </a:rPr>
              <a:t>二进制：</a:t>
            </a:r>
            <a:r>
              <a:rPr lang="zh-CN" altLang="en-US" dirty="0">
                <a:sym typeface="Wingdings" pitchFamily="2" charset="2"/>
              </a:rPr>
              <a:t>反向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800000"/>
                </a:solidFill>
              </a:rPr>
              <a:t>二进制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</a:t>
            </a:r>
            <a:r>
              <a:rPr lang="zh-CN" altLang="en-US" dirty="0">
                <a:solidFill>
                  <a:srgbClr val="800000"/>
                </a:solidFill>
                <a:sym typeface="Wingdings" pitchFamily="2" charset="2"/>
              </a:rPr>
              <a:t>十六进制：</a:t>
            </a:r>
            <a:r>
              <a:rPr lang="en-US" dirty="0">
                <a:sym typeface="Wingdings" pitchFamily="2" charset="2"/>
              </a:rPr>
              <a:t>4</a:t>
            </a:r>
            <a:r>
              <a:rPr lang="zh-CN" altLang="en-US" dirty="0">
                <a:sym typeface="Wingdings" pitchFamily="2" charset="2"/>
              </a:rPr>
              <a:t>位一组划分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800000"/>
                </a:solidFill>
              </a:rPr>
              <a:t>十六进制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</a:t>
            </a:r>
            <a:r>
              <a:rPr lang="zh-CN" altLang="en-US" dirty="0">
                <a:solidFill>
                  <a:srgbClr val="800000"/>
                </a:solidFill>
                <a:sym typeface="Wingdings" pitchFamily="2" charset="2"/>
              </a:rPr>
              <a:t>二进制：</a:t>
            </a:r>
            <a:r>
              <a:rPr lang="zh-CN" altLang="en-US" dirty="0">
                <a:sym typeface="Wingdings" pitchFamily="2" charset="2"/>
              </a:rPr>
              <a:t>反向</a:t>
            </a:r>
            <a:endParaRPr lang="en-US" altLang="zh-CN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AF804A19-55BD-6132-51B5-F36E149EBF38}"/>
              </a:ext>
            </a:extLst>
          </p:cNvPr>
          <p:cNvSpPr txBox="1"/>
          <p:nvPr/>
        </p:nvSpPr>
        <p:spPr>
          <a:xfrm>
            <a:off x="5105400" y="2181886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082620C-A9F9-82BF-A58A-F1B30DC172B0}"/>
              </a:ext>
            </a:extLst>
          </p:cNvPr>
          <p:cNvSpPr txBox="1"/>
          <p:nvPr/>
        </p:nvSpPr>
        <p:spPr>
          <a:xfrm>
            <a:off x="3280719" y="315284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33264EA4-120E-C7E7-869B-28645B022F0B}"/>
              </a:ext>
            </a:extLst>
          </p:cNvPr>
          <p:cNvSpPr txBox="1"/>
          <p:nvPr/>
        </p:nvSpPr>
        <p:spPr>
          <a:xfrm>
            <a:off x="5072448" y="412381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156FF91-7FF6-898F-6F51-A9D5B13AAD83}"/>
              </a:ext>
            </a:extLst>
          </p:cNvPr>
          <p:cNvSpPr txBox="1"/>
          <p:nvPr/>
        </p:nvSpPr>
        <p:spPr>
          <a:xfrm>
            <a:off x="3208638" y="509477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D605E-C9D6-8E54-BA04-94CC40C2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63675-0E7C-1FD4-5A6B-54675338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无符号数：只有非负数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有符号数：正数、负数、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有符号数有</a:t>
            </a:r>
            <a:r>
              <a:rPr lang="en-US" altLang="zh-CN" dirty="0"/>
              <a:t>3</a:t>
            </a:r>
            <a:r>
              <a:rPr lang="zh-CN" altLang="en-US" dirty="0"/>
              <a:t>种常用的表示方法：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4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F0EC-18C9-CE16-D4DE-5E784E16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原码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DD175-B673-DA4E-22C4-DF87C8B8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符号位：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/>
              <a:t>-</a:t>
            </a:r>
          </a:p>
          <a:p>
            <a:endParaRPr lang="en-US" altLang="zh-CN" dirty="0"/>
          </a:p>
          <a:p>
            <a:r>
              <a:rPr lang="zh-CN" altLang="en-US" dirty="0"/>
              <a:t>对一个数取相反数，只需要改变符号位即可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65BC82B-23B4-184C-0B4E-9AF0D8A00C5A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509963"/>
            <a:ext cx="5334000" cy="1616075"/>
            <a:chOff x="1248" y="1728"/>
            <a:chExt cx="3360" cy="101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CFAEA34-FDDB-18A1-C6BA-1E6381089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符号</a:t>
              </a:r>
              <a:endParaRPr lang="en-GB" sz="20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48DA97D-A170-EAFC-A0CB-040DF7C9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EDCDB781-F5B0-099C-CF21-72D95EB50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7C546DD-E11E-62B1-16F2-B5C7BFA2E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66EAF4A-B102-CCD4-8977-07EEC3EB7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DC602083-94BE-EBE5-F164-EDF3D2D39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20AD722-D6B6-4A56-7BE1-B678A4BA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E8CD9CA-33BB-EB8A-101B-789BDA47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ED74E36-9DC6-310C-1B36-9CEC9DBEE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F3DB32D-FA93-839E-670E-33098486D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76A3AE7-DA5C-DDAB-478D-F73A7A1AA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13298F37-3A9A-DA1D-55DB-7ACF8D23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值</a:t>
              </a:r>
              <a:endParaRPr lang="en-GB" sz="2000" dirty="0"/>
            </a:p>
          </p:txBody>
        </p:sp>
      </p:grpSp>
      <p:sp>
        <p:nvSpPr>
          <p:cNvPr id="17" name="Rectangle 17">
            <a:extLst>
              <a:ext uri="{FF2B5EF4-FFF2-40B4-BE49-F238E27FC236}">
                <a16:creationId xmlns:a16="http://schemas.microsoft.com/office/drawing/2014/main" id="{8D9382BF-CBFC-895B-8A47-47EBB0BF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5262563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1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A4BD-9ED8-0F85-FA6A-6021289E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1B1B-DC5E-E3AB-B1F0-2C6337A1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原码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4BC5-7698-1F5A-A235-0FBC279D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最大值：</a:t>
            </a:r>
            <a:r>
              <a:rPr lang="en-US" altLang="zh-CN" sz="2800" dirty="0"/>
              <a:t> 01111111 = +127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最大值：</a:t>
            </a:r>
            <a:r>
              <a:rPr lang="en-US" altLang="zh-CN" sz="2800" dirty="0"/>
              <a:t> 11111111 = -127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零：</a:t>
            </a:r>
            <a:r>
              <a:rPr lang="en-US" altLang="zh-CN" sz="2800" dirty="0"/>
              <a:t> 00000000 = +0</a:t>
            </a:r>
            <a:r>
              <a:rPr lang="en-US" altLang="zh-CN" sz="2800" baseline="-25000" dirty="0"/>
              <a:t>10</a:t>
            </a:r>
            <a:br>
              <a:rPr lang="en-US" altLang="zh-CN" sz="2800" dirty="0"/>
            </a:br>
            <a:r>
              <a:rPr lang="en-US" altLang="zh-CN" sz="2800" dirty="0"/>
              <a:t>	 10000000 = -0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范围（</a:t>
            </a:r>
            <a:r>
              <a:rPr lang="en-US" altLang="zh-CN" dirty="0"/>
              <a:t>8</a:t>
            </a:r>
            <a:r>
              <a:rPr lang="zh-CN" altLang="en-US" dirty="0"/>
              <a:t>位）：</a:t>
            </a:r>
            <a:r>
              <a:rPr lang="en-US" altLang="zh-CN" dirty="0"/>
              <a:t>-127 ~ +127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23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1628-935C-ABB8-7B89-744F1DC8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F498-701C-10D7-08AB-3EB1B11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反码</a:t>
            </a:r>
            <a:r>
              <a:rPr lang="en-US" altLang="zh-CN" b="1" dirty="0"/>
              <a:t>1’s</a:t>
            </a:r>
            <a:r>
              <a:rPr lang="zh-CN" altLang="en-US" b="1" dirty="0"/>
              <a:t> </a:t>
            </a:r>
            <a:r>
              <a:rPr lang="en-US" altLang="zh-CN" b="1" dirty="0"/>
              <a:t>Complement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F8F25-8E57-83F8-A077-C3BE29DD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正数：和原码一致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负数：将原码的每一位取反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-00001100 = </a:t>
            </a:r>
            <a:r>
              <a:rPr lang="en-US" altLang="zh-CN" dirty="0">
                <a:solidFill>
                  <a:srgbClr val="0000CC"/>
                </a:solidFill>
              </a:rPr>
              <a:t>11110011</a:t>
            </a:r>
            <a:r>
              <a:rPr lang="en-US" altLang="zh-CN" baseline="-25000" dirty="0">
                <a:solidFill>
                  <a:srgbClr val="0000CC"/>
                </a:solidFill>
              </a:rPr>
              <a:t>1s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DF812-B146-7DF4-A0AF-0D5C9DAC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38748-0BB6-0127-4D19-9706A93A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反码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2EF6-9289-C282-67FB-C12D4462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最大值：</a:t>
            </a:r>
            <a:r>
              <a:rPr lang="en-US" altLang="zh-CN" sz="2800" dirty="0"/>
              <a:t> 01111111 = +127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最大值：</a:t>
            </a:r>
            <a:r>
              <a:rPr lang="en-US" altLang="zh-CN" sz="2800" dirty="0"/>
              <a:t> 10000000 = -127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零：</a:t>
            </a:r>
            <a:r>
              <a:rPr lang="en-US" altLang="zh-CN" sz="2800" dirty="0"/>
              <a:t> 00000000 = +0</a:t>
            </a:r>
            <a:r>
              <a:rPr lang="en-US" altLang="zh-CN" sz="2800" baseline="-25000" dirty="0"/>
              <a:t>10</a:t>
            </a:r>
            <a:br>
              <a:rPr lang="en-US" altLang="zh-CN" sz="2800" dirty="0"/>
            </a:br>
            <a:r>
              <a:rPr lang="en-US" altLang="zh-CN" sz="2800" dirty="0"/>
              <a:t>	 11111111 = -0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范围（</a:t>
            </a:r>
            <a:r>
              <a:rPr lang="en-US" altLang="zh-CN" dirty="0"/>
              <a:t>8</a:t>
            </a:r>
            <a:r>
              <a:rPr lang="zh-CN" altLang="en-US" dirty="0"/>
              <a:t>位）：</a:t>
            </a:r>
            <a:r>
              <a:rPr lang="en-US" altLang="zh-CN" dirty="0"/>
              <a:t>-127 ~ +127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4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BC3FA-973C-2AE6-BC6B-C004FD63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6EC59-78F5-0A07-9BCE-3C090B4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反码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F9761-CC9E-82B1-0381-9FFE588B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buNone/>
            </a:pPr>
            <a:r>
              <a:rPr lang="en-US" altLang="zh-CN" sz="2800" dirty="0"/>
              <a:t>          (14)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 = (00001110)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(00001110)</a:t>
            </a:r>
            <a:r>
              <a:rPr lang="en-US" altLang="zh-CN" sz="2800" baseline="-25000" dirty="0"/>
              <a:t>1s</a:t>
            </a:r>
          </a:p>
          <a:p>
            <a:pPr>
              <a:spcBef>
                <a:spcPct val="60000"/>
              </a:spcBef>
              <a:buNone/>
            </a:pPr>
            <a:endParaRPr lang="en-US" altLang="zh-CN" sz="2800" baseline="-25000" dirty="0"/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altLang="zh-CN" sz="2800" dirty="0"/>
              <a:t>	 	-(14)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-(00001110)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(11110001)</a:t>
            </a:r>
            <a:r>
              <a:rPr lang="en-US" altLang="zh-CN" sz="2800" baseline="-25000" dirty="0"/>
              <a:t>1s</a:t>
            </a:r>
            <a:r>
              <a:rPr lang="en-US" altLang="zh-CN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endParaRPr lang="en-US" altLang="zh-CN" sz="2800" dirty="0"/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altLang="zh-CN" sz="2800" dirty="0"/>
              <a:t>		-(80)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-( </a:t>
            </a:r>
            <a:r>
              <a:rPr lang="en-US" altLang="zh-CN" sz="2800" dirty="0">
                <a:solidFill>
                  <a:srgbClr val="0000CC"/>
                </a:solidFill>
              </a:rPr>
              <a:t>?</a:t>
            </a:r>
            <a:r>
              <a:rPr lang="en-US" altLang="zh-CN" sz="2800" dirty="0"/>
              <a:t> 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 </a:t>
            </a:r>
            <a:r>
              <a:rPr lang="en-US" altLang="zh-CN" sz="2800" dirty="0">
                <a:solidFill>
                  <a:srgbClr val="0000CC"/>
                </a:solidFill>
              </a:rPr>
              <a:t>? 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1s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15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C3F0-8E6A-07FE-8A1C-0B5656134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2A89-2284-45A8-E813-A48EE263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补码</a:t>
            </a:r>
            <a:r>
              <a:rPr lang="en-US" altLang="zh-CN" b="1" dirty="0"/>
              <a:t>2’s Complement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3539C-C73F-8214-7547-4A8B4582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正数：与原码一致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负数：反码</a:t>
            </a:r>
            <a:r>
              <a:rPr lang="en-US" altLang="zh-CN" dirty="0"/>
              <a:t>+1</a:t>
            </a:r>
          </a:p>
          <a:p>
            <a:endParaRPr lang="en-US" altLang="zh-CN" dirty="0"/>
          </a:p>
          <a:p>
            <a:r>
              <a:rPr lang="en-US" altLang="zh-CN" dirty="0"/>
              <a:t>-00001100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00CC"/>
                </a:solidFill>
              </a:rPr>
              <a:t>11110100</a:t>
            </a:r>
            <a:r>
              <a:rPr lang="en-US" altLang="zh-CN" baseline="-25000" dirty="0">
                <a:solidFill>
                  <a:srgbClr val="0000CC"/>
                </a:solidFill>
              </a:rPr>
              <a:t>2s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5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C1BE-9BA8-4615-F187-63AC1D96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766CC-1F10-FD8F-E0EE-1760CB9C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CC534-575C-B994-268B-762F632B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最大值：</a:t>
            </a:r>
            <a:r>
              <a:rPr lang="en-US" altLang="zh-CN" sz="2800" dirty="0"/>
              <a:t> 01111111 = +127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最大值：</a:t>
            </a:r>
            <a:r>
              <a:rPr lang="en-US" altLang="zh-CN" sz="2800" dirty="0"/>
              <a:t> 10000000 = -128</a:t>
            </a:r>
            <a:r>
              <a:rPr lang="en-US" altLang="zh-CN" sz="2800" baseline="-25000" dirty="0"/>
              <a:t>10</a:t>
            </a:r>
          </a:p>
          <a:p>
            <a:endParaRPr lang="en-US" altLang="zh-CN" baseline="-25000" dirty="0"/>
          </a:p>
          <a:p>
            <a:r>
              <a:rPr lang="zh-CN" altLang="en-US" dirty="0"/>
              <a:t>零：</a:t>
            </a:r>
            <a:r>
              <a:rPr lang="en-US" altLang="zh-CN" sz="2800" dirty="0"/>
              <a:t> 00000000 = +0</a:t>
            </a:r>
            <a:r>
              <a:rPr lang="en-US" altLang="zh-CN" sz="2800" baseline="-25000" dirty="0"/>
              <a:t>10</a:t>
            </a:r>
            <a:endParaRPr lang="en-US" altLang="zh-CN" baseline="-25000" dirty="0"/>
          </a:p>
          <a:p>
            <a:endParaRPr lang="en-US" altLang="zh-CN" baseline="-25000" dirty="0"/>
          </a:p>
          <a:p>
            <a:r>
              <a:rPr lang="zh-CN" altLang="en-US" dirty="0"/>
              <a:t>范围（</a:t>
            </a:r>
            <a:r>
              <a:rPr lang="en-US" altLang="zh-CN" dirty="0"/>
              <a:t>8</a:t>
            </a:r>
            <a:r>
              <a:rPr lang="zh-CN" altLang="en-US" dirty="0"/>
              <a:t>位）：</a:t>
            </a:r>
            <a:r>
              <a:rPr lang="en-US" altLang="zh-CN" dirty="0"/>
              <a:t>-128 ~ +127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2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8460-3FB1-1422-31FC-8B9E8652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7DB2-0056-4281-F249-03A3CA94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补码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04EDA-EED7-FDCF-29FE-32A7DFD9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buNone/>
            </a:pPr>
            <a:r>
              <a:rPr lang="en-US" altLang="zh-CN" sz="2800" dirty="0"/>
              <a:t>          (14)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 = (00001110)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(00001110)</a:t>
            </a:r>
            <a:r>
              <a:rPr lang="en-US" altLang="zh-CN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altLang="zh-CN" sz="2800" dirty="0"/>
              <a:t>	 	-(14)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-(00001110)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(11110010)</a:t>
            </a:r>
            <a:r>
              <a:rPr lang="en-US" altLang="zh-CN" sz="2800" baseline="-25000" dirty="0"/>
              <a:t>2s</a:t>
            </a:r>
            <a:r>
              <a:rPr lang="en-US" altLang="zh-CN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altLang="zh-CN" sz="2800" dirty="0"/>
              <a:t>		-(80)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-( </a:t>
            </a:r>
            <a:r>
              <a:rPr lang="en-US" altLang="zh-CN" sz="2800" dirty="0">
                <a:solidFill>
                  <a:srgbClr val="0000CC"/>
                </a:solidFill>
              </a:rPr>
              <a:t>?</a:t>
            </a:r>
            <a:r>
              <a:rPr lang="en-US" altLang="zh-CN" sz="2800" dirty="0"/>
              <a:t> 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 </a:t>
            </a:r>
            <a:r>
              <a:rPr lang="en-US" altLang="zh-CN" sz="2800" dirty="0">
                <a:solidFill>
                  <a:srgbClr val="0000CC"/>
                </a:solidFill>
              </a:rPr>
              <a:t>? 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2s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39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83928C-98E7-2807-8187-FABD3878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数字系统</a:t>
            </a:r>
          </a:p>
        </p:txBody>
      </p:sp>
    </p:spTree>
    <p:extLst>
      <p:ext uri="{BB962C8B-B14F-4D97-AF65-F5344CB8AC3E}">
        <p14:creationId xmlns:p14="http://schemas.microsoft.com/office/powerpoint/2010/main" val="356249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81B91-1964-0D78-A2DC-72C58D7B8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16E5F-68F0-52AC-BA96-2E7FF39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小数的负数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3639F9-FD2F-5DAE-21E5-47D65FCE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使用反码：</a:t>
            </a:r>
            <a:r>
              <a:rPr lang="en-US" altLang="zh-CN" dirty="0"/>
              <a:t>-0101.01 = 1010.10</a:t>
            </a:r>
          </a:p>
          <a:p>
            <a:endParaRPr lang="en-US" altLang="zh-CN" dirty="0"/>
          </a:p>
          <a:p>
            <a:r>
              <a:rPr lang="zh-CN" altLang="en-US" dirty="0"/>
              <a:t>使用反码：</a:t>
            </a:r>
            <a:r>
              <a:rPr lang="en-US" altLang="zh-CN" dirty="0"/>
              <a:t>-111000.101 = 000111.010</a:t>
            </a:r>
          </a:p>
          <a:p>
            <a:endParaRPr lang="en-US" altLang="zh-CN" dirty="0"/>
          </a:p>
          <a:p>
            <a:r>
              <a:rPr lang="zh-CN" altLang="en-US" dirty="0"/>
              <a:t>使用补码：</a:t>
            </a:r>
            <a:r>
              <a:rPr lang="en-US" altLang="zh-CN" dirty="0"/>
              <a:t>-0101.01 = 1010.11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49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66677-6BDB-FC70-EC0B-27AEB142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8238-1173-13AD-2622-2CB3187C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补码加减法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3AB4480-FEAB-65CB-2274-C3B07C7B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加法：判断溢出，忽略超出位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减法：</a:t>
            </a:r>
            <a:r>
              <a:rPr lang="en-US" altLang="zh-CN" dirty="0"/>
              <a:t>A – B = A + (-B)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70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6678E-BE7F-7153-7CCF-329F9EC2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5F46-3538-6D7D-8E1B-28175DA2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溢出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512BDD-993B-5AEA-A0D2-CF013ADC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正数 </a:t>
            </a:r>
            <a:r>
              <a:rPr lang="en-US" altLang="zh-CN" dirty="0"/>
              <a:t>+ </a:t>
            </a:r>
            <a:r>
              <a:rPr lang="zh-CN" altLang="en-US" dirty="0"/>
              <a:t>正数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负数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0101</a:t>
            </a:r>
            <a:r>
              <a:rPr lang="en-US" altLang="zh-CN" baseline="-25000" dirty="0"/>
              <a:t>2s</a:t>
            </a:r>
            <a:r>
              <a:rPr lang="en-US" altLang="zh-CN" dirty="0"/>
              <a:t> + 0110</a:t>
            </a:r>
            <a:r>
              <a:rPr lang="en-US" altLang="zh-CN" baseline="-25000" dirty="0"/>
              <a:t>2s</a:t>
            </a:r>
            <a:r>
              <a:rPr lang="en-US" altLang="zh-CN" dirty="0"/>
              <a:t> = 1011</a:t>
            </a:r>
            <a:r>
              <a:rPr lang="en-US" altLang="zh-CN" baseline="-25000" dirty="0"/>
              <a:t>2s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en-US" altLang="zh-CN" baseline="-25000" dirty="0"/>
              <a:t>10</a:t>
            </a:r>
            <a:r>
              <a:rPr lang="en-US" altLang="zh-CN" dirty="0"/>
              <a:t> + 6</a:t>
            </a:r>
            <a:r>
              <a:rPr lang="en-US" altLang="zh-CN" baseline="-25000" dirty="0"/>
              <a:t>10</a:t>
            </a:r>
            <a:r>
              <a:rPr lang="en-US" altLang="zh-CN" dirty="0"/>
              <a:t> = -5</a:t>
            </a:r>
            <a:r>
              <a:rPr lang="en-US" altLang="zh-CN" baseline="-25000" dirty="0"/>
              <a:t>10</a:t>
            </a:r>
            <a:r>
              <a:rPr lang="en-US" altLang="zh-CN" dirty="0"/>
              <a:t> ?! </a:t>
            </a:r>
            <a:r>
              <a:rPr lang="zh-CN" altLang="en-US" dirty="0">
                <a:solidFill>
                  <a:srgbClr val="C00000"/>
                </a:solidFill>
              </a:rPr>
              <a:t>（溢出！）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负数 </a:t>
            </a:r>
            <a:r>
              <a:rPr lang="en-US" altLang="zh-CN" dirty="0">
                <a:sym typeface="Wingdings" pitchFamily="2" charset="2"/>
              </a:rPr>
              <a:t>+ </a:t>
            </a:r>
            <a:r>
              <a:rPr lang="zh-CN" altLang="en-US" dirty="0">
                <a:sym typeface="Wingdings" pitchFamily="2" charset="2"/>
              </a:rPr>
              <a:t>负数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正数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1001</a:t>
            </a:r>
            <a:r>
              <a:rPr lang="en-US" altLang="zh-CN" baseline="-25000" dirty="0"/>
              <a:t>2s</a:t>
            </a:r>
            <a:r>
              <a:rPr lang="en-US" altLang="zh-CN" dirty="0"/>
              <a:t> + 1101</a:t>
            </a:r>
            <a:r>
              <a:rPr lang="en-US" altLang="zh-CN" baseline="-25000" dirty="0"/>
              <a:t>2s</a:t>
            </a:r>
            <a:r>
              <a:rPr lang="en-US" altLang="zh-CN" dirty="0"/>
              <a:t> = </a:t>
            </a:r>
            <a:r>
              <a:rPr lang="en-US" altLang="zh-CN" u="sng" dirty="0"/>
              <a:t>1</a:t>
            </a:r>
            <a:r>
              <a:rPr lang="en-US" altLang="zh-CN" dirty="0"/>
              <a:t>0110</a:t>
            </a:r>
            <a:r>
              <a:rPr lang="en-US" altLang="zh-CN" baseline="-25000" dirty="0"/>
              <a:t>2s </a:t>
            </a:r>
            <a:r>
              <a:rPr lang="zh-CN" altLang="en-US" dirty="0"/>
              <a:t>（忽略超出位）</a:t>
            </a:r>
            <a:r>
              <a:rPr lang="en-US" altLang="zh-CN" dirty="0"/>
              <a:t> = 0110</a:t>
            </a:r>
            <a:r>
              <a:rPr lang="en-US" altLang="zh-CN" baseline="-25000" dirty="0"/>
              <a:t>2s</a:t>
            </a:r>
            <a:br>
              <a:rPr lang="en-US" altLang="zh-CN" dirty="0"/>
            </a:br>
            <a:r>
              <a:rPr lang="en-US" altLang="zh-CN" dirty="0"/>
              <a:t>-7</a:t>
            </a:r>
            <a:r>
              <a:rPr lang="en-US" altLang="zh-CN" baseline="-25000" dirty="0"/>
              <a:t>10</a:t>
            </a:r>
            <a:r>
              <a:rPr lang="en-US" altLang="zh-CN" dirty="0"/>
              <a:t> + -3</a:t>
            </a:r>
            <a:r>
              <a:rPr lang="en-US" altLang="zh-CN" baseline="-25000" dirty="0"/>
              <a:t>10</a:t>
            </a:r>
            <a:r>
              <a:rPr lang="en-US" altLang="zh-CN" dirty="0"/>
              <a:t> = 6</a:t>
            </a:r>
            <a:r>
              <a:rPr lang="en-US" altLang="zh-CN" baseline="-25000" dirty="0"/>
              <a:t>10</a:t>
            </a:r>
            <a:r>
              <a:rPr lang="en-US" altLang="zh-CN" dirty="0"/>
              <a:t> ?! </a:t>
            </a:r>
            <a:r>
              <a:rPr lang="zh-CN" altLang="en-US" dirty="0">
                <a:solidFill>
                  <a:srgbClr val="C00000"/>
                </a:solidFill>
              </a:rPr>
              <a:t>（溢出！）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5D6A70BE-F215-A159-03BE-3E1F917BDE89}"/>
              </a:ext>
            </a:extLst>
          </p:cNvPr>
          <p:cNvSpPr/>
          <p:nvPr/>
        </p:nvSpPr>
        <p:spPr>
          <a:xfrm>
            <a:off x="6781800" y="2233612"/>
            <a:ext cx="3400425" cy="212883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位二进制数的补码范围：</a:t>
            </a:r>
            <a:r>
              <a:rPr lang="en-US" altLang="zh-CN" b="1" dirty="0"/>
              <a:t>-8 ~ +7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564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8CE0-7102-4CC8-7B16-3C4C2ACF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78CC5-06CA-EA62-BCEF-F06D671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溢出</a:t>
            </a:r>
            <a:endParaRPr lang="zh-CN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8D11A12-6E89-214B-9B75-1B3643AF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743" y="1690927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83FC14F-18D9-3E4A-DC1B-14EA79DB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458" y="1690688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922A112E-86F2-52ED-BF51-98504FA7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335" y="3069409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BBFB4CC5-264F-E890-AA9E-58276044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10" y="3053930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56346EB4-7263-44A5-C435-ED831058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472" y="2605666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无溢出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104BF13-623D-2AC8-CFFA-380F50D5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4549621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DBCF5AB7-0E99-FCE3-7659-117156D17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807" y="4533205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B0BEF54C-01C6-95CB-5B7D-8D4DFB43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27" y="3883003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无溢出</a:t>
            </a:r>
            <a:endParaRPr lang="en-SG" altLang="zh-CN" dirty="0">
              <a:solidFill>
                <a:srgbClr val="0000CC"/>
              </a:solidFill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101D6861-5223-3068-81F0-6C528C148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27" y="5286025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溢出！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3B0D38AA-F5AA-7477-A0AD-9EEC49DE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4" y="5286025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溢出！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B22E0C66-8C37-826E-61E0-1EE917F567E7}"/>
              </a:ext>
            </a:extLst>
          </p:cNvPr>
          <p:cNvSpPr/>
          <p:nvPr/>
        </p:nvSpPr>
        <p:spPr>
          <a:xfrm>
            <a:off x="3271179" y="4578159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E1E5C1D-B69C-D2D9-2027-F8CDF1D3188A}"/>
              </a:ext>
            </a:extLst>
          </p:cNvPr>
          <p:cNvSpPr/>
          <p:nvPr/>
        </p:nvSpPr>
        <p:spPr>
          <a:xfrm>
            <a:off x="7545413" y="4547679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CD1EA239-B407-7EA4-9587-1CF42763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4" y="387195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无溢出</a:t>
            </a:r>
            <a:endParaRPr lang="en-SG" altLang="zh-CN" dirty="0">
              <a:solidFill>
                <a:srgbClr val="0000CC"/>
              </a:solidFill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462D140-0503-B5F4-4B28-C9F39BC0C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502" y="257119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无溢出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2" name="云形 21">
            <a:extLst>
              <a:ext uri="{FF2B5EF4-FFF2-40B4-BE49-F238E27FC236}">
                <a16:creationId xmlns:a16="http://schemas.microsoft.com/office/drawing/2014/main" id="{FE051679-66A9-7509-DABC-87B755D18B36}"/>
              </a:ext>
            </a:extLst>
          </p:cNvPr>
          <p:cNvSpPr/>
          <p:nvPr/>
        </p:nvSpPr>
        <p:spPr>
          <a:xfrm>
            <a:off x="8566331" y="257233"/>
            <a:ext cx="3400425" cy="212883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位二进制数的补码范围：</a:t>
            </a:r>
            <a:r>
              <a:rPr lang="en-US" altLang="zh-CN" b="1" dirty="0"/>
              <a:t>-8 ~ +7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16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94D50-A0D8-682E-11A6-A03647A18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29D7-02A1-AD6D-E2C0-840C57D0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定点数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D4890E-AC62-1A86-945E-DCF07D93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在定点数系统中，小数的整数部分和小数部分的位数是固定的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例：在</a:t>
            </a:r>
            <a:r>
              <a:rPr lang="en-US" altLang="zh-CN" dirty="0"/>
              <a:t>8</a:t>
            </a:r>
            <a:r>
              <a:rPr lang="zh-CN" altLang="en-US" dirty="0"/>
              <a:t>位二进制中，</a:t>
            </a:r>
            <a:r>
              <a:rPr lang="en-US" altLang="zh-CN" dirty="0"/>
              <a:t>6</a:t>
            </a:r>
            <a:r>
              <a:rPr lang="zh-CN" altLang="en-US" dirty="0"/>
              <a:t>位表示整数部分，</a:t>
            </a:r>
            <a:r>
              <a:rPr lang="en-US" altLang="zh-CN" dirty="0"/>
              <a:t>2</a:t>
            </a:r>
            <a:r>
              <a:rPr lang="zh-CN" altLang="en-US" dirty="0"/>
              <a:t>位表示小数部分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AC94FE53-E512-9386-3C0B-F60F4075AC84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3671118"/>
            <a:ext cx="4767263" cy="1158875"/>
            <a:chOff x="1584" y="1728"/>
            <a:chExt cx="3003" cy="730"/>
          </a:xfrm>
        </p:grpSpPr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A8609CB8-35F5-7484-C8EB-5E8148DF7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F9A87C0D-7ECA-5DFC-F32C-A7EC715F2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整数部分</a:t>
              </a:r>
              <a:endParaRPr lang="en-GB" sz="2000" dirty="0"/>
            </a:p>
          </p:txBody>
        </p:sp>
        <p:sp>
          <p:nvSpPr>
            <p:cNvPr id="8" name="Text Box 23">
              <a:extLst>
                <a:ext uri="{FF2B5EF4-FFF2-40B4-BE49-F238E27FC236}">
                  <a16:creationId xmlns:a16="http://schemas.microsoft.com/office/drawing/2014/main" id="{A86D073A-E08A-4C8A-4B8E-F4822A55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小数部分</a:t>
              </a:r>
              <a:endParaRPr lang="en-GB" sz="2000" dirty="0"/>
            </a:p>
          </p:txBody>
        </p:sp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id="{984D8DC1-E8DB-5E87-C129-CA14F690A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2" name="Group 29">
                <a:extLst>
                  <a:ext uri="{FF2B5EF4-FFF2-40B4-BE49-F238E27FC236}">
                    <a16:creationId xmlns:a16="http://schemas.microsoft.com/office/drawing/2014/main" id="{EC139369-FB4A-C561-2CA6-4D8727B56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2" name="Rectangle 16">
                  <a:extLst>
                    <a:ext uri="{FF2B5EF4-FFF2-40B4-BE49-F238E27FC236}">
                      <a16:creationId xmlns:a16="http://schemas.microsoft.com/office/drawing/2014/main" id="{CC3D9CD6-72B0-99FB-32F8-9149F9CD4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3" name="Rectangle 28">
                  <a:extLst>
                    <a:ext uri="{FF2B5EF4-FFF2-40B4-BE49-F238E27FC236}">
                      <a16:creationId xmlns:a16="http://schemas.microsoft.com/office/drawing/2014/main" id="{1DCBC1F7-E943-007B-821A-222BC1589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3" name="Group 30">
                <a:extLst>
                  <a:ext uri="{FF2B5EF4-FFF2-40B4-BE49-F238E27FC236}">
                    <a16:creationId xmlns:a16="http://schemas.microsoft.com/office/drawing/2014/main" id="{EC098994-33BD-CCD1-7F67-B6B3F8540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0" name="Rectangle 31">
                  <a:extLst>
                    <a:ext uri="{FF2B5EF4-FFF2-40B4-BE49-F238E27FC236}">
                      <a16:creationId xmlns:a16="http://schemas.microsoft.com/office/drawing/2014/main" id="{39F35C5F-FB32-726F-30C0-4F910D9A2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1" name="Rectangle 32">
                  <a:extLst>
                    <a:ext uri="{FF2B5EF4-FFF2-40B4-BE49-F238E27FC236}">
                      <a16:creationId xmlns:a16="http://schemas.microsoft.com/office/drawing/2014/main" id="{06681CE9-AF09-B53F-6F1D-AA99B823B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" name="Group 33">
                <a:extLst>
                  <a:ext uri="{FF2B5EF4-FFF2-40B4-BE49-F238E27FC236}">
                    <a16:creationId xmlns:a16="http://schemas.microsoft.com/office/drawing/2014/main" id="{A7C3C2A6-392C-A260-040E-F51563F14B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18" name="Rectangle 34">
                  <a:extLst>
                    <a:ext uri="{FF2B5EF4-FFF2-40B4-BE49-F238E27FC236}">
                      <a16:creationId xmlns:a16="http://schemas.microsoft.com/office/drawing/2014/main" id="{A58CF6C9-30FF-B703-0FDD-1EFB1FE00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9" name="Rectangle 35">
                  <a:extLst>
                    <a:ext uri="{FF2B5EF4-FFF2-40B4-BE49-F238E27FC236}">
                      <a16:creationId xmlns:a16="http://schemas.microsoft.com/office/drawing/2014/main" id="{36428A49-2054-EDB5-5261-8E0D9BC81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5" name="Group 36">
                <a:extLst>
                  <a:ext uri="{FF2B5EF4-FFF2-40B4-BE49-F238E27FC236}">
                    <a16:creationId xmlns:a16="http://schemas.microsoft.com/office/drawing/2014/main" id="{632868B5-5B36-A18E-3A7A-52F93BE72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16" name="Rectangle 37">
                  <a:extLst>
                    <a:ext uri="{FF2B5EF4-FFF2-40B4-BE49-F238E27FC236}">
                      <a16:creationId xmlns:a16="http://schemas.microsoft.com/office/drawing/2014/main" id="{2A931E2A-F349-E639-4325-29CF00145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7" name="Rectangle 38">
                  <a:extLst>
                    <a:ext uri="{FF2B5EF4-FFF2-40B4-BE49-F238E27FC236}">
                      <a16:creationId xmlns:a16="http://schemas.microsoft.com/office/drawing/2014/main" id="{BFF90CE7-C63D-5A9D-A82E-FCFFB211A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9E7B2232-7ED8-359A-24F5-FED8970D0AF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AutoShape 41">
              <a:extLst>
                <a:ext uri="{FF2B5EF4-FFF2-40B4-BE49-F238E27FC236}">
                  <a16:creationId xmlns:a16="http://schemas.microsoft.com/office/drawing/2014/main" id="{08D31599-4A84-0809-CB1B-98CC77BB65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A6B2452D-B062-8884-9B16-96A2634C0ACC}"/>
              </a:ext>
            </a:extLst>
          </p:cNvPr>
          <p:cNvSpPr txBox="1">
            <a:spLocks noChangeArrowheads="1"/>
          </p:cNvSpPr>
          <p:nvPr/>
        </p:nvSpPr>
        <p:spPr>
          <a:xfrm>
            <a:off x="861219" y="4964022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/>
              <a:t>使用补码：</a:t>
            </a:r>
            <a:endParaRPr lang="en-US" altLang="zh-CN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2EC9-F34B-37E3-D554-3530C9B1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59398-ABBE-BC39-1D82-AC6526AE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浮点数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7A93581-56F5-57DA-71C7-D7AFA08A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定点数的表示范围有限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浮点数：支持表示非常大和非常小的数字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rgbClr val="800000"/>
                </a:solidFill>
              </a:rPr>
              <a:t> 0.23 × 10</a:t>
            </a:r>
            <a:r>
              <a:rPr lang="en-US" altLang="zh-CN" baseline="30000" dirty="0">
                <a:solidFill>
                  <a:srgbClr val="800000"/>
                </a:solidFill>
              </a:rPr>
              <a:t>23</a:t>
            </a:r>
            <a:endParaRPr lang="en-US" altLang="zh-CN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rgbClr val="800000"/>
                </a:solidFill>
              </a:rPr>
              <a:t> 0.5 × 10</a:t>
            </a:r>
            <a:r>
              <a:rPr lang="en-US" altLang="zh-CN" baseline="30000" dirty="0">
                <a:solidFill>
                  <a:srgbClr val="800000"/>
                </a:solidFill>
              </a:rPr>
              <a:t>-37</a:t>
            </a:r>
            <a:endParaRPr lang="en-US" altLang="zh-CN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rgbClr val="800000"/>
                </a:solidFill>
              </a:rPr>
              <a:t> -0.2397 × 10</a:t>
            </a:r>
            <a:r>
              <a:rPr lang="en-US" altLang="zh-CN" baseline="30000" dirty="0">
                <a:solidFill>
                  <a:srgbClr val="800000"/>
                </a:solidFill>
              </a:rPr>
              <a:t>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90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A9217-45CD-3C68-BCCC-25F6026F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466D-3EE3-397A-84C2-101AC787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浮点数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21CFE72-3D5D-54B7-A367-C5FFBAF1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浮点数由</a:t>
            </a:r>
            <a:r>
              <a:rPr lang="en-US" altLang="zh-CN" dirty="0"/>
              <a:t>3</a:t>
            </a:r>
            <a:r>
              <a:rPr lang="zh-CN" altLang="en-US" dirty="0"/>
              <a:t>部分组成：符号、指数、尾数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单精度（</a:t>
            </a:r>
            <a:r>
              <a:rPr lang="en-US" altLang="zh-CN" dirty="0"/>
              <a:t>32</a:t>
            </a:r>
            <a:r>
              <a:rPr lang="zh-CN" altLang="en-US" dirty="0"/>
              <a:t>位）：符号</a:t>
            </a:r>
            <a:r>
              <a:rPr lang="en-US" altLang="zh-CN" dirty="0"/>
              <a:t>1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指数</a:t>
            </a:r>
            <a:r>
              <a:rPr lang="en-US" altLang="zh-CN" dirty="0"/>
              <a:t>8</a:t>
            </a:r>
            <a:r>
              <a:rPr lang="zh-CN" altLang="en-US" dirty="0"/>
              <a:t>位（偏移</a:t>
            </a:r>
            <a:r>
              <a:rPr lang="en-US" altLang="zh-CN" dirty="0"/>
              <a:t>127</a:t>
            </a:r>
            <a:r>
              <a:rPr lang="zh-CN" altLang="en-US" dirty="0"/>
              <a:t>位） </a:t>
            </a:r>
            <a:r>
              <a:rPr lang="en-US" altLang="zh-CN" dirty="0"/>
              <a:t>+ </a:t>
            </a:r>
            <a:r>
              <a:rPr lang="zh-CN" altLang="en-US" dirty="0"/>
              <a:t>尾数</a:t>
            </a:r>
            <a:r>
              <a:rPr lang="en-US" altLang="zh-CN" dirty="0"/>
              <a:t>23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双精度（</a:t>
            </a:r>
            <a:r>
              <a:rPr lang="en-US" altLang="zh-CN" dirty="0"/>
              <a:t>64</a:t>
            </a:r>
            <a:r>
              <a:rPr lang="zh-CN" altLang="en-US" dirty="0"/>
              <a:t>位）：符号</a:t>
            </a:r>
            <a:r>
              <a:rPr lang="en-US" altLang="zh-CN" dirty="0"/>
              <a:t>1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指数</a:t>
            </a:r>
            <a:r>
              <a:rPr lang="en-US" altLang="zh-CN" dirty="0"/>
              <a:t>11</a:t>
            </a:r>
            <a:r>
              <a:rPr lang="zh-CN" altLang="en-US" dirty="0"/>
              <a:t>位（偏移</a:t>
            </a:r>
            <a:r>
              <a:rPr lang="en-US" altLang="zh-CN" dirty="0"/>
              <a:t>1023</a:t>
            </a:r>
            <a:r>
              <a:rPr lang="zh-CN" altLang="en-US" dirty="0"/>
              <a:t>位） </a:t>
            </a:r>
            <a:r>
              <a:rPr lang="en-US" altLang="zh-CN" dirty="0"/>
              <a:t>+ </a:t>
            </a:r>
            <a:r>
              <a:rPr lang="zh-CN" altLang="en-US" dirty="0"/>
              <a:t>尾数</a:t>
            </a:r>
            <a:r>
              <a:rPr lang="en-US" altLang="zh-CN" dirty="0"/>
              <a:t>52</a:t>
            </a:r>
            <a:r>
              <a:rPr lang="zh-CN" altLang="en-US" dirty="0"/>
              <a:t>位</a:t>
            </a:r>
            <a:endParaRPr lang="en-US" altLang="zh-CN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0A6324B8-3460-3D99-022F-D318ADFF6B58}"/>
              </a:ext>
            </a:extLst>
          </p:cNvPr>
          <p:cNvGrpSpPr>
            <a:grpSpLocks/>
          </p:cNvGrpSpPr>
          <p:nvPr/>
        </p:nvGrpSpPr>
        <p:grpSpPr bwMode="auto">
          <a:xfrm>
            <a:off x="3255300" y="2528953"/>
            <a:ext cx="5087938" cy="504825"/>
            <a:chOff x="1355" y="1872"/>
            <a:chExt cx="3205" cy="3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2E0AF2B-39CD-4B08-97E3-13D72544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B2CA17D-3C56-C3BC-9F8F-115970EFD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AB13A01-F2BB-2016-539A-D6212D4C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FB0A0E77-52CA-5685-764E-3ED0F76B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符号</a:t>
              </a:r>
              <a:endParaRPr lang="en-GB" sz="2000" dirty="0"/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6474E8BC-A635-2FB9-8841-80A3EC28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尾数</a:t>
              </a:r>
              <a:endParaRPr lang="en-GB" sz="2000" dirty="0"/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6F5514C0-2A1F-8EC3-32F5-F3396CF68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指数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8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756B-880E-1C65-173C-683EEDE3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955E-75DB-D34E-1E9F-EF31E117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浮点数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A72BF1-49B9-679C-4AFC-FAAFD798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以单精度（</a:t>
            </a:r>
            <a:r>
              <a:rPr lang="en-US" altLang="zh-CN" dirty="0"/>
              <a:t>32</a:t>
            </a:r>
            <a:r>
              <a:rPr lang="zh-CN" altLang="en-US" dirty="0"/>
              <a:t>位）举例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符号位：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/>
              <a:t>-</a:t>
            </a:r>
          </a:p>
          <a:p>
            <a:endParaRPr lang="en-US" altLang="zh-CN" dirty="0"/>
          </a:p>
          <a:p>
            <a:r>
              <a:rPr lang="zh-CN" altLang="en-US" dirty="0"/>
              <a:t>小数需要使用以</a:t>
            </a:r>
            <a:r>
              <a:rPr lang="en-US" altLang="zh-CN" dirty="0"/>
              <a:t>1</a:t>
            </a:r>
            <a:r>
              <a:rPr lang="zh-CN" altLang="en-US" dirty="0"/>
              <a:t>开头的科学计数法表示</a:t>
            </a:r>
            <a:endParaRPr lang="en-US" altLang="zh-CN" dirty="0"/>
          </a:p>
          <a:p>
            <a:endParaRPr lang="en-US" altLang="zh-CN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dirty="0"/>
              <a:t>110.1</a:t>
            </a:r>
            <a:r>
              <a:rPr lang="en-US" altLang="zh-CN" sz="2800" baseline="-25000" dirty="0"/>
              <a:t>2</a:t>
            </a:r>
            <a:r>
              <a:rPr lang="en-US" altLang="zh-CN" sz="2800" b="1" dirty="0"/>
              <a:t> 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Wingdings" pitchFamily="2" charset="2"/>
              </a:rPr>
              <a:t> 1.</a:t>
            </a:r>
            <a:r>
              <a:rPr lang="en-US" altLang="zh-CN" sz="28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altLang="zh-CN" sz="28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en-US" altLang="zh-CN" sz="2800" dirty="0"/>
              <a:t>× 2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zh-CN" altLang="en-US" sz="2800" b="1" dirty="0">
                <a:solidFill>
                  <a:srgbClr val="0000CC"/>
                </a:solidFill>
                <a:sym typeface="Wingdings" panose="05000000000000000000" pitchFamily="2" charset="2"/>
              </a:rPr>
              <a:t>为尾数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为指数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dirty="0"/>
              <a:t>0.00101101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Wingdings" pitchFamily="2" charset="2"/>
              </a:rPr>
              <a:t> 1.</a:t>
            </a:r>
            <a:r>
              <a:rPr lang="en-US" altLang="zh-CN" sz="28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altLang="zh-CN" sz="28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en-US" altLang="zh-CN" sz="2800" dirty="0"/>
              <a:t>× 2</a:t>
            </a:r>
            <a:r>
              <a:rPr lang="en-US" altLang="zh-CN" sz="2800" baseline="30000" dirty="0">
                <a:solidFill>
                  <a:srgbClr val="FF0000"/>
                </a:solidFill>
              </a:rPr>
              <a:t>–3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zh-CN" altLang="en-US" sz="2800" b="1" dirty="0">
                <a:solidFill>
                  <a:srgbClr val="0000CC"/>
                </a:solidFill>
                <a:sym typeface="Wingdings" panose="05000000000000000000" pitchFamily="2" charset="2"/>
              </a:rPr>
              <a:t>为尾数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-3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为指数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0F4496A6-3C52-7B62-137C-55A2ED3016EC}"/>
              </a:ext>
            </a:extLst>
          </p:cNvPr>
          <p:cNvGrpSpPr>
            <a:grpSpLocks/>
          </p:cNvGrpSpPr>
          <p:nvPr/>
        </p:nvGrpSpPr>
        <p:grpSpPr bwMode="auto">
          <a:xfrm>
            <a:off x="4712625" y="775493"/>
            <a:ext cx="5087938" cy="504825"/>
            <a:chOff x="1355" y="1872"/>
            <a:chExt cx="3205" cy="3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8F1CC9E-B67F-DEEF-85ED-B8FEFF2B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84D5572-EC85-9A51-FF57-AA8FC429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960512C3-F94F-3BBA-050E-FBB93E92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13EA61FB-47C7-3B43-B9D3-FBAD8812A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符号</a:t>
              </a:r>
              <a:endParaRPr lang="en-GB" sz="2000" dirty="0"/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6A34442-22C6-1B3F-873E-4456384EA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尾数</a:t>
              </a:r>
              <a:endParaRPr lang="en-GB" sz="2000" dirty="0"/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E69CED6F-D7AA-353C-835E-B2FF6E024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/>
                <a:t>指数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47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ADF6B-4745-3EE0-8580-B293B1194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F3CBF-080D-5B89-41E5-DA2F2968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浮点数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D43806E7-FA35-8A3B-3EF7-A16BEC92710F}"/>
              </a:ext>
            </a:extLst>
          </p:cNvPr>
          <p:cNvSpPr txBox="1"/>
          <p:nvPr/>
        </p:nvSpPr>
        <p:spPr>
          <a:xfrm>
            <a:off x="838200" y="1798647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2" name="Oval 29">
            <a:extLst>
              <a:ext uri="{FF2B5EF4-FFF2-40B4-BE49-F238E27FC236}">
                <a16:creationId xmlns:a16="http://schemas.microsoft.com/office/drawing/2014/main" id="{C8330B6F-DB79-8DA7-D0C4-C6648F829122}"/>
              </a:ext>
            </a:extLst>
          </p:cNvPr>
          <p:cNvSpPr/>
          <p:nvPr/>
        </p:nvSpPr>
        <p:spPr>
          <a:xfrm>
            <a:off x="3838575" y="1931614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id="{03BC41D4-E039-3AB7-62B7-7E61A7DB379B}"/>
              </a:ext>
            </a:extLst>
          </p:cNvPr>
          <p:cNvSpPr/>
          <p:nvPr/>
        </p:nvSpPr>
        <p:spPr>
          <a:xfrm>
            <a:off x="5572125" y="1810281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1EECECD-1577-A254-C115-7A9D2497FA83}"/>
              </a:ext>
            </a:extLst>
          </p:cNvPr>
          <p:cNvSpPr/>
          <p:nvPr/>
        </p:nvSpPr>
        <p:spPr>
          <a:xfrm>
            <a:off x="4305300" y="1810281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BCE081F-837B-787C-6BF8-1E0DB68B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581077"/>
            <a:ext cx="7162800" cy="63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指数 </a:t>
            </a:r>
            <a:r>
              <a:rPr lang="en-US" altLang="zh-CN" dirty="0"/>
              <a:t>= 2 + 127</a:t>
            </a:r>
            <a:r>
              <a:rPr lang="zh-CN" altLang="en-US" dirty="0"/>
              <a:t>（偏移） </a:t>
            </a:r>
            <a:r>
              <a:rPr lang="en-US" altLang="zh-CN" dirty="0"/>
              <a:t>= 129 = </a:t>
            </a:r>
            <a:r>
              <a:rPr lang="en-US" altLang="zh-CN" dirty="0">
                <a:solidFill>
                  <a:srgbClr val="006600"/>
                </a:solidFill>
              </a:rPr>
              <a:t>10000001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D2E4E8A5-7700-239A-AC66-BD5E947737AB}"/>
              </a:ext>
            </a:extLst>
          </p:cNvPr>
          <p:cNvGrpSpPr/>
          <p:nvPr/>
        </p:nvGrpSpPr>
        <p:grpSpPr>
          <a:xfrm>
            <a:off x="975700" y="3478660"/>
            <a:ext cx="6891950" cy="993246"/>
            <a:chOff x="1261450" y="3673257"/>
            <a:chExt cx="6891950" cy="993246"/>
          </a:xfrm>
        </p:grpSpPr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1475C5CA-687A-721A-C229-BBBA05344FA7}"/>
                </a:ext>
              </a:extLst>
            </p:cNvPr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677A91FF-C27B-8BBA-53B5-10A44DE74FC1}"/>
                  </a:ext>
                </a:extLst>
              </p:cNvPr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B5684FDF-BC24-84DC-2EB8-4371477F0F30}"/>
                  </a:ext>
                </a:extLst>
              </p:cNvPr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FAB5D6C3-B171-8338-363F-9DFE6117B9B7}"/>
                  </a:ext>
                </a:extLst>
              </p:cNvPr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00F4F3DB-A5A1-6644-CF19-FE2A09EC0C02}"/>
                </a:ext>
              </a:extLst>
            </p:cNvPr>
            <p:cNvSpPr txBox="1"/>
            <p:nvPr/>
          </p:nvSpPr>
          <p:spPr>
            <a:xfrm>
              <a:off x="1261450" y="4143283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符号</a:t>
              </a:r>
              <a:endParaRPr lang="en-US" sz="1400" dirty="0"/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62BFED45-EB8F-7511-4777-64AE532E7C77}"/>
                </a:ext>
              </a:extLst>
            </p:cNvPr>
            <p:cNvSpPr txBox="1"/>
            <p:nvPr/>
          </p:nvSpPr>
          <p:spPr>
            <a:xfrm>
              <a:off x="1905000" y="4143282"/>
              <a:ext cx="144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指数（偏移</a:t>
              </a:r>
              <a:r>
                <a:rPr lang="en-US" altLang="zh-CN" sz="1400" dirty="0"/>
                <a:t>127</a:t>
              </a:r>
              <a:r>
                <a:rPr lang="zh-CN" altLang="en-US" sz="1400" dirty="0"/>
                <a:t>）</a:t>
              </a:r>
              <a:endParaRPr lang="en-US" sz="1400" dirty="0"/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1B3EBF7D-6DF1-85D2-A13D-E78A9F159911}"/>
                </a:ext>
              </a:extLst>
            </p:cNvPr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尾数</a:t>
              </a:r>
              <a:endParaRPr lang="en-US" sz="1400" dirty="0"/>
            </a:p>
          </p:txBody>
        </p:sp>
      </p:grpSp>
      <p:sp>
        <p:nvSpPr>
          <p:cNvPr id="26" name="TextBox 30">
            <a:extLst>
              <a:ext uri="{FF2B5EF4-FFF2-40B4-BE49-F238E27FC236}">
                <a16:creationId xmlns:a16="http://schemas.microsoft.com/office/drawing/2014/main" id="{400034D0-7397-CEA3-B234-41A2A5276F49}"/>
              </a:ext>
            </a:extLst>
          </p:cNvPr>
          <p:cNvSpPr txBox="1"/>
          <p:nvPr/>
        </p:nvSpPr>
        <p:spPr>
          <a:xfrm>
            <a:off x="1085850" y="350129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2A57845-8DCF-FA8A-7442-42E963410892}"/>
              </a:ext>
            </a:extLst>
          </p:cNvPr>
          <p:cNvSpPr txBox="1"/>
          <p:nvPr/>
        </p:nvSpPr>
        <p:spPr>
          <a:xfrm>
            <a:off x="1466850" y="350054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88E4E6CB-1795-7BE5-76AD-A64D6595AE41}"/>
              </a:ext>
            </a:extLst>
          </p:cNvPr>
          <p:cNvSpPr txBox="1"/>
          <p:nvPr/>
        </p:nvSpPr>
        <p:spPr>
          <a:xfrm>
            <a:off x="3423153" y="3507205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09AF24BE-53C1-9D46-5C9C-76DCD8DBE157}"/>
              </a:ext>
            </a:extLst>
          </p:cNvPr>
          <p:cNvGrpSpPr/>
          <p:nvPr/>
        </p:nvGrpSpPr>
        <p:grpSpPr>
          <a:xfrm>
            <a:off x="4776209" y="5246221"/>
            <a:ext cx="7000481" cy="1132334"/>
            <a:chOff x="917718" y="5421939"/>
            <a:chExt cx="7000481" cy="1132334"/>
          </a:xfrm>
        </p:grpSpPr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A08AE626-FF42-29EC-A70C-F69CC7B613F3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32" name="Callout: Line 23">
              <a:extLst>
                <a:ext uri="{FF2B5EF4-FFF2-40B4-BE49-F238E27FC236}">
                  <a16:creationId xmlns:a16="http://schemas.microsoft.com/office/drawing/2014/main" id="{0FC7C23E-A33D-4957-BA93-3B10C596AA8E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看作</a:t>
              </a:r>
              <a:r>
                <a:rPr lang="en-US" altLang="zh-CN" sz="2000" dirty="0">
                  <a:solidFill>
                    <a:schemeClr val="tx1"/>
                  </a:solidFill>
                </a:rPr>
                <a:t>int</a:t>
              </a:r>
              <a:r>
                <a:rPr lang="zh-CN" altLang="en-US" sz="2000" dirty="0">
                  <a:solidFill>
                    <a:schemeClr val="tx1"/>
                  </a:solidFill>
                </a:rPr>
                <a:t>：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33" name="Callout: Line 24">
              <a:extLst>
                <a:ext uri="{FF2B5EF4-FFF2-40B4-BE49-F238E27FC236}">
                  <a16:creationId xmlns:a16="http://schemas.microsoft.com/office/drawing/2014/main" id="{D192D1BB-793C-0862-33DC-8380FDD494B8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看作</a:t>
              </a:r>
              <a:r>
                <a:rPr lang="en-US" altLang="zh-CN" sz="2000" dirty="0">
                  <a:solidFill>
                    <a:schemeClr val="tx1"/>
                  </a:solidFill>
                </a:rPr>
                <a:t>float</a:t>
              </a:r>
              <a:r>
                <a:rPr lang="zh-CN" altLang="en-US" sz="2000" dirty="0">
                  <a:solidFill>
                    <a:schemeClr val="tx1"/>
                  </a:solidFill>
                </a:rPr>
                <a:t>：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839F2-B319-EA9C-ECD7-FAFD5CC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数据表示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7284D80A-2246-EC4E-7628-5AD1A4C09E05}"/>
              </a:ext>
            </a:extLst>
          </p:cNvPr>
          <p:cNvSpPr txBox="1"/>
          <p:nvPr/>
        </p:nvSpPr>
        <p:spPr>
          <a:xfrm>
            <a:off x="2821460" y="241012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E0DC4BA-7768-FDA7-28FD-DBC761B37ED7}"/>
              </a:ext>
            </a:extLst>
          </p:cNvPr>
          <p:cNvSpPr/>
          <p:nvPr/>
        </p:nvSpPr>
        <p:spPr>
          <a:xfrm>
            <a:off x="6136781" y="215581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看作</a:t>
            </a:r>
            <a:r>
              <a:rPr lang="en-US" altLang="zh-CN" sz="2400" dirty="0">
                <a:solidFill>
                  <a:schemeClr val="tx1"/>
                </a:solidFill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6" name="Callout: Line 16">
            <a:extLst>
              <a:ext uri="{FF2B5EF4-FFF2-40B4-BE49-F238E27FC236}">
                <a16:creationId xmlns:a16="http://schemas.microsoft.com/office/drawing/2014/main" id="{E52A36BA-0C4D-3D44-3C50-159FCF10B25F}"/>
              </a:ext>
            </a:extLst>
          </p:cNvPr>
          <p:cNvSpPr/>
          <p:nvPr/>
        </p:nvSpPr>
        <p:spPr>
          <a:xfrm>
            <a:off x="6136781" y="273272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看作</a:t>
            </a:r>
            <a:r>
              <a:rPr lang="en-US" altLang="zh-CN" sz="2400" dirty="0">
                <a:solidFill>
                  <a:schemeClr val="tx1"/>
                </a:solidFill>
              </a:rPr>
              <a:t>char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31037E88-B1D8-4BF6-90AB-B85578AAB367}"/>
              </a:ext>
            </a:extLst>
          </p:cNvPr>
          <p:cNvSpPr txBox="1"/>
          <p:nvPr/>
        </p:nvSpPr>
        <p:spPr>
          <a:xfrm>
            <a:off x="2660256" y="3924656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8" name="Callout: Line 23">
            <a:extLst>
              <a:ext uri="{FF2B5EF4-FFF2-40B4-BE49-F238E27FC236}">
                <a16:creationId xmlns:a16="http://schemas.microsoft.com/office/drawing/2014/main" id="{5A132C5B-7B0D-91AA-FF91-3D13B36565B2}"/>
              </a:ext>
            </a:extLst>
          </p:cNvPr>
          <p:cNvSpPr/>
          <p:nvPr/>
        </p:nvSpPr>
        <p:spPr>
          <a:xfrm>
            <a:off x="1740821" y="4871736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看作</a:t>
            </a:r>
            <a:r>
              <a:rPr lang="en-US" altLang="zh-CN" sz="2400" dirty="0">
                <a:solidFill>
                  <a:schemeClr val="tx1"/>
                </a:solidFill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9" name="Callout: Line 24">
            <a:extLst>
              <a:ext uri="{FF2B5EF4-FFF2-40B4-BE49-F238E27FC236}">
                <a16:creationId xmlns:a16="http://schemas.microsoft.com/office/drawing/2014/main" id="{9FFBED08-8FFE-A3F7-E42F-14DF931E75F4}"/>
              </a:ext>
            </a:extLst>
          </p:cNvPr>
          <p:cNvSpPr/>
          <p:nvPr/>
        </p:nvSpPr>
        <p:spPr>
          <a:xfrm>
            <a:off x="6538103" y="4874411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看作</a:t>
            </a:r>
            <a:r>
              <a:rPr lang="en-US" altLang="zh-CN" sz="2400" dirty="0">
                <a:solidFill>
                  <a:schemeClr val="tx1"/>
                </a:solidFill>
              </a:rPr>
              <a:t>float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9650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41FDE-5E24-7755-FD9F-D48D64C7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十进制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A52A-ABB8-43E3-1EEC-0D33AA0C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符号：</a:t>
            </a:r>
            <a:r>
              <a:rPr lang="en-US" altLang="zh-CN" dirty="0"/>
              <a:t>{0, 1, 2, 3, 4, 5, 6, 7, 8, 9}</a:t>
            </a:r>
          </a:p>
          <a:p>
            <a:endParaRPr lang="en-US" altLang="zh-CN" dirty="0"/>
          </a:p>
          <a:p>
            <a:r>
              <a:rPr lang="en-US" altLang="zh-CN" sz="2800" dirty="0"/>
              <a:t>(7594.36)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(7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3</a:t>
            </a:r>
            <a:r>
              <a:rPr lang="en-US" altLang="zh-CN" sz="2800" dirty="0"/>
              <a:t>) + (5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2</a:t>
            </a:r>
            <a:r>
              <a:rPr lang="en-US" altLang="zh-CN" sz="2800" dirty="0"/>
              <a:t>) + (9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1</a:t>
            </a:r>
            <a:r>
              <a:rPr lang="en-US" altLang="zh-CN" sz="2800" dirty="0"/>
              <a:t>) + (4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0</a:t>
            </a:r>
            <a:r>
              <a:rPr lang="en-US" altLang="zh-CN" sz="2800" dirty="0"/>
              <a:t>) + (3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-1</a:t>
            </a:r>
            <a:r>
              <a:rPr lang="en-US" altLang="zh-CN" sz="2800" dirty="0"/>
              <a:t>) + (6 × </a:t>
            </a:r>
            <a:r>
              <a:rPr lang="en-US" altLang="zh-CN" sz="2800" dirty="0">
                <a:solidFill>
                  <a:srgbClr val="C00000"/>
                </a:solidFill>
              </a:rPr>
              <a:t>10</a:t>
            </a:r>
            <a:r>
              <a:rPr lang="en-US" altLang="zh-CN" sz="2800" baseline="30000" dirty="0">
                <a:solidFill>
                  <a:srgbClr val="C00000"/>
                </a:solidFill>
              </a:rPr>
              <a:t>-2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0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FC11B-D9D0-47FB-BFAD-A761671C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B25D-9E99-D6FE-0FCA-9A209619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en-US" altLang="zh-CN" b="1" dirty="0"/>
              <a:t>/</a:t>
            </a:r>
            <a:r>
              <a:rPr lang="zh-CN" altLang="en-US" b="1" dirty="0"/>
              <a:t>八</a:t>
            </a:r>
            <a:r>
              <a:rPr lang="en-US" altLang="zh-CN" b="1" dirty="0"/>
              <a:t>/</a:t>
            </a:r>
            <a:r>
              <a:rPr lang="zh-CN" altLang="en-US" b="1" dirty="0"/>
              <a:t>十六进制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D23B4-BE5E-7B28-AF1A-A59626DD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binary</a:t>
            </a:r>
            <a:r>
              <a:rPr lang="zh-CN" altLang="en-US" dirty="0"/>
              <a:t>：</a:t>
            </a:r>
            <a:r>
              <a:rPr lang="en-US" altLang="zh-CN" dirty="0"/>
              <a:t>{0, 1}</a:t>
            </a:r>
          </a:p>
          <a:p>
            <a:endParaRPr lang="en-US" altLang="zh-CN" dirty="0"/>
          </a:p>
          <a:p>
            <a:r>
              <a:rPr lang="zh-CN" altLang="en-US" dirty="0"/>
              <a:t>八进制</a:t>
            </a:r>
            <a:r>
              <a:rPr lang="en-US" altLang="zh-CN" dirty="0"/>
              <a:t>octal</a:t>
            </a:r>
            <a:r>
              <a:rPr lang="zh-CN" altLang="en-US" dirty="0"/>
              <a:t>：</a:t>
            </a:r>
            <a:r>
              <a:rPr lang="en-US" altLang="zh-CN" dirty="0"/>
              <a:t>{0, 1, 2, 3, 4, 5, 6, 7}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032</a:t>
            </a:r>
            <a:r>
              <a:rPr lang="zh-CN" altLang="en-US" dirty="0"/>
              <a:t>表示</a:t>
            </a:r>
            <a:r>
              <a:rPr lang="en-US" altLang="zh-CN" dirty="0"/>
              <a:t> (32)</a:t>
            </a:r>
            <a:r>
              <a:rPr lang="en-US" altLang="zh-CN" baseline="-25000" dirty="0"/>
              <a:t>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十六进制</a:t>
            </a:r>
            <a:r>
              <a:rPr lang="en-US" altLang="zh-CN" dirty="0"/>
              <a:t>hexadecimal</a:t>
            </a:r>
            <a:r>
              <a:rPr lang="zh-CN" altLang="en-US" dirty="0"/>
              <a:t>：</a:t>
            </a:r>
            <a:r>
              <a:rPr lang="en-US" altLang="zh-CN" dirty="0"/>
              <a:t>{0, 1, 2, 3, 4, 5, 6, 7, 8, 9, A, B, C, D, E, F}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0x32</a:t>
            </a:r>
            <a:r>
              <a:rPr lang="zh-CN" altLang="en-US" dirty="0"/>
              <a:t>表示</a:t>
            </a:r>
            <a:r>
              <a:rPr lang="en-US" altLang="zh-CN" dirty="0"/>
              <a:t>(32)</a:t>
            </a:r>
            <a:r>
              <a:rPr lang="en-US" altLang="zh-CN" baseline="-25000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36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17C0-BEC1-B79C-5D08-6366586C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</a:t>
            </a:r>
            <a:r>
              <a:rPr lang="zh-CN" altLang="en-US" b="1" dirty="0"/>
              <a:t>进制转十进制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8A5103-3504-C77C-AE3E-485B4B177627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160972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CD2388F1-2629-86F7-FE47-44469E7C2E60}"/>
              </a:ext>
            </a:extLst>
          </p:cNvPr>
          <p:cNvSpPr txBox="1"/>
          <p:nvPr/>
        </p:nvSpPr>
        <p:spPr>
          <a:xfrm>
            <a:off x="3733800" y="251519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6AFDDCD-7A92-7436-D48D-9DCF456A2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99918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54AF207-88F3-5654-C621-E1177022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46066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85EE184-C528-665B-B04C-3CE7996248AA}"/>
              </a:ext>
            </a:extLst>
          </p:cNvPr>
          <p:cNvSpPr txBox="1"/>
          <p:nvPr/>
        </p:nvSpPr>
        <p:spPr>
          <a:xfrm>
            <a:off x="3810000" y="308981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620FB1C9-7D69-942D-0353-6BAA4AA43EAA}"/>
              </a:ext>
            </a:extLst>
          </p:cNvPr>
          <p:cNvSpPr txBox="1"/>
          <p:nvPr/>
        </p:nvSpPr>
        <p:spPr>
          <a:xfrm>
            <a:off x="3505200" y="350743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DF1F4D0-2B71-EA04-0784-D15253AA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8863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B1DADC4-2297-BFF8-786D-527DB45A121B}"/>
              </a:ext>
            </a:extLst>
          </p:cNvPr>
          <p:cNvSpPr txBox="1"/>
          <p:nvPr/>
        </p:nvSpPr>
        <p:spPr>
          <a:xfrm>
            <a:off x="3810000" y="4046066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A5D2D-E785-F5EB-7F23-48293C3E09A1}"/>
              </a:ext>
            </a:extLst>
          </p:cNvPr>
          <p:cNvSpPr txBox="1"/>
          <p:nvPr/>
        </p:nvSpPr>
        <p:spPr>
          <a:xfrm>
            <a:off x="3505200" y="4408304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B8229A5C-29C8-41A1-2030-60D5DACB222A}"/>
              </a:ext>
            </a:extLst>
          </p:cNvPr>
          <p:cNvSpPr txBox="1"/>
          <p:nvPr/>
        </p:nvSpPr>
        <p:spPr>
          <a:xfrm>
            <a:off x="3810000" y="498863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E4370F14-63CD-6D79-8525-1E635735CF76}"/>
              </a:ext>
            </a:extLst>
          </p:cNvPr>
          <p:cNvSpPr txBox="1"/>
          <p:nvPr/>
        </p:nvSpPr>
        <p:spPr>
          <a:xfrm>
            <a:off x="3505200" y="532822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0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1A342-13CE-7614-DFAD-E2634F37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BCFD-F588-53BA-2D69-85A191E4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3BF84-DCB5-9EB2-45F7-97939B88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整数部分：重复除以</a:t>
            </a:r>
            <a:r>
              <a:rPr lang="en-US" altLang="zh-CN" dirty="0"/>
              <a:t>2</a:t>
            </a:r>
            <a:r>
              <a:rPr lang="zh-CN" altLang="en-US" dirty="0"/>
              <a:t>，第一个余数为最低位</a:t>
            </a:r>
            <a:r>
              <a:rPr lang="en-US" altLang="zh-CN" dirty="0"/>
              <a:t>LSB</a:t>
            </a:r>
            <a:r>
              <a:rPr lang="zh-CN" altLang="en-US" dirty="0"/>
              <a:t>，最后一个余数为最高位</a:t>
            </a:r>
            <a:r>
              <a:rPr lang="en-US" altLang="zh-CN" dirty="0"/>
              <a:t>MSB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(43)</a:t>
            </a:r>
            <a:r>
              <a:rPr lang="en-GB" altLang="zh-CN" baseline="-25000" dirty="0"/>
              <a:t>10 </a:t>
            </a:r>
            <a:r>
              <a:rPr lang="en-GB" altLang="zh-CN" dirty="0"/>
              <a:t>= (      </a:t>
            </a:r>
            <a:r>
              <a:rPr lang="en-GB" altLang="zh-CN" dirty="0">
                <a:solidFill>
                  <a:srgbClr val="C00000"/>
                </a:solidFill>
              </a:rPr>
              <a:t>?</a:t>
            </a:r>
            <a:r>
              <a:rPr lang="en-GB" altLang="zh-CN" dirty="0"/>
              <a:t>      )</a:t>
            </a:r>
            <a:r>
              <a:rPr lang="en-GB" altLang="zh-CN" baseline="-25000" dirty="0"/>
              <a:t>2</a:t>
            </a:r>
          </a:p>
          <a:p>
            <a:endParaRPr lang="en-US" altLang="zh-CN" dirty="0"/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BFFCF71D-E14A-17C2-6EAC-485902E8C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9825" y="3204954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83880" imgH="2616120" progId="Word.Document.8">
                  <p:embed/>
                </p:oleObj>
              </mc:Choice>
              <mc:Fallback>
                <p:oleObj name="Document" r:id="rId2" imgW="2783880" imgH="2616120" progId="Word.Document.8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BFFCF71D-E14A-17C2-6EAC-485902E8C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6219825" y="3204954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A34C39-A0E3-9E7F-7AFC-6FEA3A282E94}"/>
              </a:ext>
            </a:extLst>
          </p:cNvPr>
          <p:cNvSpPr txBox="1"/>
          <p:nvPr/>
        </p:nvSpPr>
        <p:spPr>
          <a:xfrm>
            <a:off x="2536549" y="3204954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B5574-812A-D9AE-F774-E1EA838C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45511-5F55-0805-F25A-FE133E0C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6BE1B-D9A7-B2EA-1E73-F58A6B8B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小数部分：重复乘</a:t>
            </a:r>
            <a:r>
              <a:rPr lang="en-US" altLang="zh-CN" dirty="0"/>
              <a:t>2</a:t>
            </a:r>
            <a:r>
              <a:rPr lang="zh-CN" altLang="en-US" dirty="0"/>
              <a:t>，直到小数部分为</a:t>
            </a:r>
            <a:r>
              <a:rPr lang="en-US" altLang="zh-CN" dirty="0"/>
              <a:t>0</a:t>
            </a:r>
            <a:r>
              <a:rPr lang="zh-CN" altLang="en-US" dirty="0"/>
              <a:t>（或到一定精度），第一个进位</a:t>
            </a:r>
            <a:r>
              <a:rPr lang="en-US" altLang="zh-CN" dirty="0"/>
              <a:t>carry</a:t>
            </a:r>
            <a:r>
              <a:rPr lang="zh-CN" altLang="en-US" dirty="0"/>
              <a:t>为最高位，最后一个进位为最低位。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(0.3125)</a:t>
            </a:r>
            <a:r>
              <a:rPr lang="en-GB" altLang="zh-CN" baseline="-25000" dirty="0"/>
              <a:t>10 </a:t>
            </a:r>
            <a:r>
              <a:rPr lang="en-GB" altLang="zh-CN" dirty="0"/>
              <a:t>= (      </a:t>
            </a:r>
            <a:r>
              <a:rPr lang="en-GB" altLang="zh-CN" dirty="0">
                <a:solidFill>
                  <a:srgbClr val="C00000"/>
                </a:solidFill>
              </a:rPr>
              <a:t>?</a:t>
            </a:r>
            <a:r>
              <a:rPr lang="en-GB" altLang="zh-CN" dirty="0"/>
              <a:t>      )</a:t>
            </a:r>
            <a:r>
              <a:rPr lang="en-GB" altLang="zh-CN" baseline="-25000" dirty="0"/>
              <a:t>2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6B19AFA-8755-DD82-8721-B2DBC9FA6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3139935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36400" imgH="1981080" progId="Word.Document.8">
                  <p:embed/>
                </p:oleObj>
              </mc:Choice>
              <mc:Fallback>
                <p:oleObj name="Document" r:id="rId2" imgW="4136400" imgH="1981080" progId="Word.Document.8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06B19AFA-8755-DD82-8721-B2DBC9FA6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3139935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D39DD1A7-F95A-2CE8-D2EF-348C62E9FEED}"/>
              </a:ext>
            </a:extLst>
          </p:cNvPr>
          <p:cNvSpPr txBox="1"/>
          <p:nvPr/>
        </p:nvSpPr>
        <p:spPr>
          <a:xfrm>
            <a:off x="3323812" y="3198167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4788-D1A2-D40D-CE73-7E6BFEBC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任意进制转换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9CA2C5F-A13D-C1E7-3816-D6365730C4F0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343151"/>
            <a:ext cx="4841875" cy="1878013"/>
            <a:chOff x="1584" y="1488"/>
            <a:chExt cx="3050" cy="1183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00ED354B-4579-AF58-3F06-EFFE9F33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B</a:t>
              </a:r>
              <a:r>
                <a:rPr lang="en-US" altLang="zh-CN" sz="2000" dirty="0">
                  <a:latin typeface="Times New Roman" pitchFamily="18" charset="0"/>
                </a:rPr>
                <a:t>ase-10</a:t>
              </a:r>
              <a:r>
                <a:rPr lang="en-GB" sz="2000" dirty="0">
                  <a:latin typeface="Times New Roman" pitchFamily="18" charset="0"/>
                </a:rPr>
                <a:t>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</a:rPr>
                <a:t>				Base-</a:t>
              </a:r>
              <a:r>
                <a:rPr lang="en-GB" sz="2000" i="1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8725C2E-07DE-4B10-BBA1-AA7A3464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57572677-0AE2-91C4-781D-BB2CDD2D5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47A1E2F-3B67-E899-8644-C47E89E20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026B55F-E536-B8E4-8E92-B6C92AD38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B07DB05-53F5-3B8F-B69A-0840A6ED2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978CB2C-DBFD-C3D1-5D14-FEF51E29A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F0C4538-505C-118B-5CA3-F1EB7747B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3A6215C8-47A4-685C-1884-1A938BB02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1293</Words>
  <Application>Microsoft Office PowerPoint</Application>
  <PresentationFormat>宽屏</PresentationFormat>
  <Paragraphs>235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Arial</vt:lpstr>
      <vt:lpstr>Courier New</vt:lpstr>
      <vt:lpstr>Symbol</vt:lpstr>
      <vt:lpstr>Times New Roman</vt:lpstr>
      <vt:lpstr>Wingdings</vt:lpstr>
      <vt:lpstr>Office 主题​​</vt:lpstr>
      <vt:lpstr>Document</vt:lpstr>
      <vt:lpstr>微机原理</vt:lpstr>
      <vt:lpstr>数字系统</vt:lpstr>
      <vt:lpstr>数据表示</vt:lpstr>
      <vt:lpstr>十进制</vt:lpstr>
      <vt:lpstr>二/八/十六进制</vt:lpstr>
      <vt:lpstr>N进制转十进制</vt:lpstr>
      <vt:lpstr>十进制转二进制</vt:lpstr>
      <vt:lpstr>十进制转二进制</vt:lpstr>
      <vt:lpstr>任意进制转换</vt:lpstr>
      <vt:lpstr>二进制转八/十六进制</vt:lpstr>
      <vt:lpstr>负数</vt:lpstr>
      <vt:lpstr>原码</vt:lpstr>
      <vt:lpstr>原码</vt:lpstr>
      <vt:lpstr>反码1’s Complement</vt:lpstr>
      <vt:lpstr>反码</vt:lpstr>
      <vt:lpstr>反码</vt:lpstr>
      <vt:lpstr>补码2’s Complement</vt:lpstr>
      <vt:lpstr>补码</vt:lpstr>
      <vt:lpstr>补码</vt:lpstr>
      <vt:lpstr>小数的负数</vt:lpstr>
      <vt:lpstr>补码加减法</vt:lpstr>
      <vt:lpstr>溢出</vt:lpstr>
      <vt:lpstr>溢出</vt:lpstr>
      <vt:lpstr>定点数</vt:lpstr>
      <vt:lpstr>浮点数</vt:lpstr>
      <vt:lpstr>浮点数</vt:lpstr>
      <vt:lpstr>浮点数</vt:lpstr>
      <vt:lpstr>浮点数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</dc:title>
  <dc:creator>XIAOTIAN DAI</dc:creator>
  <cp:lastModifiedBy>XIAOTIAN DAI</cp:lastModifiedBy>
  <cp:revision>1</cp:revision>
  <dcterms:created xsi:type="dcterms:W3CDTF">2024-02-07T08:41:07Z</dcterms:created>
  <dcterms:modified xsi:type="dcterms:W3CDTF">2024-02-07T08:47:13Z</dcterms:modified>
</cp:coreProperties>
</file>