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5" r:id="rId12"/>
    <p:sldId id="294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16E70-1412-3ECE-EA9F-BB05EFDBE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7AEA6A-D944-69CF-E566-635D4333B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CE212-8130-BF84-753A-845B2454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2766-7948-489D-A137-5288EFAC10D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04930-1712-99D1-8178-C6EEE4CF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24E33-51F3-4350-C9C3-28DFC2D5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63B9-C65E-4F5F-8712-228CC6CF2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9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7562A-B185-E8B9-F631-623E5DAD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E3E69A-43B3-9AAE-F99B-E67C19A53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A33A8-5D9D-6B8B-7C2C-0370AD31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2766-7948-489D-A137-5288EFAC10D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CA00C-9234-25DF-4950-1BB00C38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04932-1422-64E3-9B31-D718F96A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63B9-C65E-4F5F-8712-228CC6CF2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5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C03EFE-B5BD-C8AE-86DE-C2D9D05CA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167486-EA53-9D44-25A6-1AF1094E0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1EB55-88AB-AE1B-0393-F1D0B8BF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2766-7948-489D-A137-5288EFAC10D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2F8A0-44A3-8CFE-5E1A-A8B39A9B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BD3C9-2F52-BFA2-6DEE-F15BD8A4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63B9-C65E-4F5F-8712-228CC6CF2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1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A8CA2-D11C-141A-D453-4293FB3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D5EFE-B700-06D3-69A4-B9165C11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C0C38-CE20-B79E-52E0-E259EFAE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2766-7948-489D-A137-5288EFAC10D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FDC20-013E-DFD8-CA90-715047DE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1409A-840E-5221-C078-628852DC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63B9-C65E-4F5F-8712-228CC6CF2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8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1F688-C621-C0AA-8E36-02D17727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19BD11-EB66-B41E-2300-54D2D14B5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FC646-F4F6-4E71-ED81-D1B7805A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2766-7948-489D-A137-5288EFAC10D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97438-3DC0-C81C-948F-0628575D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73B30-AC21-4BAD-162B-12757787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63B9-C65E-4F5F-8712-228CC6CF2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6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69E16-564A-D1C9-B953-CA1C0F22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F1EF4-7B53-FA26-53B5-444F1CCD3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BC7873-7FDD-F23A-4495-F956D98A1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AB5DF4-68DE-48F0-8D9C-57B85DD8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2766-7948-489D-A137-5288EFAC10D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75ACE-9853-D8CF-748E-7D3D04A4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7C62C-8813-16EE-0F63-B5311A9C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63B9-C65E-4F5F-8712-228CC6CF2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1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86C1A-094F-7761-83E8-6FFE57D7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5F5EA6-F6D3-5C47-0C0F-826086CFF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4FC3C-F638-3D28-030C-1640DAEB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ACD11D-44A8-EACC-DE9D-1F8E33553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54548D-F0A8-387B-627B-D4820A65B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98581A-6AEA-B12D-2335-E87DEDD5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2766-7948-489D-A137-5288EFAC10D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F89175-0D11-1845-C408-646798B3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DEAF80-4100-FECF-5E26-591D2D2F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63B9-C65E-4F5F-8712-228CC6CF2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3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50145-11D4-0148-2F21-AFD3EE58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C6988B-C5AE-E2F2-E702-6EBAF02E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2766-7948-489D-A137-5288EFAC10D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67E65C-FB2D-CF47-60C4-B8104803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09D229-B74B-FBC2-CF85-601A22E0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63B9-C65E-4F5F-8712-228CC6CF2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4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D376F0-779C-E713-A38F-742F0817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2766-7948-489D-A137-5288EFAC10D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7C6064-3F32-23F3-E193-E5CE2AC9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D88F2-9AC8-44A5-2919-9D13DFDC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63B9-C65E-4F5F-8712-228CC6CF2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4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08791-7A50-DBD2-630E-BEC9FA1E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C7C8C-7B97-008E-CEC6-6E3E7F2C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D2120A-DA3C-7B41-96EB-B7A296AA7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A8F815-4977-0DD2-5D06-B7EEA118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2766-7948-489D-A137-5288EFAC10D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BC1D9-14E0-8ECA-3234-897412C9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D7F14A-6EDD-99E6-2385-6801BA22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63B9-C65E-4F5F-8712-228CC6CF2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23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C251C-5182-F689-C2E2-03BE7009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140EA8-0601-48E7-1299-5319602E5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079E35-D91F-3512-5120-80128AACD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E999D-4A03-93EE-DBF0-0599342D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2766-7948-489D-A137-5288EFAC10D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EFD1-8DE2-7D1A-5FBA-CA6FBEC0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C49804-1AE0-8F48-1933-92C157C5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63B9-C65E-4F5F-8712-228CC6CF2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84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2CF5F7-6FA5-1401-6FE4-63C9A441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09D93C-E2D2-C0E5-01D3-F1998FA39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2CC4B-6DD6-C163-AFB7-2CDDB233B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92766-7948-489D-A137-5288EFAC10DB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7BC42-90CE-215F-658A-443E5AC3B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F6864-7ADC-9A42-054B-3D725E455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863B9-C65E-4F5F-8712-228CC6CF2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77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ACC20-30A8-F9B7-FAC1-A6A373183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4C191C8-833E-1777-36C6-CB901A4E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altLang="zh-CN" b="1" dirty="0"/>
              <a:t>MIPS</a:t>
            </a:r>
            <a:r>
              <a:rPr lang="zh-CN" altLang="en-US" b="1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798152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81B8-83E3-5238-7FB6-694C62286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5440A-38C0-E655-E146-0B8B98B3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复杂表达式</a:t>
            </a:r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id="{1C1E9D55-C206-B408-014D-E33D5FB13AEF}"/>
              </a:ext>
            </a:extLst>
          </p:cNvPr>
          <p:cNvSpPr/>
          <p:nvPr/>
        </p:nvSpPr>
        <p:spPr>
          <a:xfrm>
            <a:off x="8677275" y="3599656"/>
            <a:ext cx="2933700" cy="139065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临时变量使用</a:t>
            </a:r>
            <a:r>
              <a:rPr lang="en-US" altLang="zh-CN" b="1" dirty="0"/>
              <a:t>$t0-$t7</a:t>
            </a:r>
            <a:endParaRPr lang="zh-CN" altLang="en-US" b="1" dirty="0"/>
          </a:p>
        </p:txBody>
      </p:sp>
      <p:graphicFrame>
        <p:nvGraphicFramePr>
          <p:cNvPr id="8" name="Table 18">
            <a:extLst>
              <a:ext uri="{FF2B5EF4-FFF2-40B4-BE49-F238E27FC236}">
                <a16:creationId xmlns:a16="http://schemas.microsoft.com/office/drawing/2014/main" id="{3614F034-A981-D2DE-33A6-CC7B5DF7803B}"/>
              </a:ext>
            </a:extLst>
          </p:cNvPr>
          <p:cNvGraphicFramePr>
            <a:graphicFrameLocks noGrp="1"/>
          </p:cNvGraphicFramePr>
          <p:nvPr/>
        </p:nvGraphicFramePr>
        <p:xfrm>
          <a:off x="1000125" y="1909921"/>
          <a:ext cx="965835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a = b + c -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d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 typeface="Wingdings" pitchFamily="2" charset="2"/>
                        <a:buNone/>
                      </a:pPr>
                      <a:r>
                        <a:rPr lang="en-US" altLang="zh-CN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add 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$t0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altLang="zh-CN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$s1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altLang="zh-CN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$s2  </a:t>
                      </a:r>
                      <a:r>
                        <a:rPr lang="en-US" altLang="zh-CN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# </a:t>
                      </a:r>
                      <a:r>
                        <a:rPr lang="en-US" altLang="zh-CN" sz="2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tmp</a:t>
                      </a:r>
                      <a:r>
                        <a:rPr lang="en-US" altLang="zh-CN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 = b + c</a:t>
                      </a:r>
                    </a:p>
                    <a:p>
                      <a:pPr lvl="0" eaLnBrk="1" hangingPunct="1">
                        <a:buFont typeface="Wingdings" pitchFamily="2" charset="2"/>
                        <a:buNone/>
                      </a:pPr>
                      <a:r>
                        <a:rPr lang="en-US" altLang="zh-CN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sub </a:t>
                      </a:r>
                      <a:r>
                        <a:rPr lang="en-US" altLang="zh-CN" sz="24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$t0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$s3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# a = </a:t>
                      </a:r>
                      <a:r>
                        <a:rPr lang="en-US" altLang="zh-CN" sz="2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tmp</a:t>
                      </a:r>
                      <a:r>
                        <a:rPr lang="en-US" altLang="zh-CN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 - d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云形 5">
            <a:extLst>
              <a:ext uri="{FF2B5EF4-FFF2-40B4-BE49-F238E27FC236}">
                <a16:creationId xmlns:a16="http://schemas.microsoft.com/office/drawing/2014/main" id="{49DFE712-0067-20C2-4F8A-6949305404B9}"/>
              </a:ext>
            </a:extLst>
          </p:cNvPr>
          <p:cNvSpPr/>
          <p:nvPr/>
        </p:nvSpPr>
        <p:spPr>
          <a:xfrm>
            <a:off x="933450" y="3599656"/>
            <a:ext cx="2933700" cy="139065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$s0 </a:t>
            </a:r>
            <a:r>
              <a:rPr lang="en-US" altLang="zh-CN" b="1" dirty="0">
                <a:sym typeface="Wingdings" pitchFamily="2" charset="2"/>
              </a:rPr>
              <a:t></a:t>
            </a:r>
            <a:r>
              <a:rPr lang="en-US" altLang="zh-CN" b="1" dirty="0"/>
              <a:t> a</a:t>
            </a:r>
          </a:p>
          <a:p>
            <a:pPr algn="ctr"/>
            <a:r>
              <a:rPr lang="en-US" altLang="zh-CN" b="1" dirty="0"/>
              <a:t>$s1 </a:t>
            </a:r>
            <a:r>
              <a:rPr lang="en-US" altLang="zh-CN" b="1" dirty="0">
                <a:sym typeface="Wingdings" pitchFamily="2" charset="2"/>
              </a:rPr>
              <a:t> b</a:t>
            </a:r>
          </a:p>
          <a:p>
            <a:pPr algn="ctr"/>
            <a:r>
              <a:rPr lang="en-US" altLang="zh-CN" b="1" dirty="0">
                <a:sym typeface="Wingdings" pitchFamily="2" charset="2"/>
              </a:rPr>
              <a:t>$s2  c</a:t>
            </a:r>
          </a:p>
          <a:p>
            <a:pPr algn="ctr"/>
            <a:r>
              <a:rPr lang="en-US" altLang="zh-CN" b="1" dirty="0">
                <a:sym typeface="Wingdings" pitchFamily="2" charset="2"/>
              </a:rPr>
              <a:t>$s3  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324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81AE2-29CE-62AB-08A7-6EEB70709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06446-E1E0-68D1-D0EB-C2040FAF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复杂表达式</a:t>
            </a:r>
          </a:p>
        </p:txBody>
      </p:sp>
      <p:sp>
        <p:nvSpPr>
          <p:cNvPr id="6" name="云形 5">
            <a:extLst>
              <a:ext uri="{FF2B5EF4-FFF2-40B4-BE49-F238E27FC236}">
                <a16:creationId xmlns:a16="http://schemas.microsoft.com/office/drawing/2014/main" id="{7803A137-4319-E7B0-2505-0A0E39C0C714}"/>
              </a:ext>
            </a:extLst>
          </p:cNvPr>
          <p:cNvSpPr/>
          <p:nvPr/>
        </p:nvSpPr>
        <p:spPr>
          <a:xfrm>
            <a:off x="1162050" y="3616309"/>
            <a:ext cx="1885950" cy="185928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$s1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$s2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$s3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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i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$s4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j</a:t>
            </a:r>
            <a:endParaRPr lang="en-US" altLang="zh-CN" sz="1800" b="1" kern="1200" dirty="0">
              <a:solidFill>
                <a:srgbClr val="006600"/>
              </a:solidFill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B455FDD9-C585-AF68-0A80-55B1CFDFF096}"/>
              </a:ext>
            </a:extLst>
          </p:cNvPr>
          <p:cNvGraphicFramePr>
            <a:graphicFrameLocks noGrp="1"/>
          </p:cNvGraphicFramePr>
          <p:nvPr/>
        </p:nvGraphicFramePr>
        <p:xfrm>
          <a:off x="1076324" y="1690688"/>
          <a:ext cx="9877425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f = (g + h) – (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+ j);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10000"/>
                        </a:spcBef>
                        <a:buFont typeface="Wingdings" pitchFamily="2" charset="2"/>
                        <a:buNone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??? ??? ???</a:t>
                      </a:r>
                      <a:endParaRPr lang="en-US" sz="2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60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233CB-012A-1521-3DEE-494C15A39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644EF-AE41-9C57-0C1C-EACB886A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复杂表达式</a:t>
            </a:r>
          </a:p>
        </p:txBody>
      </p:sp>
      <p:sp>
        <p:nvSpPr>
          <p:cNvPr id="6" name="云形 5">
            <a:extLst>
              <a:ext uri="{FF2B5EF4-FFF2-40B4-BE49-F238E27FC236}">
                <a16:creationId xmlns:a16="http://schemas.microsoft.com/office/drawing/2014/main" id="{625B7B07-CA0E-F310-6CBA-D50395057612}"/>
              </a:ext>
            </a:extLst>
          </p:cNvPr>
          <p:cNvSpPr/>
          <p:nvPr/>
        </p:nvSpPr>
        <p:spPr>
          <a:xfrm>
            <a:off x="1162050" y="3616309"/>
            <a:ext cx="1885950" cy="185928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$s1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g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$s2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h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$s3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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i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$s4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j</a:t>
            </a:r>
            <a:endParaRPr lang="en-US" altLang="zh-CN" sz="1800" b="1" kern="1200" dirty="0">
              <a:solidFill>
                <a:srgbClr val="006600"/>
              </a:solidFill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B1D10AA3-ED0D-15F8-EBED-EA988FB9CDA9}"/>
              </a:ext>
            </a:extLst>
          </p:cNvPr>
          <p:cNvGraphicFramePr>
            <a:graphicFrameLocks noGrp="1"/>
          </p:cNvGraphicFramePr>
          <p:nvPr/>
        </p:nvGraphicFramePr>
        <p:xfrm>
          <a:off x="1076324" y="1690688"/>
          <a:ext cx="9877425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f = (g + h) – (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+ j);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buFont typeface="Wingdings" pitchFamily="2" charset="2"/>
                        <a:buNone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add</a:t>
                      </a:r>
                      <a:r>
                        <a:rPr lang="en-US" altLang="zh-CN" sz="1800" b="1" dirty="0">
                          <a:latin typeface="Courier New" pitchFamily="49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$t0</a:t>
                      </a:r>
                      <a:r>
                        <a:rPr lang="en-US" altLang="zh-CN" sz="1800" b="1" dirty="0">
                          <a:latin typeface="Courier New" pitchFamily="49" charset="0"/>
                        </a:rPr>
                        <a:t>, </a:t>
                      </a:r>
                      <a:r>
                        <a:rPr lang="en-US" altLang="zh-CN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$s1</a:t>
                      </a:r>
                      <a:r>
                        <a:rPr lang="en-US" altLang="zh-CN" sz="1800" b="1" dirty="0">
                          <a:latin typeface="Courier New" pitchFamily="49" charset="0"/>
                        </a:rPr>
                        <a:t>, </a:t>
                      </a:r>
                      <a:r>
                        <a:rPr lang="en-US" altLang="zh-CN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  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# tmp0 = g + h</a:t>
                      </a:r>
                    </a:p>
                    <a:p>
                      <a:pPr>
                        <a:spcBef>
                          <a:spcPct val="10000"/>
                        </a:spcBef>
                        <a:buFont typeface="Wingdings" pitchFamily="2" charset="2"/>
                        <a:buNone/>
                      </a:pPr>
                      <a:r>
                        <a:rPr lang="en-US" altLang="zh-CN" sz="1800" b="1" dirty="0">
                          <a:latin typeface="Courier New" pitchFamily="49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add</a:t>
                      </a:r>
                      <a:r>
                        <a:rPr lang="en-US" altLang="zh-CN" sz="1800" b="1" dirty="0">
                          <a:latin typeface="Courier New" pitchFamily="49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$t1</a:t>
                      </a:r>
                      <a:r>
                        <a:rPr lang="en-US" altLang="zh-CN" sz="1800" b="1" dirty="0">
                          <a:latin typeface="Courier New" pitchFamily="49" charset="0"/>
                        </a:rPr>
                        <a:t>, </a:t>
                      </a:r>
                      <a:r>
                        <a:rPr lang="en-US" altLang="zh-CN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$s3</a:t>
                      </a:r>
                      <a:r>
                        <a:rPr lang="en-US" altLang="zh-CN" sz="1800" b="1" dirty="0">
                          <a:latin typeface="Courier New" pitchFamily="49" charset="0"/>
                        </a:rPr>
                        <a:t>, </a:t>
                      </a:r>
                      <a:r>
                        <a:rPr lang="en-US" altLang="zh-CN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$s4  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# tmp1 = </a:t>
                      </a:r>
                      <a:r>
                        <a:rPr lang="en-US" altLang="zh-CN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 + j </a:t>
                      </a:r>
                    </a:p>
                    <a:p>
                      <a:pPr>
                        <a:spcBef>
                          <a:spcPct val="10000"/>
                        </a:spcBef>
                        <a:buFont typeface="Wingdings" pitchFamily="2" charset="2"/>
                        <a:buNone/>
                      </a:pPr>
                      <a:r>
                        <a:rPr lang="en-US" altLang="zh-CN" sz="1800" b="1" dirty="0">
                          <a:latin typeface="Courier New" pitchFamily="49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sub</a:t>
                      </a:r>
                      <a:r>
                        <a:rPr lang="en-US" altLang="zh-CN" sz="1800" b="1" dirty="0">
                          <a:latin typeface="Courier New" pitchFamily="49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altLang="zh-CN" sz="1800" b="1" dirty="0">
                          <a:latin typeface="Courier New" pitchFamily="49" charset="0"/>
                        </a:rPr>
                        <a:t>, </a:t>
                      </a:r>
                      <a:r>
                        <a:rPr lang="en-US" altLang="zh-CN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$t0</a:t>
                      </a:r>
                      <a:r>
                        <a:rPr lang="en-US" altLang="zh-CN" sz="1800" b="1" dirty="0">
                          <a:latin typeface="Courier New" pitchFamily="49" charset="0"/>
                        </a:rPr>
                        <a:t>, </a:t>
                      </a:r>
                      <a:r>
                        <a:rPr lang="en-US" altLang="zh-CN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$t1  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# f = tmp0 – tmp1</a:t>
                      </a: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sz="1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23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B792F-1DF6-3626-74E9-33FF79917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A6878-F70A-D53D-51E3-0EA79FB8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复杂表达式</a:t>
            </a:r>
          </a:p>
        </p:txBody>
      </p:sp>
      <p:sp>
        <p:nvSpPr>
          <p:cNvPr id="6" name="云形 5">
            <a:extLst>
              <a:ext uri="{FF2B5EF4-FFF2-40B4-BE49-F238E27FC236}">
                <a16:creationId xmlns:a16="http://schemas.microsoft.com/office/drawing/2014/main" id="{553D11C9-D6DE-06C1-6A1B-7028A39FD23A}"/>
              </a:ext>
            </a:extLst>
          </p:cNvPr>
          <p:cNvSpPr/>
          <p:nvPr/>
        </p:nvSpPr>
        <p:spPr>
          <a:xfrm>
            <a:off x="1162050" y="3616309"/>
            <a:ext cx="2057400" cy="185928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$s1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b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$s2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$s3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d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$s4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z</a:t>
            </a:r>
            <a:endParaRPr lang="en-US" altLang="zh-CN" sz="1800" b="1" kern="1200" dirty="0">
              <a:solidFill>
                <a:srgbClr val="006600"/>
              </a:solidFill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268B2F85-FB00-62FC-B90F-E170FD3EB560}"/>
              </a:ext>
            </a:extLst>
          </p:cNvPr>
          <p:cNvGraphicFramePr>
            <a:graphicFrameLocks noGrp="1"/>
          </p:cNvGraphicFramePr>
          <p:nvPr/>
        </p:nvGraphicFramePr>
        <p:xfrm>
          <a:off x="1076324" y="1690688"/>
          <a:ext cx="9877425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altLang="zh-CN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z = a + b + c + d;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10000"/>
                        </a:spcBef>
                        <a:buFont typeface="Wingdings" pitchFamily="2" charset="2"/>
                        <a:buNone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??? ??? ???</a:t>
                      </a:r>
                      <a:endParaRPr lang="en-US" sz="2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71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D615E-0851-F8B2-1A25-D04686A8A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62CED-E7FB-69D6-7374-2D7F7B45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复杂表达式</a:t>
            </a:r>
          </a:p>
        </p:txBody>
      </p:sp>
      <p:sp>
        <p:nvSpPr>
          <p:cNvPr id="6" name="云形 5">
            <a:extLst>
              <a:ext uri="{FF2B5EF4-FFF2-40B4-BE49-F238E27FC236}">
                <a16:creationId xmlns:a16="http://schemas.microsoft.com/office/drawing/2014/main" id="{A79CE926-395E-E536-ED0C-E591DE44B5C8}"/>
              </a:ext>
            </a:extLst>
          </p:cNvPr>
          <p:cNvSpPr/>
          <p:nvPr/>
        </p:nvSpPr>
        <p:spPr>
          <a:xfrm>
            <a:off x="1162050" y="3616309"/>
            <a:ext cx="2057400" cy="185928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$s1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b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$s2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$s3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d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$s4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z</a:t>
            </a:r>
            <a:endParaRPr lang="en-US" altLang="zh-CN" sz="1800" b="1" kern="1200" dirty="0">
              <a:solidFill>
                <a:srgbClr val="006600"/>
              </a:solidFill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6229CB3C-BAA9-B7AD-3207-1C26E9715758}"/>
              </a:ext>
            </a:extLst>
          </p:cNvPr>
          <p:cNvGraphicFramePr>
            <a:graphicFrameLocks noGrp="1"/>
          </p:cNvGraphicFramePr>
          <p:nvPr/>
        </p:nvGraphicFramePr>
        <p:xfrm>
          <a:off x="1076324" y="1690688"/>
          <a:ext cx="9877425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MIPS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altLang="zh-CN" sz="2000" b="1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z = a + b + c + d;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add</a:t>
                      </a:r>
                      <a:r>
                        <a:rPr lang="en-US" altLang="zh-CN" sz="1800" b="1" dirty="0">
                          <a:latin typeface="Courier New" pitchFamily="49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$s4</a:t>
                      </a:r>
                      <a:r>
                        <a:rPr lang="en-US" altLang="zh-CN" sz="1800" b="1" dirty="0">
                          <a:latin typeface="Courier New" pitchFamily="49" charset="0"/>
                        </a:rPr>
                        <a:t>, </a:t>
                      </a:r>
                      <a:r>
                        <a:rPr lang="en-US" altLang="zh-CN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altLang="zh-CN" sz="1800" b="1" dirty="0">
                          <a:latin typeface="Courier New" pitchFamily="49" charset="0"/>
                        </a:rPr>
                        <a:t>, </a:t>
                      </a:r>
                      <a:r>
                        <a:rPr lang="en-US" altLang="zh-CN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$s1</a:t>
                      </a:r>
                    </a:p>
                    <a:p>
                      <a:r>
                        <a:rPr lang="en-US" altLang="zh-CN" sz="1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add</a:t>
                      </a:r>
                      <a:r>
                        <a:rPr lang="en-US" altLang="zh-CN" sz="1800" b="1" dirty="0">
                          <a:latin typeface="Courier New" pitchFamily="49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$s4</a:t>
                      </a:r>
                      <a:r>
                        <a:rPr lang="en-US" altLang="zh-CN" sz="1800" b="1" dirty="0">
                          <a:latin typeface="Courier New" pitchFamily="49" charset="0"/>
                        </a:rPr>
                        <a:t>, </a:t>
                      </a:r>
                      <a:r>
                        <a:rPr lang="en-US" altLang="zh-CN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$s4</a:t>
                      </a:r>
                      <a:r>
                        <a:rPr lang="en-US" altLang="zh-CN" sz="1800" b="1" dirty="0">
                          <a:latin typeface="Courier New" pitchFamily="49" charset="0"/>
                        </a:rPr>
                        <a:t>, </a:t>
                      </a:r>
                      <a:r>
                        <a:rPr lang="en-US" altLang="zh-CN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  <a:endParaRPr lang="en-SG" altLang="zh-CN" sz="1800" dirty="0"/>
                    </a:p>
                    <a:p>
                      <a:r>
                        <a:rPr lang="en-US" altLang="zh-CN" sz="1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add</a:t>
                      </a:r>
                      <a:r>
                        <a:rPr lang="en-US" altLang="zh-CN" sz="1800" b="1" dirty="0">
                          <a:latin typeface="Courier New" pitchFamily="49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$s4</a:t>
                      </a:r>
                      <a:r>
                        <a:rPr lang="en-US" altLang="zh-CN" sz="1800" b="1" dirty="0">
                          <a:latin typeface="Courier New" pitchFamily="49" charset="0"/>
                        </a:rPr>
                        <a:t>, </a:t>
                      </a:r>
                      <a:r>
                        <a:rPr lang="en-US" altLang="zh-CN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$s4</a:t>
                      </a:r>
                      <a:r>
                        <a:rPr lang="en-US" altLang="zh-CN" sz="1800" b="1" dirty="0">
                          <a:latin typeface="Courier New" pitchFamily="49" charset="0"/>
                        </a:rPr>
                        <a:t>, </a:t>
                      </a:r>
                      <a:r>
                        <a:rPr lang="en-US" altLang="zh-CN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$s3</a:t>
                      </a:r>
                      <a:endParaRPr lang="en-SG" altLang="zh-CN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1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CD522-3EDC-C1CF-21DC-22BA2A238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E2789-75FE-3A23-28B9-F6D3EF5F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复杂表达式</a:t>
            </a:r>
          </a:p>
        </p:txBody>
      </p:sp>
      <p:sp>
        <p:nvSpPr>
          <p:cNvPr id="6" name="云形 5">
            <a:extLst>
              <a:ext uri="{FF2B5EF4-FFF2-40B4-BE49-F238E27FC236}">
                <a16:creationId xmlns:a16="http://schemas.microsoft.com/office/drawing/2014/main" id="{554DD9FA-F332-25C3-FAC8-385A710604A8}"/>
              </a:ext>
            </a:extLst>
          </p:cNvPr>
          <p:cNvSpPr/>
          <p:nvPr/>
        </p:nvSpPr>
        <p:spPr>
          <a:xfrm>
            <a:off x="1162050" y="3616309"/>
            <a:ext cx="2057400" cy="185928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$s1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b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$s2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$s3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z</a:t>
            </a:r>
            <a:endParaRPr lang="en-US" altLang="zh-CN" sz="1800" b="1" kern="1200" dirty="0">
              <a:solidFill>
                <a:srgbClr val="006600"/>
              </a:solidFill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AE80A5FB-E6C2-EEBE-8CDE-1E0318A3B763}"/>
              </a:ext>
            </a:extLst>
          </p:cNvPr>
          <p:cNvGraphicFramePr>
            <a:graphicFrameLocks noGrp="1"/>
          </p:cNvGraphicFramePr>
          <p:nvPr/>
        </p:nvGraphicFramePr>
        <p:xfrm>
          <a:off x="1076324" y="1690688"/>
          <a:ext cx="98774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MIPS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altLang="zh-CN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z = (a – b) + c;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10000"/>
                        </a:spcBef>
                        <a:buFont typeface="Wingdings" pitchFamily="2" charset="2"/>
                        <a:buNone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??? ??? ???</a:t>
                      </a:r>
                      <a:endParaRPr lang="en-US" sz="2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081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0A501-5AE2-BE3C-34B4-BD9FD2F9A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9B9B9-04DA-1A78-ACA0-4D34961A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复杂表达式</a:t>
            </a:r>
          </a:p>
        </p:txBody>
      </p:sp>
      <p:sp>
        <p:nvSpPr>
          <p:cNvPr id="6" name="云形 5">
            <a:extLst>
              <a:ext uri="{FF2B5EF4-FFF2-40B4-BE49-F238E27FC236}">
                <a16:creationId xmlns:a16="http://schemas.microsoft.com/office/drawing/2014/main" id="{0617E38E-0443-4DBC-491D-4B6E574C8047}"/>
              </a:ext>
            </a:extLst>
          </p:cNvPr>
          <p:cNvSpPr/>
          <p:nvPr/>
        </p:nvSpPr>
        <p:spPr>
          <a:xfrm>
            <a:off x="1162050" y="3616309"/>
            <a:ext cx="2057400" cy="185928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$s1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b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$s2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$s3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z</a:t>
            </a:r>
            <a:endParaRPr lang="en-US" altLang="zh-CN" sz="1800" b="1" kern="1200" dirty="0">
              <a:solidFill>
                <a:srgbClr val="006600"/>
              </a:solidFill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CBD6180F-E595-F41E-E986-D465379BF8E5}"/>
              </a:ext>
            </a:extLst>
          </p:cNvPr>
          <p:cNvGraphicFramePr>
            <a:graphicFrameLocks noGrp="1"/>
          </p:cNvGraphicFramePr>
          <p:nvPr/>
        </p:nvGraphicFramePr>
        <p:xfrm>
          <a:off x="1076324" y="1690688"/>
          <a:ext cx="98774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MIPS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altLang="zh-CN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z = (a – b) + c;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sub</a:t>
                      </a:r>
                      <a:r>
                        <a:rPr lang="en-US" altLang="zh-CN" sz="2800" b="1" dirty="0">
                          <a:latin typeface="Courier New" pitchFamily="49" charset="0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$s3</a:t>
                      </a:r>
                      <a:r>
                        <a:rPr lang="en-US" altLang="zh-CN" sz="2800" b="1" dirty="0">
                          <a:latin typeface="Courier New" pitchFamily="49" charset="0"/>
                        </a:rPr>
                        <a:t>, </a:t>
                      </a:r>
                      <a:r>
                        <a:rPr lang="en-US" altLang="zh-CN" sz="2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altLang="zh-CN" sz="2800" b="1" dirty="0">
                          <a:latin typeface="Courier New" pitchFamily="49" charset="0"/>
                        </a:rPr>
                        <a:t>, </a:t>
                      </a:r>
                      <a:r>
                        <a:rPr lang="en-US" altLang="zh-CN" sz="2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$s1</a:t>
                      </a:r>
                    </a:p>
                    <a:p>
                      <a:r>
                        <a:rPr lang="en-US" altLang="zh-CN" sz="2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add</a:t>
                      </a:r>
                      <a:r>
                        <a:rPr lang="en-US" altLang="zh-CN" sz="2800" b="1" dirty="0">
                          <a:latin typeface="Courier New" pitchFamily="49" charset="0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$s3</a:t>
                      </a:r>
                      <a:r>
                        <a:rPr lang="en-US" altLang="zh-CN" sz="2800" b="1" dirty="0">
                          <a:latin typeface="Courier New" pitchFamily="49" charset="0"/>
                        </a:rPr>
                        <a:t>, </a:t>
                      </a:r>
                      <a:r>
                        <a:rPr lang="en-US" altLang="zh-CN" sz="2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$s3</a:t>
                      </a:r>
                      <a:r>
                        <a:rPr lang="en-US" altLang="zh-CN" sz="2800" b="1" dirty="0">
                          <a:latin typeface="Courier New" pitchFamily="49" charset="0"/>
                        </a:rPr>
                        <a:t>, </a:t>
                      </a:r>
                      <a:r>
                        <a:rPr lang="en-US" altLang="zh-CN" sz="2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  <a:endParaRPr lang="en-SG" altLang="zh-CN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52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05089-7B1D-513F-1E07-41E34ABDC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1B965-8AAA-9CE8-7F9C-DEEB7C4D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常数</a:t>
            </a:r>
            <a:r>
              <a:rPr lang="en-US" altLang="zh-CN" b="1" dirty="0"/>
              <a:t>/</a:t>
            </a:r>
            <a:r>
              <a:rPr lang="zh-CN" altLang="en-US" b="1" dirty="0"/>
              <a:t>立即数</a:t>
            </a:r>
            <a:r>
              <a:rPr lang="en-US" altLang="zh-CN" b="1" dirty="0"/>
              <a:t>Immediate</a:t>
            </a:r>
            <a:endParaRPr lang="zh-CN" altLang="en-US" b="1" dirty="0"/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979E0E73-9682-7153-B175-E818C41AE575}"/>
              </a:ext>
            </a:extLst>
          </p:cNvPr>
          <p:cNvGraphicFramePr>
            <a:graphicFrameLocks noGrp="1"/>
          </p:cNvGraphicFramePr>
          <p:nvPr/>
        </p:nvGraphicFramePr>
        <p:xfrm>
          <a:off x="1609725" y="1800225"/>
          <a:ext cx="8077200" cy="100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a + 4;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add</a:t>
                      </a:r>
                      <a:r>
                        <a:rPr lang="en-US" sz="2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4</a:t>
                      </a:r>
                      <a:endParaRPr lang="en-US" sz="2400" b="1" kern="1200" dirty="0">
                        <a:solidFill>
                          <a:srgbClr val="00206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内容占位符 18">
            <a:extLst>
              <a:ext uri="{FF2B5EF4-FFF2-40B4-BE49-F238E27FC236}">
                <a16:creationId xmlns:a16="http://schemas.microsoft.com/office/drawing/2014/main" id="{1B66B681-ED90-52ED-9C77-72E8454D8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0574"/>
            <a:ext cx="10515600" cy="1870075"/>
          </a:xfrm>
        </p:spPr>
        <p:txBody>
          <a:bodyPr/>
          <a:lstStyle/>
          <a:p>
            <a:r>
              <a:rPr lang="en-US" altLang="zh-CN" dirty="0" err="1"/>
              <a:t>addi</a:t>
            </a:r>
            <a:r>
              <a:rPr lang="zh-CN" altLang="en-US" dirty="0"/>
              <a:t>：与</a:t>
            </a:r>
            <a:r>
              <a:rPr lang="en-US" altLang="zh-CN" dirty="0"/>
              <a:t>add</a:t>
            </a:r>
            <a:r>
              <a:rPr lang="zh-CN" altLang="en-US" dirty="0"/>
              <a:t>类似，但是第</a:t>
            </a:r>
            <a:r>
              <a:rPr lang="en-US" altLang="zh-CN" dirty="0"/>
              <a:t>2</a:t>
            </a:r>
            <a:r>
              <a:rPr lang="zh-CN" altLang="en-US" dirty="0"/>
              <a:t>个运算值为立即数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MIPS</a:t>
            </a:r>
            <a:r>
              <a:rPr lang="zh-CN" altLang="en-US" dirty="0"/>
              <a:t>中没有</a:t>
            </a:r>
            <a:r>
              <a:rPr lang="en-US" altLang="zh-CN" dirty="0" err="1"/>
              <a:t>subi</a:t>
            </a:r>
            <a:r>
              <a:rPr lang="zh-CN" altLang="en-US" dirty="0"/>
              <a:t>：使用</a:t>
            </a:r>
            <a:r>
              <a:rPr lang="en-US" altLang="zh-CN" dirty="0" err="1"/>
              <a:t>addi</a:t>
            </a:r>
            <a:r>
              <a:rPr lang="zh-CN" altLang="en-US" dirty="0"/>
              <a:t>加上一个负数即可</a:t>
            </a:r>
          </a:p>
        </p:txBody>
      </p:sp>
    </p:spTree>
    <p:extLst>
      <p:ext uri="{BB962C8B-B14F-4D97-AF65-F5344CB8AC3E}">
        <p14:creationId xmlns:p14="http://schemas.microsoft.com/office/powerpoint/2010/main" val="1524028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A921A-AB73-4EAD-33C5-B8D983265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E5F19-7606-CFA8-B2EB-4E9E0F34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0</a:t>
            </a:r>
            <a:r>
              <a:rPr lang="zh-CN" altLang="en-US" b="1" dirty="0"/>
              <a:t>寄存器（</a:t>
            </a:r>
            <a:r>
              <a:rPr lang="en-US" altLang="zh-CN" b="1" dirty="0"/>
              <a:t>$zero/$0</a:t>
            </a:r>
            <a:r>
              <a:rPr lang="zh-CN" altLang="en-US" b="1" dirty="0"/>
              <a:t>）</a:t>
            </a:r>
          </a:p>
        </p:txBody>
      </p:sp>
      <p:sp>
        <p:nvSpPr>
          <p:cNvPr id="5" name="内容占位符 18">
            <a:extLst>
              <a:ext uri="{FF2B5EF4-FFF2-40B4-BE49-F238E27FC236}">
                <a16:creationId xmlns:a16="http://schemas.microsoft.com/office/drawing/2014/main" id="{08217700-64F1-D6D1-B8E1-9432F1AA9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2074"/>
            <a:ext cx="10515600" cy="645467"/>
          </a:xfrm>
        </p:spPr>
        <p:txBody>
          <a:bodyPr/>
          <a:lstStyle/>
          <a:p>
            <a:r>
              <a:rPr lang="zh-CN" altLang="en-US" dirty="0"/>
              <a:t>由于常数</a:t>
            </a:r>
            <a:r>
              <a:rPr lang="en-US" altLang="zh-CN" dirty="0"/>
              <a:t>0</a:t>
            </a:r>
            <a:r>
              <a:rPr lang="zh-CN" altLang="en-US" dirty="0"/>
              <a:t>被频繁使用，因此</a:t>
            </a:r>
            <a:r>
              <a:rPr lang="en-US" altLang="zh-CN" dirty="0"/>
              <a:t>$0</a:t>
            </a:r>
            <a:r>
              <a:rPr lang="zh-CN" altLang="en-US" dirty="0"/>
              <a:t>中始终保存了</a:t>
            </a:r>
            <a:r>
              <a:rPr lang="en-US" altLang="zh-CN" dirty="0"/>
              <a:t>0</a:t>
            </a:r>
            <a:r>
              <a:rPr lang="zh-CN" altLang="en-US" dirty="0"/>
              <a:t>值方便使用</a:t>
            </a: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14EF47D4-00B6-B44E-95AD-A091934765F3}"/>
              </a:ext>
            </a:extLst>
          </p:cNvPr>
          <p:cNvGraphicFramePr>
            <a:graphicFrameLocks noGrp="1"/>
          </p:cNvGraphicFramePr>
          <p:nvPr/>
        </p:nvGraphicFramePr>
        <p:xfrm>
          <a:off x="2095500" y="1590676"/>
          <a:ext cx="8001000" cy="173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9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074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f = g;</a:t>
                      </a: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add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$zero</a:t>
                      </a:r>
                      <a:endParaRPr lang="en-US" sz="1800" b="1" baseline="0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15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3301-B98B-9E21-B9DB-6BB4B986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逻辑运算符</a:t>
            </a:r>
          </a:p>
        </p:txBody>
      </p:sp>
      <p:graphicFrame>
        <p:nvGraphicFramePr>
          <p:cNvPr id="4" name="Group 80">
            <a:extLst>
              <a:ext uri="{FF2B5EF4-FFF2-40B4-BE49-F238E27FC236}">
                <a16:creationId xmlns:a16="http://schemas.microsoft.com/office/drawing/2014/main" id="{9B49247F-221B-C6F7-4823-501DBE551167}"/>
              </a:ext>
            </a:extLst>
          </p:cNvPr>
          <p:cNvGraphicFramePr>
            <a:graphicFrameLocks/>
          </p:cNvGraphicFramePr>
          <p:nvPr/>
        </p:nvGraphicFramePr>
        <p:xfrm>
          <a:off x="2533650" y="2124694"/>
          <a:ext cx="6378575" cy="2773680"/>
        </p:xfrm>
        <a:graphic>
          <a:graphicData uri="http://schemas.openxmlformats.org/drawingml/2006/table">
            <a:tbl>
              <a:tblPr/>
              <a:tblGrid>
                <a:gridCol w="197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逻辑运算符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MIPS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左移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右移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srl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按位与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and,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按位或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or,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按位取反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NOT</a:t>
                      </a:r>
                      <a:endParaRPr kumimoji="0" 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按位异或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000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5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B43A5-CC1B-F455-816F-AFC606C87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2BA97-FA1B-7F94-C9D0-D9B8F8E0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编程语言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9AFE7-B6E9-753A-D8AD-3F46F587B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高级语言：</a:t>
            </a:r>
            <a:r>
              <a:rPr lang="en-US" altLang="zh-CN" dirty="0"/>
              <a:t>C, Java, Python, …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低级语言：</a:t>
            </a:r>
            <a:r>
              <a:rPr lang="en-US" altLang="zh-CN" dirty="0"/>
              <a:t>MIPS,</a:t>
            </a:r>
            <a:r>
              <a:rPr lang="zh-CN" altLang="en-US" dirty="0"/>
              <a:t> </a:t>
            </a:r>
            <a:r>
              <a:rPr lang="en-US" altLang="zh-CN" dirty="0"/>
              <a:t>x86, ARM, …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机器码：计算机只能运行机器码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F81F280-79D0-48CA-C625-95C38C1C52DF}"/>
              </a:ext>
            </a:extLst>
          </p:cNvPr>
          <p:cNvSpPr txBox="1"/>
          <p:nvPr/>
        </p:nvSpPr>
        <p:spPr>
          <a:xfrm>
            <a:off x="6280740" y="1690688"/>
            <a:ext cx="2658965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 = 0;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&lt;=10;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a +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38B2A6C5-EA59-2D48-6E79-8968562EEF88}"/>
              </a:ext>
            </a:extLst>
          </p:cNvPr>
          <p:cNvSpPr txBox="1"/>
          <p:nvPr/>
        </p:nvSpPr>
        <p:spPr>
          <a:xfrm>
            <a:off x="8994884" y="1690688"/>
            <a:ext cx="2469169" cy="9541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range(1,11):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= a +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703FDB0-9D61-35C0-AEC5-BB9824F0647F}"/>
              </a:ext>
            </a:extLst>
          </p:cNvPr>
          <p:cNvSpPr txBox="1"/>
          <p:nvPr/>
        </p:nvSpPr>
        <p:spPr>
          <a:xfrm>
            <a:off x="6280740" y="3016251"/>
            <a:ext cx="4074470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$zero, 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$t1, $t1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$zero, 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$t1, -1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$t1, $zero, Loop 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C6B3C5E2-046F-9BC7-9375-2B15E32B15E7}"/>
              </a:ext>
            </a:extLst>
          </p:cNvPr>
          <p:cNvSpPr txBox="1"/>
          <p:nvPr/>
        </p:nvSpPr>
        <p:spPr>
          <a:xfrm>
            <a:off x="6280740" y="5252186"/>
            <a:ext cx="4787309" cy="92333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00100000000010010000000000001010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00000001001010010100100000100000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228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BC918-2BE8-B23C-F7BA-1EC868336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666A7-D62F-00AD-0B6C-D10B0561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逻辑运算符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9FF7DB-A1BE-3510-729B-98927F648877}"/>
              </a:ext>
            </a:extLst>
          </p:cNvPr>
          <p:cNvGraphicFramePr>
            <a:graphicFrameLocks noGrp="1"/>
          </p:cNvGraphicFramePr>
          <p:nvPr/>
        </p:nvGraphicFramePr>
        <p:xfrm>
          <a:off x="3121251" y="1995193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 AND 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BCCBDB09-06BA-A5FC-0F0E-65BD82BA5733}"/>
              </a:ext>
            </a:extLst>
          </p:cNvPr>
          <p:cNvGraphicFramePr>
            <a:graphicFrameLocks noGrp="1"/>
          </p:cNvGraphicFramePr>
          <p:nvPr/>
        </p:nvGraphicFramePr>
        <p:xfrm>
          <a:off x="7151803" y="1995193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 OR 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6D7A7F1A-3C61-C606-2E93-DF4224936747}"/>
              </a:ext>
            </a:extLst>
          </p:cNvPr>
          <p:cNvGraphicFramePr>
            <a:graphicFrameLocks noGrp="1"/>
          </p:cNvGraphicFramePr>
          <p:nvPr/>
        </p:nvGraphicFramePr>
        <p:xfrm>
          <a:off x="3119223" y="4315757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 NOR 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297DBF24-3496-DB99-5617-D2206ED0E7A1}"/>
              </a:ext>
            </a:extLst>
          </p:cNvPr>
          <p:cNvGraphicFramePr>
            <a:graphicFrameLocks noGrp="1"/>
          </p:cNvGraphicFramePr>
          <p:nvPr/>
        </p:nvGraphicFramePr>
        <p:xfrm>
          <a:off x="7151803" y="4315757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a XOR 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sp>
        <p:nvSpPr>
          <p:cNvPr id="8" name="TextBox 3">
            <a:extLst>
              <a:ext uri="{FF2B5EF4-FFF2-40B4-BE49-F238E27FC236}">
                <a16:creationId xmlns:a16="http://schemas.microsoft.com/office/drawing/2014/main" id="{BA0FE610-3E0C-D7FC-09AC-5CE46B3AA96B}"/>
              </a:ext>
            </a:extLst>
          </p:cNvPr>
          <p:cNvSpPr txBox="1"/>
          <p:nvPr/>
        </p:nvSpPr>
        <p:spPr>
          <a:xfrm>
            <a:off x="2110554" y="1891936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AND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67AE2708-5BF9-028B-2098-F13CE5B454E7}"/>
              </a:ext>
            </a:extLst>
          </p:cNvPr>
          <p:cNvSpPr txBox="1"/>
          <p:nvPr/>
        </p:nvSpPr>
        <p:spPr>
          <a:xfrm>
            <a:off x="6172200" y="1891936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OR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CA103610-4103-BE56-5E21-3D02BBCA5440}"/>
              </a:ext>
            </a:extLst>
          </p:cNvPr>
          <p:cNvSpPr txBox="1"/>
          <p:nvPr/>
        </p:nvSpPr>
        <p:spPr>
          <a:xfrm>
            <a:off x="2110554" y="4221928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NOR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C922101F-8B2E-B373-EBB4-1209FE993878}"/>
              </a:ext>
            </a:extLst>
          </p:cNvPr>
          <p:cNvSpPr txBox="1"/>
          <p:nvPr/>
        </p:nvSpPr>
        <p:spPr>
          <a:xfrm>
            <a:off x="6172200" y="4221928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XOR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23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EC2DF-241D-547B-097E-6002999A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左移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9939B-2719-F743-D705-66151EDB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8150"/>
          </a:xfrm>
        </p:spPr>
        <p:txBody>
          <a:bodyPr/>
          <a:lstStyle/>
          <a:p>
            <a:r>
              <a:rPr lang="zh-CN" altLang="en-US" dirty="0"/>
              <a:t>指令：</a:t>
            </a:r>
            <a:r>
              <a:rPr lang="en-US" altLang="zh-CN" dirty="0" err="1"/>
              <a:t>sll</a:t>
            </a:r>
            <a:r>
              <a:rPr lang="en-US" altLang="zh-CN" dirty="0"/>
              <a:t> (shift left logical)</a:t>
            </a:r>
          </a:p>
          <a:p>
            <a:endParaRPr lang="en-US" altLang="zh-CN" dirty="0"/>
          </a:p>
          <a:p>
            <a:r>
              <a:rPr lang="zh-CN" altLang="en-US" dirty="0"/>
              <a:t>作用：将每一位向左移动</a:t>
            </a:r>
            <a:r>
              <a:rPr lang="en-US" altLang="zh-CN" dirty="0"/>
              <a:t>n</a:t>
            </a:r>
            <a:r>
              <a:rPr lang="zh-CN" altLang="en-US" dirty="0"/>
              <a:t>位，空位填</a:t>
            </a:r>
            <a:r>
              <a:rPr lang="en-US" altLang="zh-CN" dirty="0"/>
              <a:t>0</a:t>
            </a:r>
            <a:endParaRPr lang="zh-CN" altLang="en-US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E7B3380F-7A05-7C98-44A0-E9FD0C8774C9}"/>
              </a:ext>
            </a:extLst>
          </p:cNvPr>
          <p:cNvGrpSpPr/>
          <p:nvPr/>
        </p:nvGrpSpPr>
        <p:grpSpPr>
          <a:xfrm>
            <a:off x="1857375" y="3944665"/>
            <a:ext cx="8077200" cy="381000"/>
            <a:chOff x="533400" y="3505200"/>
            <a:chExt cx="8077200" cy="381000"/>
          </a:xfrm>
        </p:grpSpPr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4656AA48-67F1-3F3E-E78C-2DA43F593A83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1011 1000 0000 0000 0000 0000 0000 1001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14">
              <a:extLst>
                <a:ext uri="{FF2B5EF4-FFF2-40B4-BE49-F238E27FC236}">
                  <a16:creationId xmlns:a16="http://schemas.microsoft.com/office/drawing/2014/main" id="{4F48B792-54F6-9D5D-E4D8-DE13CA988629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$s0</a:t>
              </a:r>
              <a:endParaRPr lang="en-US" dirty="0">
                <a:solidFill>
                  <a:srgbClr val="006600"/>
                </a:solidFill>
              </a:endParaRPr>
            </a:p>
          </p:txBody>
        </p:sp>
      </p:grpSp>
      <p:sp>
        <p:nvSpPr>
          <p:cNvPr id="7" name="Rectangle 15">
            <a:extLst>
              <a:ext uri="{FF2B5EF4-FFF2-40B4-BE49-F238E27FC236}">
                <a16:creationId xmlns:a16="http://schemas.microsoft.com/office/drawing/2014/main" id="{94089C6B-D04D-087A-3AF5-9D0A0538A06E}"/>
              </a:ext>
            </a:extLst>
          </p:cNvPr>
          <p:cNvSpPr/>
          <p:nvPr/>
        </p:nvSpPr>
        <p:spPr>
          <a:xfrm>
            <a:off x="2619375" y="5392465"/>
            <a:ext cx="73152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1000 0000 0000 0000 0000 0000 1001 0000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FA6371BC-45CC-BF3D-C49B-FA8D36567F03}"/>
              </a:ext>
            </a:extLst>
          </p:cNvPr>
          <p:cNvSpPr/>
          <p:nvPr/>
        </p:nvSpPr>
        <p:spPr>
          <a:xfrm>
            <a:off x="1857375" y="5392465"/>
            <a:ext cx="762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9" name="Group 46">
            <a:extLst>
              <a:ext uri="{FF2B5EF4-FFF2-40B4-BE49-F238E27FC236}">
                <a16:creationId xmlns:a16="http://schemas.microsoft.com/office/drawing/2014/main" id="{3C6E503F-F1E2-5460-2966-E015C32F0890}"/>
              </a:ext>
            </a:extLst>
          </p:cNvPr>
          <p:cNvGrpSpPr>
            <a:grpSpLocks/>
          </p:cNvGrpSpPr>
          <p:nvPr/>
        </p:nvGrpSpPr>
        <p:grpSpPr bwMode="auto">
          <a:xfrm>
            <a:off x="3152775" y="4325665"/>
            <a:ext cx="6096000" cy="1066800"/>
            <a:chOff x="864" y="2256"/>
            <a:chExt cx="3840" cy="624"/>
          </a:xfrm>
        </p:grpSpPr>
        <p:sp>
          <p:nvSpPr>
            <p:cNvPr id="10" name="Line 42">
              <a:extLst>
                <a:ext uri="{FF2B5EF4-FFF2-40B4-BE49-F238E27FC236}">
                  <a16:creationId xmlns:a16="http://schemas.microsoft.com/office/drawing/2014/main" id="{B0083B34-3A77-20B7-E419-19165618C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256"/>
              <a:ext cx="432" cy="624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prstDash val="solid"/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" name="Line 43">
              <a:extLst>
                <a:ext uri="{FF2B5EF4-FFF2-40B4-BE49-F238E27FC236}">
                  <a16:creationId xmlns:a16="http://schemas.microsoft.com/office/drawing/2014/main" id="{C2A3FC33-D5C9-17D9-304A-3E39AC9D22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256"/>
              <a:ext cx="432" cy="624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prstDash val="solid"/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12" name="Snip Single Corner Rectangle 26">
            <a:extLst>
              <a:ext uri="{FF2B5EF4-FFF2-40B4-BE49-F238E27FC236}">
                <a16:creationId xmlns:a16="http://schemas.microsoft.com/office/drawing/2014/main" id="{DEAF503D-3411-E5C5-02B8-B93E59C93E0B}"/>
              </a:ext>
            </a:extLst>
          </p:cNvPr>
          <p:cNvSpPr/>
          <p:nvPr/>
        </p:nvSpPr>
        <p:spPr>
          <a:xfrm>
            <a:off x="3305175" y="4554265"/>
            <a:ext cx="5943600" cy="457200"/>
          </a:xfrm>
          <a:prstGeom prst="snip1Rect">
            <a:avLst/>
          </a:prstGeom>
          <a:solidFill>
            <a:schemeClr val="bg1">
              <a:alpha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sll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2060"/>
                </a:solidFill>
                <a:latin typeface="Courier New" pitchFamily="49" charset="0"/>
              </a:rPr>
              <a:t>4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3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E8886-2795-5AE1-B3E6-B6CE2F5C6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A812B-1B34-2B81-FDE9-0B228D30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右移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1A31A-44DB-FFF1-C611-20D74F1FE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8150"/>
          </a:xfrm>
        </p:spPr>
        <p:txBody>
          <a:bodyPr/>
          <a:lstStyle/>
          <a:p>
            <a:r>
              <a:rPr lang="zh-CN" altLang="en-US" dirty="0"/>
              <a:t>指令：</a:t>
            </a:r>
            <a:r>
              <a:rPr lang="en-US" altLang="zh-CN" dirty="0" err="1"/>
              <a:t>srl</a:t>
            </a:r>
            <a:r>
              <a:rPr lang="en-US" altLang="zh-CN" dirty="0"/>
              <a:t> (shift right logical)</a:t>
            </a:r>
          </a:p>
          <a:p>
            <a:endParaRPr lang="en-US" altLang="zh-CN" dirty="0"/>
          </a:p>
          <a:p>
            <a:r>
              <a:rPr lang="zh-CN" altLang="en-US" dirty="0"/>
              <a:t>作用：将每一位向右移动</a:t>
            </a:r>
            <a:r>
              <a:rPr lang="en-US" altLang="zh-CN" dirty="0"/>
              <a:t>n</a:t>
            </a:r>
            <a:r>
              <a:rPr lang="zh-CN" altLang="en-US" dirty="0"/>
              <a:t>位，空位填</a:t>
            </a:r>
            <a:r>
              <a:rPr lang="en-US" altLang="zh-CN" dirty="0"/>
              <a:t>0</a:t>
            </a:r>
            <a:endParaRPr lang="zh-CN" altLang="en-US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69DDCBD2-BCC4-F538-046F-95D80633C308}"/>
              </a:ext>
            </a:extLst>
          </p:cNvPr>
          <p:cNvGrpSpPr/>
          <p:nvPr/>
        </p:nvGrpSpPr>
        <p:grpSpPr>
          <a:xfrm>
            <a:off x="1857375" y="3944665"/>
            <a:ext cx="8077200" cy="381000"/>
            <a:chOff x="533400" y="3505200"/>
            <a:chExt cx="8077200" cy="381000"/>
          </a:xfrm>
        </p:grpSpPr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A68DC6AE-6941-D2E6-135B-77FE0E0C8416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1011 1000 0000 0000 0000 0000 0000 1001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14">
              <a:extLst>
                <a:ext uri="{FF2B5EF4-FFF2-40B4-BE49-F238E27FC236}">
                  <a16:creationId xmlns:a16="http://schemas.microsoft.com/office/drawing/2014/main" id="{FD8A775A-4484-2D80-0296-111DF4AFA1AE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$s0</a:t>
              </a:r>
              <a:endParaRPr lang="en-US" dirty="0">
                <a:solidFill>
                  <a:srgbClr val="006600"/>
                </a:solidFill>
              </a:endParaRPr>
            </a:p>
          </p:txBody>
        </p:sp>
      </p:grpSp>
      <p:sp>
        <p:nvSpPr>
          <p:cNvPr id="7" name="Rectangle 15">
            <a:extLst>
              <a:ext uri="{FF2B5EF4-FFF2-40B4-BE49-F238E27FC236}">
                <a16:creationId xmlns:a16="http://schemas.microsoft.com/office/drawing/2014/main" id="{273CC614-F0E5-5BA1-261A-F0B596345434}"/>
              </a:ext>
            </a:extLst>
          </p:cNvPr>
          <p:cNvSpPr/>
          <p:nvPr/>
        </p:nvSpPr>
        <p:spPr>
          <a:xfrm>
            <a:off x="2619375" y="5392465"/>
            <a:ext cx="73152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0000 1011 1000 0000 0000 0000 0000 0000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C00B0BE-763D-5AC2-A9FF-883E515B0053}"/>
              </a:ext>
            </a:extLst>
          </p:cNvPr>
          <p:cNvSpPr/>
          <p:nvPr/>
        </p:nvSpPr>
        <p:spPr>
          <a:xfrm>
            <a:off x="1857375" y="5392465"/>
            <a:ext cx="762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Snip Single Corner Rectangle 26">
            <a:extLst>
              <a:ext uri="{FF2B5EF4-FFF2-40B4-BE49-F238E27FC236}">
                <a16:creationId xmlns:a16="http://schemas.microsoft.com/office/drawing/2014/main" id="{A4E89562-355B-1C57-F56E-BFFFDC92B873}"/>
              </a:ext>
            </a:extLst>
          </p:cNvPr>
          <p:cNvSpPr/>
          <p:nvPr/>
        </p:nvSpPr>
        <p:spPr>
          <a:xfrm>
            <a:off x="3224213" y="4595813"/>
            <a:ext cx="5943600" cy="457200"/>
          </a:xfrm>
          <a:prstGeom prst="snip1Rect">
            <a:avLst/>
          </a:prstGeom>
          <a:solidFill>
            <a:schemeClr val="bg1">
              <a:alpha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</a:t>
            </a:r>
            <a:r>
              <a:rPr lang="en-US" altLang="zh-CN" sz="2400" b="1" kern="0" dirty="0" err="1">
                <a:solidFill>
                  <a:srgbClr val="660066"/>
                </a:solidFill>
                <a:latin typeface="Courier New" pitchFamily="49" charset="0"/>
              </a:rPr>
              <a:t>r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l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2060"/>
                </a:solidFill>
                <a:latin typeface="Courier New" pitchFamily="49" charset="0"/>
              </a:rPr>
              <a:t>4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9852FFD-52FD-7B06-A6BF-A845EFDB2C9F}"/>
              </a:ext>
            </a:extLst>
          </p:cNvPr>
          <p:cNvCxnSpPr/>
          <p:nvPr/>
        </p:nvCxnSpPr>
        <p:spPr>
          <a:xfrm>
            <a:off x="2990850" y="4325665"/>
            <a:ext cx="942975" cy="1066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1479AFB-8C50-3D0D-F051-30319DDE8E5D}"/>
              </a:ext>
            </a:extLst>
          </p:cNvPr>
          <p:cNvCxnSpPr/>
          <p:nvPr/>
        </p:nvCxnSpPr>
        <p:spPr>
          <a:xfrm>
            <a:off x="8458200" y="4325665"/>
            <a:ext cx="942975" cy="1066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70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702D4-9A45-DE41-E7CB-BF1A8AE0C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BC16-A2D4-B2A8-B580-E2F08215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左</a:t>
            </a:r>
            <a:r>
              <a:rPr lang="en-US" altLang="zh-CN" b="1" dirty="0"/>
              <a:t>/</a:t>
            </a:r>
            <a:r>
              <a:rPr lang="zh-CN" altLang="en-US" b="1" dirty="0"/>
              <a:t>右移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9023CC-A88E-E0AE-6971-395E15A4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6850"/>
          </a:xfrm>
        </p:spPr>
        <p:txBody>
          <a:bodyPr/>
          <a:lstStyle/>
          <a:p>
            <a:r>
              <a:rPr lang="zh-CN" altLang="en-US" dirty="0"/>
              <a:t>乘</a:t>
            </a:r>
            <a:r>
              <a:rPr lang="en-SG" altLang="zh-CN" sz="2800" dirty="0">
                <a:solidFill>
                  <a:srgbClr val="FF0000"/>
                </a:solidFill>
              </a:rPr>
              <a:t>2</a:t>
            </a:r>
            <a:r>
              <a:rPr lang="en-SG" altLang="zh-CN" sz="2800" i="1" baseline="30000" dirty="0">
                <a:solidFill>
                  <a:srgbClr val="FF0000"/>
                </a:solidFill>
              </a:rPr>
              <a:t>n  </a:t>
            </a:r>
            <a:r>
              <a:rPr lang="zh-CN" altLang="en-US" dirty="0"/>
              <a:t>等价于 左移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/>
              <a:t>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除以</a:t>
            </a:r>
            <a:r>
              <a:rPr lang="en-SG" altLang="zh-CN" sz="2800" dirty="0">
                <a:solidFill>
                  <a:srgbClr val="FF0000"/>
                </a:solidFill>
              </a:rPr>
              <a:t>2</a:t>
            </a:r>
            <a:r>
              <a:rPr lang="en-SG" altLang="zh-CN" sz="2800" i="1" baseline="30000" dirty="0">
                <a:solidFill>
                  <a:srgbClr val="FF0000"/>
                </a:solidFill>
              </a:rPr>
              <a:t>n  </a:t>
            </a:r>
            <a:r>
              <a:rPr lang="zh-CN" altLang="en-US" dirty="0"/>
              <a:t>等价于 右移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/>
              <a:t>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移位的效率要高于乘除法运算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9" name="Table 27">
            <a:extLst>
              <a:ext uri="{FF2B5EF4-FFF2-40B4-BE49-F238E27FC236}">
                <a16:creationId xmlns:a16="http://schemas.microsoft.com/office/drawing/2014/main" id="{7017421A-8016-1FEF-0D25-F942622561E1}"/>
              </a:ext>
            </a:extLst>
          </p:cNvPr>
          <p:cNvGraphicFramePr>
            <a:graphicFrameLocks noGrp="1"/>
          </p:cNvGraphicFramePr>
          <p:nvPr/>
        </p:nvGraphicFramePr>
        <p:xfrm>
          <a:off x="2152650" y="4824796"/>
          <a:ext cx="7467600" cy="944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46">
                <a:tc>
                  <a:txBody>
                    <a:bodyPr/>
                    <a:lstStyle/>
                    <a:p>
                      <a:pPr marL="0" marR="0" lvl="0" indent="0" algn="ctr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a = a * 8;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sll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3</a:t>
                      </a:r>
                      <a:endParaRPr lang="en-US" sz="2400" b="1" baseline="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84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C631B-2C5B-6459-E419-F044DC07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按位与</a:t>
            </a:r>
            <a:r>
              <a:rPr lang="en-US" altLang="zh-CN" b="1" dirty="0"/>
              <a:t>AND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8DB6D-CC2D-30A1-118A-5DB3282DC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9575"/>
          </a:xfrm>
        </p:spPr>
        <p:txBody>
          <a:bodyPr/>
          <a:lstStyle/>
          <a:p>
            <a:r>
              <a:rPr lang="zh-CN" altLang="en-US" dirty="0"/>
              <a:t>指令：</a:t>
            </a:r>
            <a:r>
              <a:rPr lang="en-US" altLang="zh-CN" dirty="0"/>
              <a:t>and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660066"/>
                </a:solidFill>
                <a:latin typeface="Courier New" pitchFamily="49" charset="0"/>
              </a:rPr>
              <a:t>and</a:t>
            </a:r>
            <a:r>
              <a:rPr lang="en-US" altLang="zh-CN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altLang="zh-CN" b="1" dirty="0">
                <a:latin typeface="Courier New" pitchFamily="49" charset="0"/>
              </a:rPr>
              <a:t>,</a:t>
            </a:r>
            <a:r>
              <a:rPr lang="en-US" altLang="zh-CN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altLang="zh-CN" b="1" dirty="0">
                <a:latin typeface="Courier New" pitchFamily="49" charset="0"/>
              </a:rPr>
              <a:t>,</a:t>
            </a:r>
            <a:r>
              <a:rPr lang="en-US" altLang="zh-CN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endParaRPr lang="zh-CN" altLang="en-US" dirty="0"/>
          </a:p>
        </p:txBody>
      </p:sp>
      <p:grpSp>
        <p:nvGrpSpPr>
          <p:cNvPr id="4" name="Group 17">
            <a:extLst>
              <a:ext uri="{FF2B5EF4-FFF2-40B4-BE49-F238E27FC236}">
                <a16:creationId xmlns:a16="http://schemas.microsoft.com/office/drawing/2014/main" id="{7BAD5BD7-5F70-8E7D-AAEA-715DC8CDE790}"/>
              </a:ext>
            </a:extLst>
          </p:cNvPr>
          <p:cNvGrpSpPr/>
          <p:nvPr/>
        </p:nvGrpSpPr>
        <p:grpSpPr>
          <a:xfrm>
            <a:off x="2457450" y="3725563"/>
            <a:ext cx="6934200" cy="381000"/>
            <a:chOff x="533400" y="3505200"/>
            <a:chExt cx="8077200" cy="381000"/>
          </a:xfrm>
        </p:grpSpPr>
        <p:sp>
          <p:nvSpPr>
            <p:cNvPr id="5" name="Rectangle 18">
              <a:extLst>
                <a:ext uri="{FF2B5EF4-FFF2-40B4-BE49-F238E27FC236}">
                  <a16:creationId xmlns:a16="http://schemas.microsoft.com/office/drawing/2014/main" id="{74F01F60-9858-581F-BE65-D26D701F4A15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0110 0011 0010 1111 00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chemeClr val="tx2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0101 1001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19">
              <a:extLst>
                <a:ext uri="{FF2B5EF4-FFF2-40B4-BE49-F238E27FC236}">
                  <a16:creationId xmlns:a16="http://schemas.microsoft.com/office/drawing/2014/main" id="{6B67237B-C9AE-267C-3D7C-757F9C8585C5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7" name="Group 21">
            <a:extLst>
              <a:ext uri="{FF2B5EF4-FFF2-40B4-BE49-F238E27FC236}">
                <a16:creationId xmlns:a16="http://schemas.microsoft.com/office/drawing/2014/main" id="{33194759-9FD7-E939-972F-4CED215A09ED}"/>
              </a:ext>
            </a:extLst>
          </p:cNvPr>
          <p:cNvGrpSpPr/>
          <p:nvPr/>
        </p:nvGrpSpPr>
        <p:grpSpPr>
          <a:xfrm>
            <a:off x="2457450" y="4106563"/>
            <a:ext cx="6934200" cy="381000"/>
            <a:chOff x="533400" y="3505200"/>
            <a:chExt cx="8077200" cy="381000"/>
          </a:xfrm>
        </p:grpSpPr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D519C474-7CBD-1BEB-7FC5-2E7DE8E10575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0000 0000 0000 0000 00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00 0000 0000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  <p:sp>
          <p:nvSpPr>
            <p:cNvPr id="9" name="Rectangle 30">
              <a:extLst>
                <a:ext uri="{FF2B5EF4-FFF2-40B4-BE49-F238E27FC236}">
                  <a16:creationId xmlns:a16="http://schemas.microsoft.com/office/drawing/2014/main" id="{CBB3BA80-65ED-4860-5BD7-81E7580EA64E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0" name="Group 31">
            <a:extLst>
              <a:ext uri="{FF2B5EF4-FFF2-40B4-BE49-F238E27FC236}">
                <a16:creationId xmlns:a16="http://schemas.microsoft.com/office/drawing/2014/main" id="{3D20168E-3808-72E0-B953-31CECDF9F2F6}"/>
              </a:ext>
            </a:extLst>
          </p:cNvPr>
          <p:cNvGrpSpPr/>
          <p:nvPr/>
        </p:nvGrpSpPr>
        <p:grpSpPr>
          <a:xfrm>
            <a:off x="2457450" y="4563763"/>
            <a:ext cx="6934200" cy="381000"/>
            <a:chOff x="533400" y="3505200"/>
            <a:chExt cx="8077200" cy="381000"/>
          </a:xfrm>
        </p:grpSpPr>
        <p:sp>
          <p:nvSpPr>
            <p:cNvPr id="11" name="Rectangle 32">
              <a:extLst>
                <a:ext uri="{FF2B5EF4-FFF2-40B4-BE49-F238E27FC236}">
                  <a16:creationId xmlns:a16="http://schemas.microsoft.com/office/drawing/2014/main" id="{E1ECFE71-1728-36D0-6136-A0BE025E6141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0000 0000 0000 0000 00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0000 0000</a:t>
              </a:r>
            </a:p>
          </p:txBody>
        </p:sp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3325299A-E935-12FA-B552-7393D4BB0681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云形 14">
            <a:extLst>
              <a:ext uri="{FF2B5EF4-FFF2-40B4-BE49-F238E27FC236}">
                <a16:creationId xmlns:a16="http://schemas.microsoft.com/office/drawing/2014/main" id="{C56A6412-C96B-7EAC-127D-CED875144B2B}"/>
              </a:ext>
            </a:extLst>
          </p:cNvPr>
          <p:cNvSpPr/>
          <p:nvPr/>
        </p:nvSpPr>
        <p:spPr>
          <a:xfrm>
            <a:off x="9515475" y="4754263"/>
            <a:ext cx="2200275" cy="185928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ndi</a:t>
            </a:r>
            <a:r>
              <a:rPr lang="zh-CN" altLang="en-US" sz="1800" b="1" dirty="0">
                <a:latin typeface="Courier New" pitchFamily="49" charset="0"/>
                <a:cs typeface="Courier New" pitchFamily="49" charset="0"/>
              </a:rPr>
              <a:t>可以与立即数使用</a:t>
            </a:r>
            <a:endParaRPr lang="en-US" altLang="zh-CN" sz="1800" b="1" kern="1200" dirty="0">
              <a:solidFill>
                <a:srgbClr val="006600"/>
              </a:solidFill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9194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BEEE5-F4B4-4D0D-6B19-E1DF083FA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E35F8-60FF-D812-8798-B8201171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按位或</a:t>
            </a:r>
            <a:r>
              <a:rPr lang="en-US" altLang="zh-CN" b="1" dirty="0"/>
              <a:t>OR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81343-C232-61B5-3622-8B3374114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9575"/>
          </a:xfrm>
        </p:spPr>
        <p:txBody>
          <a:bodyPr/>
          <a:lstStyle/>
          <a:p>
            <a:r>
              <a:rPr lang="zh-CN" altLang="en-US" dirty="0"/>
              <a:t>指令：</a:t>
            </a:r>
            <a:r>
              <a:rPr lang="en-US" altLang="zh-CN" dirty="0"/>
              <a:t>or</a:t>
            </a:r>
          </a:p>
          <a:p>
            <a:endParaRPr lang="en-US" altLang="zh-CN" dirty="0"/>
          </a:p>
          <a:p>
            <a:r>
              <a:rPr lang="en-US" altLang="zh-CN" sz="28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US" altLang="zh-CN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altLang="zh-CN" sz="2800" b="1" dirty="0">
                <a:latin typeface="Courier New" pitchFamily="49" charset="0"/>
              </a:rPr>
              <a:t>, 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altLang="zh-CN" sz="2800" b="1" dirty="0">
                <a:latin typeface="Courier New" pitchFamily="49" charset="0"/>
              </a:rPr>
              <a:t>, </a:t>
            </a:r>
            <a:r>
              <a:rPr lang="en-US" altLang="zh-CN" sz="2800" b="1" dirty="0">
                <a:solidFill>
                  <a:srgbClr val="002060"/>
                </a:solidFill>
                <a:latin typeface="Courier New" pitchFamily="49" charset="0"/>
              </a:rPr>
              <a:t>0xFFF</a:t>
            </a:r>
            <a:endParaRPr lang="zh-CN" altLang="en-US" dirty="0"/>
          </a:p>
        </p:txBody>
      </p:sp>
      <p:grpSp>
        <p:nvGrpSpPr>
          <p:cNvPr id="21" name="Group 27">
            <a:extLst>
              <a:ext uri="{FF2B5EF4-FFF2-40B4-BE49-F238E27FC236}">
                <a16:creationId xmlns:a16="http://schemas.microsoft.com/office/drawing/2014/main" id="{47C42027-C263-9DB1-3D75-2F7FA719B195}"/>
              </a:ext>
            </a:extLst>
          </p:cNvPr>
          <p:cNvGrpSpPr/>
          <p:nvPr/>
        </p:nvGrpSpPr>
        <p:grpSpPr>
          <a:xfrm>
            <a:off x="2409825" y="3885427"/>
            <a:ext cx="6934200" cy="381000"/>
            <a:chOff x="533400" y="3505200"/>
            <a:chExt cx="8077200" cy="381000"/>
          </a:xfrm>
        </p:grpSpPr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39EF7623-9E2C-26FE-EFDA-05F557462F51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0000 1001 1100 0011 0101 1101 1001 1100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35">
              <a:extLst>
                <a:ext uri="{FF2B5EF4-FFF2-40B4-BE49-F238E27FC236}">
                  <a16:creationId xmlns:a16="http://schemas.microsoft.com/office/drawing/2014/main" id="{2661DBEC-5F75-10C3-1611-BCAA67AFF83E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4" name="Group 36">
            <a:extLst>
              <a:ext uri="{FF2B5EF4-FFF2-40B4-BE49-F238E27FC236}">
                <a16:creationId xmlns:a16="http://schemas.microsoft.com/office/drawing/2014/main" id="{F525416E-94E8-C712-EC24-3052887050B7}"/>
              </a:ext>
            </a:extLst>
          </p:cNvPr>
          <p:cNvGrpSpPr/>
          <p:nvPr/>
        </p:nvGrpSpPr>
        <p:grpSpPr>
          <a:xfrm>
            <a:off x="2028825" y="4266427"/>
            <a:ext cx="7315200" cy="381000"/>
            <a:chOff x="89598" y="3505200"/>
            <a:chExt cx="8521002" cy="381000"/>
          </a:xfrm>
        </p:grpSpPr>
        <p:sp>
          <p:nvSpPr>
            <p:cNvPr id="25" name="Rectangle 37">
              <a:extLst>
                <a:ext uri="{FF2B5EF4-FFF2-40B4-BE49-F238E27FC236}">
                  <a16:creationId xmlns:a16="http://schemas.microsoft.com/office/drawing/2014/main" id="{8FF166C0-29BA-C967-D1AD-282820CC7626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0000 0000 0000 0000 0000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1111 1111 1111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38">
              <a:extLst>
                <a:ext uri="{FF2B5EF4-FFF2-40B4-BE49-F238E27FC236}">
                  <a16:creationId xmlns:a16="http://schemas.microsoft.com/office/drawing/2014/main" id="{F03A945C-290E-66B7-4454-10C5211D9883}"/>
                </a:ext>
              </a:extLst>
            </p:cNvPr>
            <p:cNvSpPr/>
            <p:nvPr/>
          </p:nvSpPr>
          <p:spPr>
            <a:xfrm>
              <a:off x="89598" y="3505200"/>
              <a:ext cx="120580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2060"/>
                  </a:solidFill>
                  <a:latin typeface="Courier New" pitchFamily="49" charset="0"/>
                </a:rPr>
                <a:t>0xFFF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7" name="Group 39">
            <a:extLst>
              <a:ext uri="{FF2B5EF4-FFF2-40B4-BE49-F238E27FC236}">
                <a16:creationId xmlns:a16="http://schemas.microsoft.com/office/drawing/2014/main" id="{A247C306-804A-F45E-8D6E-5982C4152C86}"/>
              </a:ext>
            </a:extLst>
          </p:cNvPr>
          <p:cNvGrpSpPr/>
          <p:nvPr/>
        </p:nvGrpSpPr>
        <p:grpSpPr>
          <a:xfrm>
            <a:off x="2409825" y="4723627"/>
            <a:ext cx="6934200" cy="381000"/>
            <a:chOff x="533400" y="3505200"/>
            <a:chExt cx="8077200" cy="381000"/>
          </a:xfrm>
        </p:grpSpPr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2A7A8766-AAA6-4D09-8F85-7A321DE9257E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0000 1001 1100 0011 0101 </a:t>
              </a:r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</a:rPr>
                <a:t>1111 1111 1111</a:t>
              </a:r>
              <a:endParaRPr lang="en-US" sz="2000" b="1" dirty="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29" name="Rectangle 41">
              <a:extLst>
                <a:ext uri="{FF2B5EF4-FFF2-40B4-BE49-F238E27FC236}">
                  <a16:creationId xmlns:a16="http://schemas.microsoft.com/office/drawing/2014/main" id="{3E940EAC-E897-F0D3-0012-AF26DB925297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77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598FC-DE07-E002-35D2-F27EC6B9F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18946-8F66-E827-198B-97E91B00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按位</a:t>
            </a:r>
            <a:r>
              <a:rPr lang="en-US" altLang="zh-CN" b="1" dirty="0"/>
              <a:t>NOR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9747A-1488-D6F3-88E4-F6F6F0F8A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6350"/>
          </a:xfrm>
        </p:spPr>
        <p:txBody>
          <a:bodyPr/>
          <a:lstStyle/>
          <a:p>
            <a:r>
              <a:rPr lang="zh-CN" altLang="en-US" dirty="0"/>
              <a:t>指令：</a:t>
            </a:r>
            <a:r>
              <a:rPr lang="en-US" altLang="zh-CN" dirty="0"/>
              <a:t>nor</a:t>
            </a:r>
          </a:p>
          <a:p>
            <a:endParaRPr lang="en-US" altLang="zh-CN" dirty="0"/>
          </a:p>
          <a:p>
            <a:r>
              <a:rPr lang="en-US" altLang="zh-CN" sz="2800" b="1" kern="0" dirty="0">
                <a:solidFill>
                  <a:srgbClr val="660066"/>
                </a:solidFill>
                <a:latin typeface="Courier New" pitchFamily="49" charset="0"/>
              </a:rPr>
              <a:t>nor </a:t>
            </a:r>
            <a:r>
              <a:rPr lang="en-US" altLang="zh-CN" sz="28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altLang="zh-CN" sz="2800" b="1" kern="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zh-CN" sz="28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altLang="zh-CN" sz="2800" b="1" kern="0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altLang="zh-CN" sz="2800" b="1" kern="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zh-CN" sz="28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altLang="zh-CN" sz="2800" b="1" kern="0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endParaRPr lang="zh-CN" altLang="en-US" dirty="0"/>
          </a:p>
        </p:txBody>
      </p:sp>
      <p:grpSp>
        <p:nvGrpSpPr>
          <p:cNvPr id="13" name="Group 17">
            <a:extLst>
              <a:ext uri="{FF2B5EF4-FFF2-40B4-BE49-F238E27FC236}">
                <a16:creationId xmlns:a16="http://schemas.microsoft.com/office/drawing/2014/main" id="{33895CF8-44AC-5906-DFF1-BE68872E7A12}"/>
              </a:ext>
            </a:extLst>
          </p:cNvPr>
          <p:cNvGrpSpPr/>
          <p:nvPr/>
        </p:nvGrpSpPr>
        <p:grpSpPr>
          <a:xfrm>
            <a:off x="2495550" y="3990975"/>
            <a:ext cx="6934200" cy="381000"/>
            <a:chOff x="533400" y="3505200"/>
            <a:chExt cx="8077200" cy="381000"/>
          </a:xfrm>
        </p:grpSpPr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2C34962A-1080-12C6-2D04-BF884DBBE8CF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0110 0011 0010 1111 00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chemeClr val="tx2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0101 1001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EC3A20C3-3654-ED48-30E1-43143B18B1B3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6" name="Group 21">
            <a:extLst>
              <a:ext uri="{FF2B5EF4-FFF2-40B4-BE49-F238E27FC236}">
                <a16:creationId xmlns:a16="http://schemas.microsoft.com/office/drawing/2014/main" id="{2F70C690-97B0-F713-2F2F-D4FFB334CFC3}"/>
              </a:ext>
            </a:extLst>
          </p:cNvPr>
          <p:cNvGrpSpPr/>
          <p:nvPr/>
        </p:nvGrpSpPr>
        <p:grpSpPr>
          <a:xfrm>
            <a:off x="2495550" y="4371975"/>
            <a:ext cx="6934200" cy="381000"/>
            <a:chOff x="533400" y="3505200"/>
            <a:chExt cx="8077200" cy="381000"/>
          </a:xfrm>
        </p:grpSpPr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0BD4BAD-28CB-3AD7-CAAB-CF92C305CD22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0000 0000 0000 0000 00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00 0000 0000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F78FD6F6-16D1-C8E0-CC35-242DCD51E5CF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9" name="Group 31">
            <a:extLst>
              <a:ext uri="{FF2B5EF4-FFF2-40B4-BE49-F238E27FC236}">
                <a16:creationId xmlns:a16="http://schemas.microsoft.com/office/drawing/2014/main" id="{4D917AB5-D5B1-7F8C-E83F-97614D42CF0E}"/>
              </a:ext>
            </a:extLst>
          </p:cNvPr>
          <p:cNvGrpSpPr/>
          <p:nvPr/>
        </p:nvGrpSpPr>
        <p:grpSpPr>
          <a:xfrm>
            <a:off x="2495550" y="4829175"/>
            <a:ext cx="6934200" cy="381000"/>
            <a:chOff x="533400" y="3505200"/>
            <a:chExt cx="8077200" cy="381000"/>
          </a:xfrm>
        </p:grpSpPr>
        <p:sp>
          <p:nvSpPr>
            <p:cNvPr id="20" name="Rectangle 32">
              <a:extLst>
                <a:ext uri="{FF2B5EF4-FFF2-40B4-BE49-F238E27FC236}">
                  <a16:creationId xmlns:a16="http://schemas.microsoft.com/office/drawing/2014/main" id="{C7C8DF1A-12F1-2C75-E387-9D19062A97ED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1001 1100 1101 0000 11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10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1010 0110</a:t>
              </a:r>
            </a:p>
          </p:txBody>
        </p:sp>
        <p:sp>
          <p:nvSpPr>
            <p:cNvPr id="30" name="Rectangle 33">
              <a:extLst>
                <a:ext uri="{FF2B5EF4-FFF2-40B4-BE49-F238E27FC236}">
                  <a16:creationId xmlns:a16="http://schemas.microsoft.com/office/drawing/2014/main" id="{0120C6DA-A83E-E0E7-897B-22BF6060172F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635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7CF37-B5F6-A925-1EDE-663D0888E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5B002-C55F-1A7C-4B13-D46EF055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按位</a:t>
            </a:r>
            <a:r>
              <a:rPr lang="en-US" altLang="zh-CN" b="1" dirty="0"/>
              <a:t>NOR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A59D4-2572-8953-DC90-05106FFD7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6350"/>
          </a:xfrm>
        </p:spPr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中没有</a:t>
            </a:r>
            <a:r>
              <a:rPr lang="en-US" altLang="zh-CN" dirty="0"/>
              <a:t>not</a:t>
            </a:r>
            <a:r>
              <a:rPr lang="zh-CN" altLang="en-US" dirty="0"/>
              <a:t>指令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b="1" kern="0" dirty="0">
                <a:solidFill>
                  <a:srgbClr val="660066"/>
                </a:solidFill>
                <a:latin typeface="Courier New" pitchFamily="49" charset="0"/>
              </a:rPr>
              <a:t>nor </a:t>
            </a:r>
            <a:r>
              <a:rPr lang="en-US" altLang="zh-CN" sz="28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altLang="zh-CN" sz="2800" b="1" kern="0" dirty="0">
                <a:latin typeface="Courier New" pitchFamily="49" charset="0"/>
              </a:rPr>
              <a:t>,</a:t>
            </a:r>
            <a:r>
              <a:rPr lang="en-US" altLang="zh-CN" sz="28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altLang="zh-CN" sz="28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altLang="zh-CN" sz="2800" b="1" kern="0" dirty="0">
                <a:latin typeface="Courier New" pitchFamily="49" charset="0"/>
              </a:rPr>
              <a:t>,</a:t>
            </a:r>
            <a:r>
              <a:rPr lang="en-US" altLang="zh-CN" sz="28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altLang="zh-CN" sz="2800" b="1" kern="0" dirty="0">
                <a:solidFill>
                  <a:srgbClr val="006600"/>
                </a:solidFill>
                <a:latin typeface="Courier New" pitchFamily="49" charset="0"/>
              </a:rPr>
              <a:t>$zero</a:t>
            </a:r>
            <a:endParaRPr lang="en-SG" altLang="zh-CN" sz="2800" dirty="0"/>
          </a:p>
        </p:txBody>
      </p:sp>
      <p:grpSp>
        <p:nvGrpSpPr>
          <p:cNvPr id="13" name="Group 17">
            <a:extLst>
              <a:ext uri="{FF2B5EF4-FFF2-40B4-BE49-F238E27FC236}">
                <a16:creationId xmlns:a16="http://schemas.microsoft.com/office/drawing/2014/main" id="{9E1AB739-3A64-B0F9-4AEC-5E939B621754}"/>
              </a:ext>
            </a:extLst>
          </p:cNvPr>
          <p:cNvGrpSpPr/>
          <p:nvPr/>
        </p:nvGrpSpPr>
        <p:grpSpPr>
          <a:xfrm>
            <a:off x="2495550" y="3990975"/>
            <a:ext cx="6934200" cy="381000"/>
            <a:chOff x="533400" y="3505200"/>
            <a:chExt cx="8077200" cy="381000"/>
          </a:xfrm>
        </p:grpSpPr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1DB33B61-C958-177C-B14C-1EF31082B367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Courier New" pitchFamily="49" charset="0"/>
                </a:rPr>
                <a:t>0110 0011 0010 1111 0000 1101 0101 1001</a:t>
              </a:r>
              <a:endParaRPr 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29C64583-C57E-2FE7-E620-B368D75268F6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$t0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6" name="Group 21">
            <a:extLst>
              <a:ext uri="{FF2B5EF4-FFF2-40B4-BE49-F238E27FC236}">
                <a16:creationId xmlns:a16="http://schemas.microsoft.com/office/drawing/2014/main" id="{9A8E7476-2D25-BE24-2EBD-F8566122DFAA}"/>
              </a:ext>
            </a:extLst>
          </p:cNvPr>
          <p:cNvGrpSpPr/>
          <p:nvPr/>
        </p:nvGrpSpPr>
        <p:grpSpPr>
          <a:xfrm>
            <a:off x="2152650" y="4371975"/>
            <a:ext cx="7277100" cy="381000"/>
            <a:chOff x="133978" y="3505200"/>
            <a:chExt cx="8476622" cy="381000"/>
          </a:xfrm>
        </p:grpSpPr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2641EF6-51EB-105A-463F-FB6756407B26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0000 0000 0000 0000 </a:t>
              </a:r>
              <a:r>
                <a:rPr lang="en-US" altLang="zh-CN" sz="2000" b="1" dirty="0">
                  <a:solidFill>
                    <a:srgbClr val="006600"/>
                  </a:solidFill>
                  <a:latin typeface="Courier New" pitchFamily="49" charset="0"/>
                </a:rPr>
                <a:t>0000 0000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0000 0000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81A706AE-67B4-98D1-CE6D-2DC0EBC009B8}"/>
                </a:ext>
              </a:extLst>
            </p:cNvPr>
            <p:cNvSpPr/>
            <p:nvPr/>
          </p:nvSpPr>
          <p:spPr>
            <a:xfrm>
              <a:off x="133978" y="3505200"/>
              <a:ext cx="116142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altLang="zh-CN" sz="2000" b="1" kern="0" dirty="0">
                  <a:solidFill>
                    <a:srgbClr val="006600"/>
                  </a:solidFill>
                  <a:latin typeface="Courier New" pitchFamily="49" charset="0"/>
                </a:rPr>
                <a:t>zero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9" name="Group 31">
            <a:extLst>
              <a:ext uri="{FF2B5EF4-FFF2-40B4-BE49-F238E27FC236}">
                <a16:creationId xmlns:a16="http://schemas.microsoft.com/office/drawing/2014/main" id="{D9EA17DF-9373-17BC-D53B-742E916E290A}"/>
              </a:ext>
            </a:extLst>
          </p:cNvPr>
          <p:cNvGrpSpPr/>
          <p:nvPr/>
        </p:nvGrpSpPr>
        <p:grpSpPr>
          <a:xfrm>
            <a:off x="2495550" y="4829175"/>
            <a:ext cx="6934200" cy="381000"/>
            <a:chOff x="533400" y="3505200"/>
            <a:chExt cx="8077200" cy="381000"/>
          </a:xfrm>
        </p:grpSpPr>
        <p:sp>
          <p:nvSpPr>
            <p:cNvPr id="20" name="Rectangle 32">
              <a:extLst>
                <a:ext uri="{FF2B5EF4-FFF2-40B4-BE49-F238E27FC236}">
                  <a16:creationId xmlns:a16="http://schemas.microsoft.com/office/drawing/2014/main" id="{F2916068-6BDD-2222-D6AC-BDB08CBAEC7F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US" sz="2000" b="1" dirty="0">
                  <a:solidFill>
                    <a:srgbClr val="0070C0"/>
                  </a:solidFill>
                  <a:latin typeface="Courier New" pitchFamily="49" charset="0"/>
                </a:rPr>
                <a:t>1001 1100 1101 0000 1111 0010 1010 0110</a:t>
              </a:r>
            </a:p>
          </p:txBody>
        </p:sp>
        <p:sp>
          <p:nvSpPr>
            <p:cNvPr id="30" name="Rectangle 33">
              <a:extLst>
                <a:ext uri="{FF2B5EF4-FFF2-40B4-BE49-F238E27FC236}">
                  <a16:creationId xmlns:a16="http://schemas.microsoft.com/office/drawing/2014/main" id="{B02D8B72-626C-FF30-EB3B-35EFF16798F3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702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C9307-C247-D45E-918D-4DADBC34C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DC743-5986-A634-3B0C-CD6D85A9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按位</a:t>
            </a:r>
            <a:r>
              <a:rPr lang="en-US" altLang="zh-CN" b="1" dirty="0"/>
              <a:t>XOR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F4BE7-8961-7B58-BCFB-E033F5555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6350"/>
          </a:xfrm>
        </p:spPr>
        <p:txBody>
          <a:bodyPr/>
          <a:lstStyle/>
          <a:p>
            <a:r>
              <a:rPr lang="zh-CN" altLang="en-US" dirty="0"/>
              <a:t>指令：</a:t>
            </a:r>
            <a:r>
              <a:rPr lang="en-US" altLang="zh-CN" dirty="0" err="1"/>
              <a:t>xor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b="1" kern="0" dirty="0" err="1">
                <a:solidFill>
                  <a:srgbClr val="660066"/>
                </a:solidFill>
                <a:latin typeface="Courier New" pitchFamily="49" charset="0"/>
              </a:rPr>
              <a:t>xor</a:t>
            </a:r>
            <a:r>
              <a:rPr lang="en-US" altLang="zh-CN" sz="28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altLang="zh-CN" sz="28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altLang="zh-CN" sz="2800" b="1" kern="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zh-CN" sz="28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altLang="zh-CN" sz="2800" b="1" kern="0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altLang="zh-CN" sz="2800" b="1" kern="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zh-CN" sz="28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altLang="zh-CN" sz="2800" b="1" kern="0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endParaRPr lang="en-SG" altLang="zh-CN" sz="2800" dirty="0"/>
          </a:p>
        </p:txBody>
      </p:sp>
      <p:grpSp>
        <p:nvGrpSpPr>
          <p:cNvPr id="4" name="Group 17">
            <a:extLst>
              <a:ext uri="{FF2B5EF4-FFF2-40B4-BE49-F238E27FC236}">
                <a16:creationId xmlns:a16="http://schemas.microsoft.com/office/drawing/2014/main" id="{70D25087-5ED3-08E5-C259-91E028E2E117}"/>
              </a:ext>
            </a:extLst>
          </p:cNvPr>
          <p:cNvGrpSpPr/>
          <p:nvPr/>
        </p:nvGrpSpPr>
        <p:grpSpPr>
          <a:xfrm>
            <a:off x="2495550" y="3990975"/>
            <a:ext cx="6934200" cy="381000"/>
            <a:chOff x="533400" y="3505200"/>
            <a:chExt cx="8077200" cy="381000"/>
          </a:xfrm>
        </p:grpSpPr>
        <p:sp>
          <p:nvSpPr>
            <p:cNvPr id="5" name="Rectangle 18">
              <a:extLst>
                <a:ext uri="{FF2B5EF4-FFF2-40B4-BE49-F238E27FC236}">
                  <a16:creationId xmlns:a16="http://schemas.microsoft.com/office/drawing/2014/main" id="{D40B5BCA-A4CC-8605-0C10-3A30503314A5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0 00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 00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 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1111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 00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chemeClr val="tx2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110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19">
              <a:extLst>
                <a:ext uri="{FF2B5EF4-FFF2-40B4-BE49-F238E27FC236}">
                  <a16:creationId xmlns:a16="http://schemas.microsoft.com/office/drawing/2014/main" id="{199F48C7-A049-F7D4-0D9D-E19F3EB07C7A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7" name="Group 21">
            <a:extLst>
              <a:ext uri="{FF2B5EF4-FFF2-40B4-BE49-F238E27FC236}">
                <a16:creationId xmlns:a16="http://schemas.microsoft.com/office/drawing/2014/main" id="{953F0974-E9A8-1B07-64CB-FF737A01EAAB}"/>
              </a:ext>
            </a:extLst>
          </p:cNvPr>
          <p:cNvGrpSpPr/>
          <p:nvPr/>
        </p:nvGrpSpPr>
        <p:grpSpPr>
          <a:xfrm>
            <a:off x="2495550" y="4371975"/>
            <a:ext cx="6934200" cy="381000"/>
            <a:chOff x="533400" y="3505200"/>
            <a:chExt cx="8077200" cy="381000"/>
          </a:xfrm>
        </p:grpSpPr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FC02D212-4EA2-04D7-1F6D-88E7722C6B9B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0 00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 00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 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0000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 00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110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 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30">
              <a:extLst>
                <a:ext uri="{FF2B5EF4-FFF2-40B4-BE49-F238E27FC236}">
                  <a16:creationId xmlns:a16="http://schemas.microsoft.com/office/drawing/2014/main" id="{6891643E-B944-5F4E-14DD-23C82C00151F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0" name="Group 31">
            <a:extLst>
              <a:ext uri="{FF2B5EF4-FFF2-40B4-BE49-F238E27FC236}">
                <a16:creationId xmlns:a16="http://schemas.microsoft.com/office/drawing/2014/main" id="{67DDD8BA-FE01-0817-1B84-27B10AC478D2}"/>
              </a:ext>
            </a:extLst>
          </p:cNvPr>
          <p:cNvGrpSpPr/>
          <p:nvPr/>
        </p:nvGrpSpPr>
        <p:grpSpPr>
          <a:xfrm>
            <a:off x="2495550" y="4829175"/>
            <a:ext cx="6934200" cy="381000"/>
            <a:chOff x="533400" y="3505200"/>
            <a:chExt cx="8077200" cy="381000"/>
          </a:xfrm>
        </p:grpSpPr>
        <p:sp>
          <p:nvSpPr>
            <p:cNvPr id="11" name="Rectangle 32">
              <a:extLst>
                <a:ext uri="{FF2B5EF4-FFF2-40B4-BE49-F238E27FC236}">
                  <a16:creationId xmlns:a16="http://schemas.microsoft.com/office/drawing/2014/main" id="{042E74D0-269B-EBB5-C891-6FA752C307F4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01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0 00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 00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 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1111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 00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0001 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3AB60732-9CF3-7374-11D0-B107D837DE1C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2692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684F2-1AF2-E049-CD50-0664543A6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B7F7BF0-3294-FBB0-6418-B6F142D0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zh-CN" altLang="en-US" b="1" dirty="0"/>
              <a:t>内存指令</a:t>
            </a:r>
          </a:p>
        </p:txBody>
      </p:sp>
    </p:spTree>
    <p:extLst>
      <p:ext uri="{BB962C8B-B14F-4D97-AF65-F5344CB8AC3E}">
        <p14:creationId xmlns:p14="http://schemas.microsoft.com/office/powerpoint/2010/main" val="302846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FBD34-3BC9-CD43-73B8-D5D73327F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894E5-EED9-1C32-8394-F5A1557F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中央处理器</a:t>
            </a:r>
            <a:r>
              <a:rPr lang="en-US" altLang="zh-CN" b="1" dirty="0"/>
              <a:t>CPU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7F2E064-5CB1-3335-637A-61724C56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814512"/>
            <a:ext cx="60483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28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99469-C56D-2549-E819-551A16C5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C7CC4-FAE1-46F5-0514-B39E47D6F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内存可以看作是一个非常大的数组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内存的每个位置都有一个地址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</a:t>
            </a:r>
            <a:r>
              <a:rPr lang="en-US" altLang="zh-CN" dirty="0"/>
              <a:t>Word</a:t>
            </a:r>
            <a:r>
              <a:rPr lang="zh-CN" altLang="en-US" dirty="0"/>
              <a:t>：</a:t>
            </a:r>
            <a:r>
              <a:rPr lang="en-US" altLang="zh-CN" dirty="0"/>
              <a:t>MIPS</a:t>
            </a:r>
            <a:r>
              <a:rPr lang="zh-CN" altLang="en-US" dirty="0"/>
              <a:t>中为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bytes</a:t>
            </a:r>
            <a:endParaRPr lang="zh-CN" altLang="en-US" dirty="0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9AE30581-B7AA-4619-1CE7-0A0D2EF9ADE1}"/>
              </a:ext>
            </a:extLst>
          </p:cNvPr>
          <p:cNvGrpSpPr/>
          <p:nvPr/>
        </p:nvGrpSpPr>
        <p:grpSpPr>
          <a:xfrm>
            <a:off x="7686675" y="1477963"/>
            <a:ext cx="2105026" cy="4265612"/>
            <a:chOff x="5943600" y="1687513"/>
            <a:chExt cx="2105026" cy="4265612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EFEC866A-DC30-F3B6-2B24-AA5A88DD2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199072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0682A4BF-F584-47F4-D7CF-74366488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28600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6BB216AE-40F2-DBA7-1E6B-B61F8AB40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199072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932F106B-C004-512E-4697-1CAFB96AF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2860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24052C25-2D89-901A-08A6-439300F8E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589212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A78A8F3B-5096-C145-D472-D0D0BE01E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8860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09FDAE46-E846-BA65-72AD-682EBD95E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58762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78B22DAC-9F4C-3EA7-03FC-F12AFC6C2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897187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B4BCB62A-FA91-0322-6696-2C0044BF7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163888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8841355C-5E29-A7B1-24A0-3A3DC0D52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459163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A745188F-6A3A-1AD9-47BB-FEF1C378D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163888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C8C80410-B135-3290-5B48-FCED02604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45916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721855B0-D0A5-7487-6A44-057EEB35F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7623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85827056-39B7-7B23-18D9-29C4B94F1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059238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0A389844-46B2-545F-FF6C-5BFFD20D6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760788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5FE2F491-885C-DA21-6E58-B682E7741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07035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F650D59F-DF23-E53B-1F67-D51D42727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35610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2" name="Text Box 25">
              <a:extLst>
                <a:ext uri="{FF2B5EF4-FFF2-40B4-BE49-F238E27FC236}">
                  <a16:creationId xmlns:a16="http://schemas.microsoft.com/office/drawing/2014/main" id="{6121127B-6341-D4B3-C937-FD595C4A9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6513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3" name="Text Box 26">
              <a:extLst>
                <a:ext uri="{FF2B5EF4-FFF2-40B4-BE49-F238E27FC236}">
                  <a16:creationId xmlns:a16="http://schemas.microsoft.com/office/drawing/2014/main" id="{EE4DD266-2735-EDD8-269E-A9D4C08E0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3561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24" name="Text Box 27">
              <a:extLst>
                <a:ext uri="{FF2B5EF4-FFF2-40B4-BE49-F238E27FC236}">
                  <a16:creationId xmlns:a16="http://schemas.microsoft.com/office/drawing/2014/main" id="{87D2886F-1273-F4C9-6692-65096D1F9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65137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25" name="Text Box 28">
              <a:extLst>
                <a:ext uri="{FF2B5EF4-FFF2-40B4-BE49-F238E27FC236}">
                  <a16:creationId xmlns:a16="http://schemas.microsoft.com/office/drawing/2014/main" id="{9F651157-A0D6-17C6-5E0A-743B9DA47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954587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6" name="Text Box 29">
              <a:extLst>
                <a:ext uri="{FF2B5EF4-FFF2-40B4-BE49-F238E27FC236}">
                  <a16:creationId xmlns:a16="http://schemas.microsoft.com/office/drawing/2014/main" id="{B3C9D0BE-35E9-CA40-BFAE-171BAEEE9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525145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8 bits</a:t>
              </a:r>
            </a:p>
          </p:txBody>
        </p:sp>
        <p:sp>
          <p:nvSpPr>
            <p:cNvPr id="27" name="Text Box 30">
              <a:extLst>
                <a:ext uri="{FF2B5EF4-FFF2-40B4-BE49-F238E27FC236}">
                  <a16:creationId xmlns:a16="http://schemas.microsoft.com/office/drawing/2014/main" id="{96F4DD30-DD36-7B7F-5C4D-818D4634F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9530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28" name="Text Box 31">
              <a:extLst>
                <a:ext uri="{FF2B5EF4-FFF2-40B4-BE49-F238E27FC236}">
                  <a16:creationId xmlns:a16="http://schemas.microsoft.com/office/drawing/2014/main" id="{147E7CE2-387D-D2B1-3294-088E248A2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5262562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29" name="Text Box 32">
              <a:extLst>
                <a:ext uri="{FF2B5EF4-FFF2-40B4-BE49-F238E27FC236}">
                  <a16:creationId xmlns:a16="http://schemas.microsoft.com/office/drawing/2014/main" id="{86278559-FE67-269B-E54B-FB6D159C6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1538" y="5629275"/>
              <a:ext cx="381000" cy="3238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:</a:t>
              </a:r>
            </a:p>
          </p:txBody>
        </p:sp>
        <p:sp>
          <p:nvSpPr>
            <p:cNvPr id="30" name="Text Box 33">
              <a:extLst>
                <a:ext uri="{FF2B5EF4-FFF2-40B4-BE49-F238E27FC236}">
                  <a16:creationId xmlns:a16="http://schemas.microsoft.com/office/drawing/2014/main" id="{22E9CB2C-4F57-B041-C6D2-ECD218471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1687513"/>
              <a:ext cx="1008063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i="1" dirty="0"/>
                <a:t>内容</a:t>
              </a:r>
              <a:endParaRPr lang="en-US" i="1" dirty="0"/>
            </a:p>
          </p:txBody>
        </p:sp>
        <p:sp>
          <p:nvSpPr>
            <p:cNvPr id="31" name="Text Box 34">
              <a:extLst>
                <a:ext uri="{FF2B5EF4-FFF2-40B4-BE49-F238E27FC236}">
                  <a16:creationId xmlns:a16="http://schemas.microsoft.com/office/drawing/2014/main" id="{AA115774-7DEE-C64E-61AC-7FB6E2F21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1687513"/>
              <a:ext cx="1008063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i="1" dirty="0"/>
                <a:t>地址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84347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D4755-C426-9F9A-E917-064D43150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5EF8D-5DFD-281D-ACB8-C1D346DF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Load Word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2D074-C313-A176-7699-E4B68499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指令：</a:t>
            </a:r>
            <a:r>
              <a:rPr lang="en-US" altLang="zh-CN" dirty="0" err="1"/>
              <a:t>lw</a:t>
            </a:r>
            <a:endParaRPr lang="en-US" altLang="zh-CN" dirty="0"/>
          </a:p>
          <a:p>
            <a:endParaRPr lang="en-US" altLang="zh-CN" dirty="0"/>
          </a:p>
          <a:p>
            <a:r>
              <a:rPr kumimoji="0" lang="en-GB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lw</a:t>
            </a:r>
            <a:r>
              <a:rPr kumimoji="0" lang="en-GB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GB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$t0</a:t>
            </a:r>
            <a:r>
              <a:rPr kumimoji="0" lang="en-GB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4(</a:t>
            </a:r>
            <a:r>
              <a:rPr kumimoji="0" lang="en-GB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$s0</a:t>
            </a:r>
            <a:r>
              <a:rPr kumimoji="0" lang="en-GB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endParaRPr lang="en-GB" altLang="zh-CN" b="1" kern="0" dirty="0">
              <a:latin typeface="Courier New" pitchFamily="49" charset="0"/>
              <a:cs typeface="Courier New" pitchFamily="49" charset="0"/>
            </a:endParaRPr>
          </a:p>
          <a:p>
            <a:endParaRPr kumimoji="0" lang="en-GB" altLang="zh-CN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kern="0" dirty="0">
                <a:latin typeface="Courier New" pitchFamily="49" charset="0"/>
                <a:cs typeface="Courier New" pitchFamily="49" charset="0"/>
              </a:rPr>
              <a:t>步骤：</a:t>
            </a:r>
            <a:endParaRPr lang="en-US" altLang="zh-CN" kern="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kern="0" dirty="0">
                <a:latin typeface="Courier New" pitchFamily="49" charset="0"/>
                <a:cs typeface="Courier New" pitchFamily="49" charset="0"/>
              </a:rPr>
              <a:t>1. </a:t>
            </a:r>
            <a:r>
              <a:rPr lang="zh-CN" altLang="en-US" kern="0" dirty="0">
                <a:latin typeface="Courier New" pitchFamily="49" charset="0"/>
                <a:cs typeface="Courier New" pitchFamily="49" charset="0"/>
              </a:rPr>
              <a:t>内存地址 </a:t>
            </a:r>
            <a:r>
              <a:rPr lang="en-US" altLang="zh-CN" kern="0" dirty="0">
                <a:latin typeface="Courier New" pitchFamily="49" charset="0"/>
                <a:cs typeface="Courier New" pitchFamily="49" charset="0"/>
              </a:rPr>
              <a:t>= $s0 + 4 = 8000 + 4 = 8004</a:t>
            </a:r>
          </a:p>
          <a:p>
            <a:pPr lvl="1"/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2. 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从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Mem[8004]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导入一个字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Word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到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$t0</a:t>
            </a:r>
          </a:p>
        </p:txBody>
      </p:sp>
      <p:sp>
        <p:nvSpPr>
          <p:cNvPr id="32" name="Rectangle 7">
            <a:extLst>
              <a:ext uri="{FF2B5EF4-FFF2-40B4-BE49-F238E27FC236}">
                <a16:creationId xmlns:a16="http://schemas.microsoft.com/office/drawing/2014/main" id="{EC6E36F7-2706-A0CF-BC41-5EB0DB86C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4014" y="1690688"/>
            <a:ext cx="2667000" cy="3124200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03048C6E-81FD-0AA0-29DC-43D17382F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214" y="1538288"/>
            <a:ext cx="538609" cy="26135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zh-CN" altLang="en-US" sz="1600" b="1" dirty="0">
                <a:latin typeface="Helvetica" pitchFamily="34" charset="0"/>
              </a:rPr>
              <a:t>内存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E9E8EB53-DA68-4BBC-05BC-6B92F298CE33}"/>
              </a:ext>
            </a:extLst>
          </p:cNvPr>
          <p:cNvSpPr/>
          <p:nvPr/>
        </p:nvSpPr>
        <p:spPr>
          <a:xfrm>
            <a:off x="9280714" y="2071688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8000</a:t>
            </a:r>
          </a:p>
        </p:txBody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A0B08AEC-8FBA-D821-B429-BD733CE58064}"/>
              </a:ext>
            </a:extLst>
          </p:cNvPr>
          <p:cNvSpPr/>
          <p:nvPr/>
        </p:nvSpPr>
        <p:spPr>
          <a:xfrm>
            <a:off x="9280714" y="2376488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8001</a:t>
            </a:r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826E3218-C380-7F69-4A00-BEB4FD1891D1}"/>
              </a:ext>
            </a:extLst>
          </p:cNvPr>
          <p:cNvSpPr/>
          <p:nvPr/>
        </p:nvSpPr>
        <p:spPr>
          <a:xfrm>
            <a:off x="9280714" y="2681288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8002</a:t>
            </a:r>
          </a:p>
        </p:txBody>
      </p:sp>
      <p:sp>
        <p:nvSpPr>
          <p:cNvPr id="37" name="Rectangle 7">
            <a:extLst>
              <a:ext uri="{FF2B5EF4-FFF2-40B4-BE49-F238E27FC236}">
                <a16:creationId xmlns:a16="http://schemas.microsoft.com/office/drawing/2014/main" id="{52B7FD57-B0C6-ED94-4EF7-84BC109D4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445" y="1766888"/>
            <a:ext cx="2695074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E75DE4E2-7A5C-85C9-81BC-F41E7528E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404" y="1658704"/>
            <a:ext cx="1263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1600" b="1" dirty="0">
                <a:latin typeface="Helvetica" pitchFamily="34" charset="0"/>
              </a:rPr>
              <a:t>寄存器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B01AF3E4-AC77-6DF2-25A7-5419E2F07DCF}"/>
              </a:ext>
            </a:extLst>
          </p:cNvPr>
          <p:cNvSpPr/>
          <p:nvPr/>
        </p:nvSpPr>
        <p:spPr>
          <a:xfrm>
            <a:off x="10042714" y="4205288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195091E3-2827-B0EF-80FE-4F06C7C537C1}"/>
              </a:ext>
            </a:extLst>
          </p:cNvPr>
          <p:cNvSpPr/>
          <p:nvPr/>
        </p:nvSpPr>
        <p:spPr>
          <a:xfrm>
            <a:off x="10042714" y="2986088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11BE01BC-463E-FD86-ADFF-74C6137573D2}"/>
              </a:ext>
            </a:extLst>
          </p:cNvPr>
          <p:cNvSpPr/>
          <p:nvPr/>
        </p:nvSpPr>
        <p:spPr>
          <a:xfrm>
            <a:off x="10042714" y="3900488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873FB7A1-74CB-7933-7DF9-88DDF8630D8F}"/>
              </a:ext>
            </a:extLst>
          </p:cNvPr>
          <p:cNvSpPr/>
          <p:nvPr/>
        </p:nvSpPr>
        <p:spPr>
          <a:xfrm>
            <a:off x="10042714" y="3595688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0B7D437A-B05A-8684-47A3-BE8192564A4F}"/>
              </a:ext>
            </a:extLst>
          </p:cNvPr>
          <p:cNvSpPr/>
          <p:nvPr/>
        </p:nvSpPr>
        <p:spPr>
          <a:xfrm>
            <a:off x="10042714" y="3290888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12F284DD-9D56-88F5-DC37-E4AEAC777A9E}"/>
              </a:ext>
            </a:extLst>
          </p:cNvPr>
          <p:cNvSpPr/>
          <p:nvPr/>
        </p:nvSpPr>
        <p:spPr>
          <a:xfrm>
            <a:off x="10042714" y="2681288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" name="Rectangle 26">
            <a:extLst>
              <a:ext uri="{FF2B5EF4-FFF2-40B4-BE49-F238E27FC236}">
                <a16:creationId xmlns:a16="http://schemas.microsoft.com/office/drawing/2014/main" id="{8E793760-2A52-6476-3109-5D83E9742633}"/>
              </a:ext>
            </a:extLst>
          </p:cNvPr>
          <p:cNvSpPr/>
          <p:nvPr/>
        </p:nvSpPr>
        <p:spPr>
          <a:xfrm>
            <a:off x="10042714" y="2376488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40BEC4E7-F0AD-7BEE-9684-A0236B478ED0}"/>
              </a:ext>
            </a:extLst>
          </p:cNvPr>
          <p:cNvSpPr/>
          <p:nvPr/>
        </p:nvSpPr>
        <p:spPr>
          <a:xfrm>
            <a:off x="10042714" y="2071688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F3DC22D8-64E2-CCE1-87E6-7CFBC41DB0DC}"/>
              </a:ext>
            </a:extLst>
          </p:cNvPr>
          <p:cNvSpPr/>
          <p:nvPr/>
        </p:nvSpPr>
        <p:spPr>
          <a:xfrm>
            <a:off x="9280714" y="2986088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8003</a:t>
            </a:r>
          </a:p>
        </p:txBody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8DBA648B-451D-1136-4D65-DBC38F2E36FF}"/>
              </a:ext>
            </a:extLst>
          </p:cNvPr>
          <p:cNvSpPr/>
          <p:nvPr/>
        </p:nvSpPr>
        <p:spPr>
          <a:xfrm>
            <a:off x="9280714" y="3290888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8004</a:t>
            </a:r>
          </a:p>
        </p:txBody>
      </p:sp>
      <p:sp>
        <p:nvSpPr>
          <p:cNvPr id="49" name="Rectangle 30">
            <a:extLst>
              <a:ext uri="{FF2B5EF4-FFF2-40B4-BE49-F238E27FC236}">
                <a16:creationId xmlns:a16="http://schemas.microsoft.com/office/drawing/2014/main" id="{1D799B64-2833-E710-201A-37BF118A8503}"/>
              </a:ext>
            </a:extLst>
          </p:cNvPr>
          <p:cNvSpPr/>
          <p:nvPr/>
        </p:nvSpPr>
        <p:spPr>
          <a:xfrm>
            <a:off x="9280714" y="3595688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8005</a:t>
            </a:r>
          </a:p>
        </p:txBody>
      </p:sp>
      <p:sp>
        <p:nvSpPr>
          <p:cNvPr id="50" name="Rectangle 31">
            <a:extLst>
              <a:ext uri="{FF2B5EF4-FFF2-40B4-BE49-F238E27FC236}">
                <a16:creationId xmlns:a16="http://schemas.microsoft.com/office/drawing/2014/main" id="{202EB382-08C7-A56B-4E3A-9986CB463B2F}"/>
              </a:ext>
            </a:extLst>
          </p:cNvPr>
          <p:cNvSpPr/>
          <p:nvPr/>
        </p:nvSpPr>
        <p:spPr>
          <a:xfrm>
            <a:off x="9280714" y="3900488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8006</a:t>
            </a:r>
          </a:p>
        </p:txBody>
      </p:sp>
      <p:sp>
        <p:nvSpPr>
          <p:cNvPr id="51" name="Rectangle 32">
            <a:extLst>
              <a:ext uri="{FF2B5EF4-FFF2-40B4-BE49-F238E27FC236}">
                <a16:creationId xmlns:a16="http://schemas.microsoft.com/office/drawing/2014/main" id="{4AAF306C-01C9-98C9-FE34-BAABA1155652}"/>
              </a:ext>
            </a:extLst>
          </p:cNvPr>
          <p:cNvSpPr/>
          <p:nvPr/>
        </p:nvSpPr>
        <p:spPr>
          <a:xfrm>
            <a:off x="9280714" y="4205288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8007</a:t>
            </a:r>
          </a:p>
        </p:txBody>
      </p:sp>
      <p:sp>
        <p:nvSpPr>
          <p:cNvPr id="52" name="Rectangle 33">
            <a:extLst>
              <a:ext uri="{FF2B5EF4-FFF2-40B4-BE49-F238E27FC236}">
                <a16:creationId xmlns:a16="http://schemas.microsoft.com/office/drawing/2014/main" id="{234AFBB5-C9D3-E962-1540-71822F8E1255}"/>
              </a:ext>
            </a:extLst>
          </p:cNvPr>
          <p:cNvSpPr/>
          <p:nvPr/>
        </p:nvSpPr>
        <p:spPr>
          <a:xfrm>
            <a:off x="10042714" y="4510088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53" name="Rectangle 34">
            <a:extLst>
              <a:ext uri="{FF2B5EF4-FFF2-40B4-BE49-F238E27FC236}">
                <a16:creationId xmlns:a16="http://schemas.microsoft.com/office/drawing/2014/main" id="{1ED67F7B-0A61-365D-915F-6F6641F08ACC}"/>
              </a:ext>
            </a:extLst>
          </p:cNvPr>
          <p:cNvSpPr/>
          <p:nvPr/>
        </p:nvSpPr>
        <p:spPr>
          <a:xfrm>
            <a:off x="10042714" y="1843088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54" name="Rectangle 39">
            <a:extLst>
              <a:ext uri="{FF2B5EF4-FFF2-40B4-BE49-F238E27FC236}">
                <a16:creationId xmlns:a16="http://schemas.microsoft.com/office/drawing/2014/main" id="{8B165736-46B9-DFC3-06E3-9C66F7EC72AB}"/>
              </a:ext>
            </a:extLst>
          </p:cNvPr>
          <p:cNvSpPr/>
          <p:nvPr/>
        </p:nvSpPr>
        <p:spPr>
          <a:xfrm>
            <a:off x="5121119" y="2528888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</a:p>
        </p:txBody>
      </p:sp>
      <p:sp>
        <p:nvSpPr>
          <p:cNvPr id="55" name="Rectangle 40">
            <a:extLst>
              <a:ext uri="{FF2B5EF4-FFF2-40B4-BE49-F238E27FC236}">
                <a16:creationId xmlns:a16="http://schemas.microsoft.com/office/drawing/2014/main" id="{8767E5AB-B9D2-D0E5-672E-8379BC2E71F4}"/>
              </a:ext>
            </a:extLst>
          </p:cNvPr>
          <p:cNvSpPr/>
          <p:nvPr/>
        </p:nvSpPr>
        <p:spPr>
          <a:xfrm>
            <a:off x="5883119" y="2528888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6" name="Rectangle 41">
            <a:extLst>
              <a:ext uri="{FF2B5EF4-FFF2-40B4-BE49-F238E27FC236}">
                <a16:creationId xmlns:a16="http://schemas.microsoft.com/office/drawing/2014/main" id="{EF06898B-A1D5-33D1-5444-64627A8DBA76}"/>
              </a:ext>
            </a:extLst>
          </p:cNvPr>
          <p:cNvSpPr/>
          <p:nvPr/>
        </p:nvSpPr>
        <p:spPr>
          <a:xfrm>
            <a:off x="5121119" y="2071688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</a:p>
        </p:txBody>
      </p:sp>
      <p:sp>
        <p:nvSpPr>
          <p:cNvPr id="57" name="Rectangle 42">
            <a:extLst>
              <a:ext uri="{FF2B5EF4-FFF2-40B4-BE49-F238E27FC236}">
                <a16:creationId xmlns:a16="http://schemas.microsoft.com/office/drawing/2014/main" id="{127D0959-B0EE-72B4-99BF-2349B9F49F7F}"/>
              </a:ext>
            </a:extLst>
          </p:cNvPr>
          <p:cNvSpPr/>
          <p:nvPr/>
        </p:nvSpPr>
        <p:spPr>
          <a:xfrm>
            <a:off x="5883119" y="2071688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8000</a:t>
            </a:r>
          </a:p>
        </p:txBody>
      </p:sp>
      <p:cxnSp>
        <p:nvCxnSpPr>
          <p:cNvPr id="58" name="Straight Arrow Connector 43">
            <a:extLst>
              <a:ext uri="{FF2B5EF4-FFF2-40B4-BE49-F238E27FC236}">
                <a16:creationId xmlns:a16="http://schemas.microsoft.com/office/drawing/2014/main" id="{37350046-2CD5-D13E-2653-927CDC53F1F0}"/>
              </a:ext>
            </a:extLst>
          </p:cNvPr>
          <p:cNvCxnSpPr/>
          <p:nvPr/>
        </p:nvCxnSpPr>
        <p:spPr>
          <a:xfrm>
            <a:off x="6888377" y="2224088"/>
            <a:ext cx="2362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1">
            <a:extLst>
              <a:ext uri="{FF2B5EF4-FFF2-40B4-BE49-F238E27FC236}">
                <a16:creationId xmlns:a16="http://schemas.microsoft.com/office/drawing/2014/main" id="{ECDC2D6E-CF22-E0F2-6298-38A5B845B09E}"/>
              </a:ext>
            </a:extLst>
          </p:cNvPr>
          <p:cNvCxnSpPr>
            <a:cxnSpLocks/>
          </p:cNvCxnSpPr>
          <p:nvPr/>
        </p:nvCxnSpPr>
        <p:spPr>
          <a:xfrm>
            <a:off x="7931421" y="2230975"/>
            <a:ext cx="1295400" cy="1219200"/>
          </a:xfrm>
          <a:prstGeom prst="bentConnector3">
            <a:avLst>
              <a:gd name="adj1" fmla="val -7359"/>
            </a:avLst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17">
            <a:extLst>
              <a:ext uri="{FF2B5EF4-FFF2-40B4-BE49-F238E27FC236}">
                <a16:creationId xmlns:a16="http://schemas.microsoft.com/office/drawing/2014/main" id="{5D036C27-B027-E506-ADBA-4AEBF1562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4789" y="3146009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偏移</a:t>
            </a:r>
            <a:r>
              <a:rPr lang="en-US" sz="1600" dirty="0"/>
              <a:t> = </a:t>
            </a:r>
            <a:r>
              <a:rPr lang="en-US" sz="1600" b="1" dirty="0"/>
              <a:t>+4</a:t>
            </a:r>
          </a:p>
        </p:txBody>
      </p:sp>
      <p:grpSp>
        <p:nvGrpSpPr>
          <p:cNvPr id="61" name="Group 47">
            <a:extLst>
              <a:ext uri="{FF2B5EF4-FFF2-40B4-BE49-F238E27FC236}">
                <a16:creationId xmlns:a16="http://schemas.microsoft.com/office/drawing/2014/main" id="{9D5BFA97-05AE-35D9-5232-98EE7FC2CE95}"/>
              </a:ext>
            </a:extLst>
          </p:cNvPr>
          <p:cNvGrpSpPr/>
          <p:nvPr/>
        </p:nvGrpSpPr>
        <p:grpSpPr>
          <a:xfrm>
            <a:off x="10042714" y="3290888"/>
            <a:ext cx="1143000" cy="1219200"/>
            <a:chOff x="6858000" y="4191000"/>
            <a:chExt cx="1143000" cy="1219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2" name="Rectangle 48">
              <a:extLst>
                <a:ext uri="{FF2B5EF4-FFF2-40B4-BE49-F238E27FC236}">
                  <a16:creationId xmlns:a16="http://schemas.microsoft.com/office/drawing/2014/main" id="{7658E38C-923B-1124-097A-A13381E5B38A}"/>
                </a:ext>
              </a:extLst>
            </p:cNvPr>
            <p:cNvSpPr/>
            <p:nvPr/>
          </p:nvSpPr>
          <p:spPr>
            <a:xfrm>
              <a:off x="6858000" y="51054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3" name="Rectangle 49">
              <a:extLst>
                <a:ext uri="{FF2B5EF4-FFF2-40B4-BE49-F238E27FC236}">
                  <a16:creationId xmlns:a16="http://schemas.microsoft.com/office/drawing/2014/main" id="{59DF77FA-AD7B-F638-9B3C-2FF957DC44C0}"/>
                </a:ext>
              </a:extLst>
            </p:cNvPr>
            <p:cNvSpPr/>
            <p:nvPr/>
          </p:nvSpPr>
          <p:spPr>
            <a:xfrm>
              <a:off x="6858000" y="48006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4" name="Rectangle 50">
              <a:extLst>
                <a:ext uri="{FF2B5EF4-FFF2-40B4-BE49-F238E27FC236}">
                  <a16:creationId xmlns:a16="http://schemas.microsoft.com/office/drawing/2014/main" id="{199EBF3D-A13B-D985-C639-1D15A3B1F51D}"/>
                </a:ext>
              </a:extLst>
            </p:cNvPr>
            <p:cNvSpPr/>
            <p:nvPr/>
          </p:nvSpPr>
          <p:spPr>
            <a:xfrm>
              <a:off x="6858000" y="44958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5" name="Rectangle 51">
              <a:extLst>
                <a:ext uri="{FF2B5EF4-FFF2-40B4-BE49-F238E27FC236}">
                  <a16:creationId xmlns:a16="http://schemas.microsoft.com/office/drawing/2014/main" id="{7665CE6A-BBDF-3843-DA50-CF67E22DCC5E}"/>
                </a:ext>
              </a:extLst>
            </p:cNvPr>
            <p:cNvSpPr/>
            <p:nvPr/>
          </p:nvSpPr>
          <p:spPr>
            <a:xfrm>
              <a:off x="6858000" y="41910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66" name="AutoShape 16">
            <a:extLst>
              <a:ext uri="{FF2B5EF4-FFF2-40B4-BE49-F238E27FC236}">
                <a16:creationId xmlns:a16="http://schemas.microsoft.com/office/drawing/2014/main" id="{6A192CA9-E2E2-20F0-4EBC-918A158E704D}"/>
              </a:ext>
            </a:extLst>
          </p:cNvPr>
          <p:cNvSpPr>
            <a:spLocks/>
          </p:cNvSpPr>
          <p:nvPr/>
        </p:nvSpPr>
        <p:spPr bwMode="auto">
          <a:xfrm rot="10800000">
            <a:off x="9204514" y="3408362"/>
            <a:ext cx="266700" cy="1025525"/>
          </a:xfrm>
          <a:prstGeom prst="rightBrace">
            <a:avLst>
              <a:gd name="adj1" fmla="val 33333"/>
              <a:gd name="adj2" fmla="val 34906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Bent-Up Arrow 64">
            <a:extLst>
              <a:ext uri="{FF2B5EF4-FFF2-40B4-BE49-F238E27FC236}">
                <a16:creationId xmlns:a16="http://schemas.microsoft.com/office/drawing/2014/main" id="{27118251-C3A6-CADE-F7D5-7BE385601B10}"/>
              </a:ext>
            </a:extLst>
          </p:cNvPr>
          <p:cNvSpPr/>
          <p:nvPr/>
        </p:nvSpPr>
        <p:spPr>
          <a:xfrm flipH="1">
            <a:off x="6354977" y="2833688"/>
            <a:ext cx="2667000" cy="1371600"/>
          </a:xfrm>
          <a:prstGeom prst="bentUpArrow">
            <a:avLst>
              <a:gd name="adj1" fmla="val 13050"/>
              <a:gd name="adj2" fmla="val 19025"/>
              <a:gd name="adj3" fmla="val 2122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54">
            <a:extLst>
              <a:ext uri="{FF2B5EF4-FFF2-40B4-BE49-F238E27FC236}">
                <a16:creationId xmlns:a16="http://schemas.microsoft.com/office/drawing/2014/main" id="{1B2B19F2-C0EE-1ADD-23C6-02818CBAFF19}"/>
              </a:ext>
            </a:extLst>
          </p:cNvPr>
          <p:cNvSpPr/>
          <p:nvPr/>
        </p:nvSpPr>
        <p:spPr>
          <a:xfrm>
            <a:off x="8259977" y="2757488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55">
            <a:extLst>
              <a:ext uri="{FF2B5EF4-FFF2-40B4-BE49-F238E27FC236}">
                <a16:creationId xmlns:a16="http://schemas.microsoft.com/office/drawing/2014/main" id="{BA8A3D98-65E4-C31E-95BC-16A975A24439}"/>
              </a:ext>
            </a:extLst>
          </p:cNvPr>
          <p:cNvSpPr/>
          <p:nvPr/>
        </p:nvSpPr>
        <p:spPr>
          <a:xfrm>
            <a:off x="6050177" y="3976688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60828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98CF9-4F65-4D87-2730-4DD4E42FF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52A5A-AF26-05B4-FA15-46AA8656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Store Word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6D740-AD3B-1960-B899-7C3020A3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指令：</a:t>
            </a:r>
            <a:r>
              <a:rPr lang="en-US" altLang="zh-CN" dirty="0" err="1"/>
              <a:t>sw</a:t>
            </a:r>
            <a:endParaRPr lang="en-US" altLang="zh-CN" dirty="0"/>
          </a:p>
          <a:p>
            <a:endParaRPr lang="en-US" altLang="zh-CN" dirty="0"/>
          </a:p>
          <a:p>
            <a:r>
              <a:rPr lang="en-GB" altLang="zh-CN" sz="28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GB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</a:t>
            </a:r>
            <a:r>
              <a:rPr kumimoji="0" lang="en-GB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GB" altLang="zh-CN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kumimoji="0" lang="en-GB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12(</a:t>
            </a:r>
            <a:r>
              <a:rPr kumimoji="0" lang="en-GB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$s0</a:t>
            </a:r>
            <a:r>
              <a:rPr kumimoji="0" lang="en-GB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endParaRPr lang="en-GB" altLang="zh-CN" b="1" kern="0" dirty="0">
              <a:latin typeface="Courier New" pitchFamily="49" charset="0"/>
              <a:cs typeface="Courier New" pitchFamily="49" charset="0"/>
            </a:endParaRPr>
          </a:p>
          <a:p>
            <a:endParaRPr kumimoji="0" lang="en-GB" altLang="zh-CN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kumimoji="0" lang="en-GB" altLang="zh-CN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kern="0" dirty="0">
                <a:latin typeface="Courier New" pitchFamily="49" charset="0"/>
                <a:cs typeface="Courier New" pitchFamily="49" charset="0"/>
              </a:rPr>
              <a:t>步骤：</a:t>
            </a:r>
            <a:endParaRPr lang="en-US" altLang="zh-CN" kern="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kern="0" dirty="0">
                <a:latin typeface="Courier New" pitchFamily="49" charset="0"/>
                <a:cs typeface="Courier New" pitchFamily="49" charset="0"/>
              </a:rPr>
              <a:t>1. </a:t>
            </a:r>
            <a:r>
              <a:rPr lang="zh-CN" altLang="en-US" kern="0" dirty="0">
                <a:latin typeface="Courier New" pitchFamily="49" charset="0"/>
                <a:cs typeface="Courier New" pitchFamily="49" charset="0"/>
              </a:rPr>
              <a:t>内存地址 </a:t>
            </a:r>
            <a:r>
              <a:rPr lang="en-US" altLang="zh-CN" kern="0" dirty="0">
                <a:latin typeface="Courier New" pitchFamily="49" charset="0"/>
                <a:cs typeface="Courier New" pitchFamily="49" charset="0"/>
              </a:rPr>
              <a:t>= $s0 + 12 = 8000 + 12 = 8012</a:t>
            </a:r>
          </a:p>
          <a:p>
            <a:pPr lvl="1"/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2. $t0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中的内容保存到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Mem[8012]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9011745-0179-9B72-122F-19BA3DC41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364" y="1216025"/>
            <a:ext cx="2667000" cy="3124200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C4FD475E-AA91-5C89-F117-A6363086D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564" y="1063625"/>
            <a:ext cx="538609" cy="26135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zh-CN" altLang="en-US" sz="1600" b="1" dirty="0">
                <a:latin typeface="Helvetica" pitchFamily="34" charset="0"/>
              </a:rPr>
              <a:t>内存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F2D7998-66E6-BEDF-E3E8-E1A98028A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795" y="1292225"/>
            <a:ext cx="2695074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33441A9A-8D38-CC33-C1BF-07BF339C2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754" y="1184041"/>
            <a:ext cx="1263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1600" b="1" dirty="0">
                <a:latin typeface="Helvetica" pitchFamily="34" charset="0"/>
              </a:rPr>
              <a:t>寄存器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8" name="Rectangle 39">
            <a:extLst>
              <a:ext uri="{FF2B5EF4-FFF2-40B4-BE49-F238E27FC236}">
                <a16:creationId xmlns:a16="http://schemas.microsoft.com/office/drawing/2014/main" id="{63E48A54-140E-52F4-D71B-50E731770B31}"/>
              </a:ext>
            </a:extLst>
          </p:cNvPr>
          <p:cNvSpPr/>
          <p:nvPr/>
        </p:nvSpPr>
        <p:spPr>
          <a:xfrm>
            <a:off x="5254469" y="20542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</a:p>
        </p:txBody>
      </p:sp>
      <p:sp>
        <p:nvSpPr>
          <p:cNvPr id="9" name="Rectangle 40">
            <a:extLst>
              <a:ext uri="{FF2B5EF4-FFF2-40B4-BE49-F238E27FC236}">
                <a16:creationId xmlns:a16="http://schemas.microsoft.com/office/drawing/2014/main" id="{C8A86905-E675-8CBC-4313-84F00EE43A5A}"/>
              </a:ext>
            </a:extLst>
          </p:cNvPr>
          <p:cNvSpPr/>
          <p:nvPr/>
        </p:nvSpPr>
        <p:spPr>
          <a:xfrm>
            <a:off x="6016469" y="20542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74BD725E-A73B-8F29-A70C-F9BC2D50E5D7}"/>
              </a:ext>
            </a:extLst>
          </p:cNvPr>
          <p:cNvSpPr/>
          <p:nvPr/>
        </p:nvSpPr>
        <p:spPr>
          <a:xfrm>
            <a:off x="5254469" y="15970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CD04F232-3F8E-FFDE-200D-6159AB14777B}"/>
              </a:ext>
            </a:extLst>
          </p:cNvPr>
          <p:cNvSpPr/>
          <p:nvPr/>
        </p:nvSpPr>
        <p:spPr>
          <a:xfrm>
            <a:off x="6016469" y="15970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8000</a:t>
            </a:r>
          </a:p>
        </p:txBody>
      </p:sp>
      <p:cxnSp>
        <p:nvCxnSpPr>
          <p:cNvPr id="12" name="Straight Arrow Connector 43">
            <a:extLst>
              <a:ext uri="{FF2B5EF4-FFF2-40B4-BE49-F238E27FC236}">
                <a16:creationId xmlns:a16="http://schemas.microsoft.com/office/drawing/2014/main" id="{CD9EA2A9-4853-EC16-7011-022751A7E729}"/>
              </a:ext>
            </a:extLst>
          </p:cNvPr>
          <p:cNvCxnSpPr/>
          <p:nvPr/>
        </p:nvCxnSpPr>
        <p:spPr>
          <a:xfrm>
            <a:off x="7021727" y="1749425"/>
            <a:ext cx="2362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51">
            <a:extLst>
              <a:ext uri="{FF2B5EF4-FFF2-40B4-BE49-F238E27FC236}">
                <a16:creationId xmlns:a16="http://schemas.microsoft.com/office/drawing/2014/main" id="{CB118ECC-C545-5700-66AB-61D86127945C}"/>
              </a:ext>
            </a:extLst>
          </p:cNvPr>
          <p:cNvCxnSpPr>
            <a:cxnSpLocks/>
          </p:cNvCxnSpPr>
          <p:nvPr/>
        </p:nvCxnSpPr>
        <p:spPr>
          <a:xfrm>
            <a:off x="8064771" y="1756312"/>
            <a:ext cx="1295400" cy="1219200"/>
          </a:xfrm>
          <a:prstGeom prst="bentConnector3">
            <a:avLst>
              <a:gd name="adj1" fmla="val -7359"/>
            </a:avLst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7">
            <a:extLst>
              <a:ext uri="{FF2B5EF4-FFF2-40B4-BE49-F238E27FC236}">
                <a16:creationId xmlns:a16="http://schemas.microsoft.com/office/drawing/2014/main" id="{627643CE-980B-80B4-7B3B-B0813F359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714" y="2671346"/>
            <a:ext cx="13358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偏移</a:t>
            </a:r>
            <a:r>
              <a:rPr lang="en-US" sz="1600" dirty="0"/>
              <a:t> = </a:t>
            </a:r>
            <a:r>
              <a:rPr lang="en-US" sz="1600" b="1" dirty="0"/>
              <a:t>+12</a:t>
            </a:r>
          </a:p>
        </p:txBody>
      </p:sp>
      <p:sp>
        <p:nvSpPr>
          <p:cNvPr id="15" name="AutoShape 16">
            <a:extLst>
              <a:ext uri="{FF2B5EF4-FFF2-40B4-BE49-F238E27FC236}">
                <a16:creationId xmlns:a16="http://schemas.microsoft.com/office/drawing/2014/main" id="{E2B5D005-A3F1-A54D-B28A-8B8CF67DF182}"/>
              </a:ext>
            </a:extLst>
          </p:cNvPr>
          <p:cNvSpPr>
            <a:spLocks/>
          </p:cNvSpPr>
          <p:nvPr/>
        </p:nvSpPr>
        <p:spPr bwMode="auto">
          <a:xfrm rot="10800000">
            <a:off x="9337864" y="2933699"/>
            <a:ext cx="266700" cy="1025525"/>
          </a:xfrm>
          <a:prstGeom prst="rightBrace">
            <a:avLst>
              <a:gd name="adj1" fmla="val 33333"/>
              <a:gd name="adj2" fmla="val 34906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54">
            <a:extLst>
              <a:ext uri="{FF2B5EF4-FFF2-40B4-BE49-F238E27FC236}">
                <a16:creationId xmlns:a16="http://schemas.microsoft.com/office/drawing/2014/main" id="{6A255B24-D3F8-91F5-36F6-7E6E35BDF184}"/>
              </a:ext>
            </a:extLst>
          </p:cNvPr>
          <p:cNvSpPr/>
          <p:nvPr/>
        </p:nvSpPr>
        <p:spPr>
          <a:xfrm>
            <a:off x="8393327" y="22828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Oval 55">
            <a:extLst>
              <a:ext uri="{FF2B5EF4-FFF2-40B4-BE49-F238E27FC236}">
                <a16:creationId xmlns:a16="http://schemas.microsoft.com/office/drawing/2014/main" id="{BA42D016-F697-EB6F-6E62-9FA59876E560}"/>
              </a:ext>
            </a:extLst>
          </p:cNvPr>
          <p:cNvSpPr/>
          <p:nvPr/>
        </p:nvSpPr>
        <p:spPr>
          <a:xfrm>
            <a:off x="6183527" y="35020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Bent-Up Arrow 64">
            <a:extLst>
              <a:ext uri="{FF2B5EF4-FFF2-40B4-BE49-F238E27FC236}">
                <a16:creationId xmlns:a16="http://schemas.microsoft.com/office/drawing/2014/main" id="{0496FB5E-1784-AB93-0332-5DA546F213F0}"/>
              </a:ext>
            </a:extLst>
          </p:cNvPr>
          <p:cNvSpPr/>
          <p:nvPr/>
        </p:nvSpPr>
        <p:spPr>
          <a:xfrm rot="5400000">
            <a:off x="7063286" y="1927750"/>
            <a:ext cx="1621972" cy="2514600"/>
          </a:xfrm>
          <a:prstGeom prst="bentUpArrow">
            <a:avLst>
              <a:gd name="adj1" fmla="val 13050"/>
              <a:gd name="adj2" fmla="val 19025"/>
              <a:gd name="adj3" fmla="val 2122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7">
            <a:extLst>
              <a:ext uri="{FF2B5EF4-FFF2-40B4-BE49-F238E27FC236}">
                <a16:creationId xmlns:a16="http://schemas.microsoft.com/office/drawing/2014/main" id="{5927C8E6-8F27-7F14-A252-D418CB076E7F}"/>
              </a:ext>
            </a:extLst>
          </p:cNvPr>
          <p:cNvSpPr/>
          <p:nvPr/>
        </p:nvSpPr>
        <p:spPr>
          <a:xfrm>
            <a:off x="9406168" y="15970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8000</a:t>
            </a:r>
          </a:p>
        </p:txBody>
      </p:sp>
      <p:sp>
        <p:nvSpPr>
          <p:cNvPr id="20" name="Rectangle 58">
            <a:extLst>
              <a:ext uri="{FF2B5EF4-FFF2-40B4-BE49-F238E27FC236}">
                <a16:creationId xmlns:a16="http://schemas.microsoft.com/office/drawing/2014/main" id="{26756605-11B4-C41B-E272-C786039245A8}"/>
              </a:ext>
            </a:extLst>
          </p:cNvPr>
          <p:cNvSpPr/>
          <p:nvPr/>
        </p:nvSpPr>
        <p:spPr>
          <a:xfrm>
            <a:off x="9406168" y="19018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8001</a:t>
            </a:r>
          </a:p>
        </p:txBody>
      </p:sp>
      <p:sp>
        <p:nvSpPr>
          <p:cNvPr id="21" name="Rectangle 59">
            <a:extLst>
              <a:ext uri="{FF2B5EF4-FFF2-40B4-BE49-F238E27FC236}">
                <a16:creationId xmlns:a16="http://schemas.microsoft.com/office/drawing/2014/main" id="{B3654AFA-F160-6521-8A98-7A07670C8D29}"/>
              </a:ext>
            </a:extLst>
          </p:cNvPr>
          <p:cNvSpPr/>
          <p:nvPr/>
        </p:nvSpPr>
        <p:spPr>
          <a:xfrm>
            <a:off x="9406168" y="22066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8002</a:t>
            </a:r>
          </a:p>
        </p:txBody>
      </p:sp>
      <p:sp>
        <p:nvSpPr>
          <p:cNvPr id="22" name="Rectangle 60">
            <a:extLst>
              <a:ext uri="{FF2B5EF4-FFF2-40B4-BE49-F238E27FC236}">
                <a16:creationId xmlns:a16="http://schemas.microsoft.com/office/drawing/2014/main" id="{3EB50683-0044-859D-288A-55D3A276A78E}"/>
              </a:ext>
            </a:extLst>
          </p:cNvPr>
          <p:cNvSpPr/>
          <p:nvPr/>
        </p:nvSpPr>
        <p:spPr>
          <a:xfrm>
            <a:off x="10168168" y="37306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3" name="Rectangle 61">
            <a:extLst>
              <a:ext uri="{FF2B5EF4-FFF2-40B4-BE49-F238E27FC236}">
                <a16:creationId xmlns:a16="http://schemas.microsoft.com/office/drawing/2014/main" id="{752E7A75-F45D-7C75-BF9C-2440172563AE}"/>
              </a:ext>
            </a:extLst>
          </p:cNvPr>
          <p:cNvSpPr/>
          <p:nvPr/>
        </p:nvSpPr>
        <p:spPr>
          <a:xfrm>
            <a:off x="10168168" y="25114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24" name="Rectangle 62">
            <a:extLst>
              <a:ext uri="{FF2B5EF4-FFF2-40B4-BE49-F238E27FC236}">
                <a16:creationId xmlns:a16="http://schemas.microsoft.com/office/drawing/2014/main" id="{E6BA954C-1F56-D55B-834C-3517DDC6AFD6}"/>
              </a:ext>
            </a:extLst>
          </p:cNvPr>
          <p:cNvSpPr/>
          <p:nvPr/>
        </p:nvSpPr>
        <p:spPr>
          <a:xfrm>
            <a:off x="10168168" y="34258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5" name="Rectangle 63">
            <a:extLst>
              <a:ext uri="{FF2B5EF4-FFF2-40B4-BE49-F238E27FC236}">
                <a16:creationId xmlns:a16="http://schemas.microsoft.com/office/drawing/2014/main" id="{097BAA77-C01F-4033-460D-33D6EF53EB09}"/>
              </a:ext>
            </a:extLst>
          </p:cNvPr>
          <p:cNvSpPr/>
          <p:nvPr/>
        </p:nvSpPr>
        <p:spPr>
          <a:xfrm>
            <a:off x="10168168" y="31210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Rectangle 64">
            <a:extLst>
              <a:ext uri="{FF2B5EF4-FFF2-40B4-BE49-F238E27FC236}">
                <a16:creationId xmlns:a16="http://schemas.microsoft.com/office/drawing/2014/main" id="{86D693FA-31F6-1DF1-E378-CC87421D9487}"/>
              </a:ext>
            </a:extLst>
          </p:cNvPr>
          <p:cNvSpPr/>
          <p:nvPr/>
        </p:nvSpPr>
        <p:spPr>
          <a:xfrm>
            <a:off x="10168168" y="28162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7" name="Rectangle 65">
            <a:extLst>
              <a:ext uri="{FF2B5EF4-FFF2-40B4-BE49-F238E27FC236}">
                <a16:creationId xmlns:a16="http://schemas.microsoft.com/office/drawing/2014/main" id="{915A38DF-0C69-2099-32AE-92E82E25C58C}"/>
              </a:ext>
            </a:extLst>
          </p:cNvPr>
          <p:cNvSpPr/>
          <p:nvPr/>
        </p:nvSpPr>
        <p:spPr>
          <a:xfrm>
            <a:off x="10168168" y="22066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8" name="Rectangle 66">
            <a:extLst>
              <a:ext uri="{FF2B5EF4-FFF2-40B4-BE49-F238E27FC236}">
                <a16:creationId xmlns:a16="http://schemas.microsoft.com/office/drawing/2014/main" id="{009B2B42-C367-8230-1E32-CF8C7712BBB6}"/>
              </a:ext>
            </a:extLst>
          </p:cNvPr>
          <p:cNvSpPr/>
          <p:nvPr/>
        </p:nvSpPr>
        <p:spPr>
          <a:xfrm>
            <a:off x="10168168" y="19018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" name="Rectangle 67">
            <a:extLst>
              <a:ext uri="{FF2B5EF4-FFF2-40B4-BE49-F238E27FC236}">
                <a16:creationId xmlns:a16="http://schemas.microsoft.com/office/drawing/2014/main" id="{A642B9FD-B7B3-E9CC-F810-14DA3C14A03C}"/>
              </a:ext>
            </a:extLst>
          </p:cNvPr>
          <p:cNvSpPr/>
          <p:nvPr/>
        </p:nvSpPr>
        <p:spPr>
          <a:xfrm>
            <a:off x="10168168" y="15970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0" name="Rectangle 68">
            <a:extLst>
              <a:ext uri="{FF2B5EF4-FFF2-40B4-BE49-F238E27FC236}">
                <a16:creationId xmlns:a16="http://schemas.microsoft.com/office/drawing/2014/main" id="{1116E02C-3892-1DA0-A0CC-21FAD9678C89}"/>
              </a:ext>
            </a:extLst>
          </p:cNvPr>
          <p:cNvSpPr/>
          <p:nvPr/>
        </p:nvSpPr>
        <p:spPr>
          <a:xfrm>
            <a:off x="9406168" y="25114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31" name="Rectangle 69">
            <a:extLst>
              <a:ext uri="{FF2B5EF4-FFF2-40B4-BE49-F238E27FC236}">
                <a16:creationId xmlns:a16="http://schemas.microsoft.com/office/drawing/2014/main" id="{A141BAA7-F7DC-0B84-4A5F-72CCF892ECE7}"/>
              </a:ext>
            </a:extLst>
          </p:cNvPr>
          <p:cNvSpPr/>
          <p:nvPr/>
        </p:nvSpPr>
        <p:spPr>
          <a:xfrm>
            <a:off x="9406168" y="28162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8012</a:t>
            </a:r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B0E5108E-269A-EA3B-FFD9-FD8FBB26EF7A}"/>
              </a:ext>
            </a:extLst>
          </p:cNvPr>
          <p:cNvSpPr/>
          <p:nvPr/>
        </p:nvSpPr>
        <p:spPr>
          <a:xfrm>
            <a:off x="9406168" y="31210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8013</a:t>
            </a:r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E8C32477-B202-D870-17B9-7B7525C501B6}"/>
              </a:ext>
            </a:extLst>
          </p:cNvPr>
          <p:cNvSpPr/>
          <p:nvPr/>
        </p:nvSpPr>
        <p:spPr>
          <a:xfrm>
            <a:off x="9406168" y="34258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8014</a:t>
            </a:r>
          </a:p>
        </p:txBody>
      </p:sp>
      <p:sp>
        <p:nvSpPr>
          <p:cNvPr id="72" name="Rectangle 72">
            <a:extLst>
              <a:ext uri="{FF2B5EF4-FFF2-40B4-BE49-F238E27FC236}">
                <a16:creationId xmlns:a16="http://schemas.microsoft.com/office/drawing/2014/main" id="{1B1B8521-CBD0-A7F8-CFC3-87A5BADD1DF5}"/>
              </a:ext>
            </a:extLst>
          </p:cNvPr>
          <p:cNvSpPr/>
          <p:nvPr/>
        </p:nvSpPr>
        <p:spPr>
          <a:xfrm>
            <a:off x="9406168" y="37306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8015</a:t>
            </a:r>
          </a:p>
        </p:txBody>
      </p:sp>
      <p:sp>
        <p:nvSpPr>
          <p:cNvPr id="73" name="Rectangle 73">
            <a:extLst>
              <a:ext uri="{FF2B5EF4-FFF2-40B4-BE49-F238E27FC236}">
                <a16:creationId xmlns:a16="http://schemas.microsoft.com/office/drawing/2014/main" id="{4106BF75-6CAD-6B9D-9842-48A87C58B3E5}"/>
              </a:ext>
            </a:extLst>
          </p:cNvPr>
          <p:cNvSpPr/>
          <p:nvPr/>
        </p:nvSpPr>
        <p:spPr>
          <a:xfrm>
            <a:off x="10168168" y="40354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74" name="Rectangle 74">
            <a:extLst>
              <a:ext uri="{FF2B5EF4-FFF2-40B4-BE49-F238E27FC236}">
                <a16:creationId xmlns:a16="http://schemas.microsoft.com/office/drawing/2014/main" id="{DE5F7907-9AE9-50B4-E069-0CA77C0D0782}"/>
              </a:ext>
            </a:extLst>
          </p:cNvPr>
          <p:cNvSpPr/>
          <p:nvPr/>
        </p:nvSpPr>
        <p:spPr>
          <a:xfrm>
            <a:off x="10168168" y="13684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grpSp>
        <p:nvGrpSpPr>
          <p:cNvPr id="75" name="Group 63">
            <a:extLst>
              <a:ext uri="{FF2B5EF4-FFF2-40B4-BE49-F238E27FC236}">
                <a16:creationId xmlns:a16="http://schemas.microsoft.com/office/drawing/2014/main" id="{876868D4-E86C-F811-0548-26D9CA7EB98C}"/>
              </a:ext>
            </a:extLst>
          </p:cNvPr>
          <p:cNvGrpSpPr/>
          <p:nvPr/>
        </p:nvGrpSpPr>
        <p:grpSpPr>
          <a:xfrm>
            <a:off x="10168168" y="2816225"/>
            <a:ext cx="1143000" cy="1219200"/>
            <a:chOff x="6858000" y="4191000"/>
            <a:chExt cx="1143000" cy="1219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6" name="Rectangle 76">
              <a:extLst>
                <a:ext uri="{FF2B5EF4-FFF2-40B4-BE49-F238E27FC236}">
                  <a16:creationId xmlns:a16="http://schemas.microsoft.com/office/drawing/2014/main" id="{08EDF597-2F91-BE57-01F1-4C32F2189106}"/>
                </a:ext>
              </a:extLst>
            </p:cNvPr>
            <p:cNvSpPr/>
            <p:nvPr/>
          </p:nvSpPr>
          <p:spPr>
            <a:xfrm>
              <a:off x="6858000" y="51054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7" name="Rectangle 77">
              <a:extLst>
                <a:ext uri="{FF2B5EF4-FFF2-40B4-BE49-F238E27FC236}">
                  <a16:creationId xmlns:a16="http://schemas.microsoft.com/office/drawing/2014/main" id="{9E1FA2AB-4D6A-AA88-6043-46F4115C068F}"/>
                </a:ext>
              </a:extLst>
            </p:cNvPr>
            <p:cNvSpPr/>
            <p:nvPr/>
          </p:nvSpPr>
          <p:spPr>
            <a:xfrm>
              <a:off x="6858000" y="48006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8" name="Rectangle 78">
              <a:extLst>
                <a:ext uri="{FF2B5EF4-FFF2-40B4-BE49-F238E27FC236}">
                  <a16:creationId xmlns:a16="http://schemas.microsoft.com/office/drawing/2014/main" id="{8DED1757-2A02-0774-B36E-9BE2AE76E3A9}"/>
                </a:ext>
              </a:extLst>
            </p:cNvPr>
            <p:cNvSpPr/>
            <p:nvPr/>
          </p:nvSpPr>
          <p:spPr>
            <a:xfrm>
              <a:off x="6858000" y="44958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9" name="Rectangle 79">
              <a:extLst>
                <a:ext uri="{FF2B5EF4-FFF2-40B4-BE49-F238E27FC236}">
                  <a16:creationId xmlns:a16="http://schemas.microsoft.com/office/drawing/2014/main" id="{B91C740D-15F8-180B-80A5-C16750451572}"/>
                </a:ext>
              </a:extLst>
            </p:cNvPr>
            <p:cNvSpPr/>
            <p:nvPr/>
          </p:nvSpPr>
          <p:spPr>
            <a:xfrm>
              <a:off x="6858000" y="41910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859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36402-0DDE-1A39-DE2E-7631217B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数组</a:t>
            </a:r>
          </a:p>
        </p:txBody>
      </p:sp>
      <p:graphicFrame>
        <p:nvGraphicFramePr>
          <p:cNvPr id="4" name="Table 48">
            <a:extLst>
              <a:ext uri="{FF2B5EF4-FFF2-40B4-BE49-F238E27FC236}">
                <a16:creationId xmlns:a16="http://schemas.microsoft.com/office/drawing/2014/main" id="{B67F0150-94F5-F07B-9435-890593343D3F}"/>
              </a:ext>
            </a:extLst>
          </p:cNvPr>
          <p:cNvGraphicFramePr>
            <a:graphicFrameLocks noGrp="1"/>
          </p:cNvGraphicFramePr>
          <p:nvPr/>
        </p:nvGraphicFramePr>
        <p:xfrm>
          <a:off x="2628899" y="1838368"/>
          <a:ext cx="6934200" cy="1509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52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A[7] = h + A[10];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lw</a:t>
                      </a: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r>
                        <a:rPr lang="en-GB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$t0</a:t>
                      </a:r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40(</a:t>
                      </a:r>
                      <a:r>
                        <a:rPr lang="en-GB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$s3</a:t>
                      </a:r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add 	</a:t>
                      </a:r>
                      <a:r>
                        <a:rPr lang="en-GB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$t0</a:t>
                      </a:r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GB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$s2</a:t>
                      </a:r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GB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$t0</a:t>
                      </a:r>
                    </a:p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sw</a:t>
                      </a: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r>
                        <a:rPr lang="en-GB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$t0</a:t>
                      </a:r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28(</a:t>
                      </a:r>
                      <a:r>
                        <a:rPr lang="en-GB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$s3</a:t>
                      </a:r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云形 4">
            <a:extLst>
              <a:ext uri="{FF2B5EF4-FFF2-40B4-BE49-F238E27FC236}">
                <a16:creationId xmlns:a16="http://schemas.microsoft.com/office/drawing/2014/main" id="{5053D5D1-1C0C-C1FC-3FD5-C16D698A7B26}"/>
              </a:ext>
            </a:extLst>
          </p:cNvPr>
          <p:cNvSpPr/>
          <p:nvPr/>
        </p:nvSpPr>
        <p:spPr>
          <a:xfrm>
            <a:off x="4271961" y="3952918"/>
            <a:ext cx="4014789" cy="139065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$s2 </a:t>
            </a:r>
            <a:r>
              <a:rPr lang="en-US" altLang="zh-CN" b="1" dirty="0">
                <a:sym typeface="Wingdings" pitchFamily="2" charset="2"/>
              </a:rPr>
              <a:t></a:t>
            </a:r>
            <a:r>
              <a:rPr lang="en-US" altLang="zh-CN" b="1" dirty="0"/>
              <a:t> h</a:t>
            </a:r>
          </a:p>
          <a:p>
            <a:pPr algn="ctr"/>
            <a:r>
              <a:rPr lang="en-US" altLang="zh-CN" b="1" dirty="0"/>
              <a:t>$s3 </a:t>
            </a:r>
            <a:r>
              <a:rPr lang="en-US" altLang="zh-CN" b="1" dirty="0">
                <a:sym typeface="Wingdings" pitchFamily="2" charset="2"/>
              </a:rPr>
              <a:t> A</a:t>
            </a:r>
            <a:r>
              <a:rPr lang="zh-CN" altLang="en-US" b="1" dirty="0">
                <a:sym typeface="Wingdings" pitchFamily="2" charset="2"/>
              </a:rPr>
              <a:t>的基址（</a:t>
            </a:r>
            <a:r>
              <a:rPr lang="en-US" altLang="zh-CN" b="1" dirty="0">
                <a:sym typeface="Wingdings" pitchFamily="2" charset="2"/>
              </a:rPr>
              <a:t>A[0]</a:t>
            </a:r>
            <a:r>
              <a:rPr lang="zh-CN" altLang="en-US" b="1" dirty="0">
                <a:sym typeface="Wingdings" pitchFamily="2" charset="2"/>
              </a:rPr>
              <a:t>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7603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45A82-9991-FF16-E76C-BA7FBD665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29A2C-CA80-C77E-6AA0-8D147991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数组</a:t>
            </a:r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id="{14134A28-F1BF-69D4-4246-2075582DDE51}"/>
              </a:ext>
            </a:extLst>
          </p:cNvPr>
          <p:cNvSpPr/>
          <p:nvPr/>
        </p:nvSpPr>
        <p:spPr>
          <a:xfrm>
            <a:off x="4271961" y="3952918"/>
            <a:ext cx="3648075" cy="139065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$s2 </a:t>
            </a:r>
            <a:r>
              <a:rPr lang="en-US" altLang="zh-CN" b="1" dirty="0">
                <a:sym typeface="Wingdings" pitchFamily="2" charset="2"/>
              </a:rPr>
              <a:t></a:t>
            </a:r>
            <a:r>
              <a:rPr lang="en-US" altLang="zh-CN" b="1" dirty="0"/>
              <a:t> h</a:t>
            </a:r>
          </a:p>
          <a:p>
            <a:pPr algn="ctr"/>
            <a:r>
              <a:rPr lang="en-US" altLang="zh-CN" b="1" dirty="0"/>
              <a:t>$s3 </a:t>
            </a:r>
            <a:r>
              <a:rPr lang="en-US" altLang="zh-CN" b="1" dirty="0">
                <a:sym typeface="Wingdings" pitchFamily="2" charset="2"/>
              </a:rPr>
              <a:t> A</a:t>
            </a:r>
            <a:r>
              <a:rPr lang="zh-CN" altLang="en-US" b="1" dirty="0">
                <a:sym typeface="Wingdings" pitchFamily="2" charset="2"/>
              </a:rPr>
              <a:t>的基址</a:t>
            </a:r>
            <a:endParaRPr lang="zh-CN" altLang="en-US" b="1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1903D86-3550-AF5D-B758-4294AB740472}"/>
              </a:ext>
            </a:extLst>
          </p:cNvPr>
          <p:cNvGraphicFramePr>
            <a:graphicFrameLocks noGrp="1"/>
          </p:cNvGraphicFramePr>
          <p:nvPr/>
        </p:nvGraphicFramePr>
        <p:xfrm>
          <a:off x="1981198" y="1800225"/>
          <a:ext cx="82296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52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A[3] = h + A[1];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71463" algn="l"/>
                        </a:tabLst>
                      </a:pP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altLang="zh-CN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   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??? ??? ???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05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CD54A-0806-EC6A-4FCC-C1D2DDD16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84240-0DA7-51E5-D03E-A4F7A7AF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数组</a:t>
            </a:r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id="{168080C5-BD1C-1C25-117A-E346F3777D9A}"/>
              </a:ext>
            </a:extLst>
          </p:cNvPr>
          <p:cNvSpPr/>
          <p:nvPr/>
        </p:nvSpPr>
        <p:spPr>
          <a:xfrm>
            <a:off x="1509711" y="3685058"/>
            <a:ext cx="3648075" cy="139065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$s2 </a:t>
            </a:r>
            <a:r>
              <a:rPr lang="en-US" altLang="zh-CN" b="1" dirty="0">
                <a:sym typeface="Wingdings" pitchFamily="2" charset="2"/>
              </a:rPr>
              <a:t></a:t>
            </a:r>
            <a:r>
              <a:rPr lang="en-US" altLang="zh-CN" b="1" dirty="0"/>
              <a:t> h</a:t>
            </a:r>
          </a:p>
          <a:p>
            <a:pPr algn="ctr"/>
            <a:r>
              <a:rPr lang="en-US" altLang="zh-CN" b="1" dirty="0"/>
              <a:t>$s3 </a:t>
            </a:r>
            <a:r>
              <a:rPr lang="en-US" altLang="zh-CN" b="1" dirty="0">
                <a:sym typeface="Wingdings" pitchFamily="2" charset="2"/>
              </a:rPr>
              <a:t> A</a:t>
            </a:r>
            <a:r>
              <a:rPr lang="zh-CN" altLang="en-US" b="1" dirty="0">
                <a:sym typeface="Wingdings" pitchFamily="2" charset="2"/>
              </a:rPr>
              <a:t>的基址</a:t>
            </a:r>
            <a:endParaRPr lang="zh-CN" altLang="en-US" b="1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8AC521CF-6B31-806E-CFCA-E58FF43111D7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1583643"/>
          <a:ext cx="8229600" cy="1531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52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A[3] = h + A[1];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12725" indent="-325438">
                        <a:lnSpc>
                          <a:spcPct val="90000"/>
                        </a:lnSpc>
                        <a:buClr>
                          <a:srgbClr val="CCB400"/>
                        </a:buClr>
                        <a:buSzPct val="60000"/>
                      </a:pPr>
                      <a:r>
                        <a:rPr lang="en-US" altLang="zh-CN" sz="2400" b="1" kern="0" dirty="0" err="1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lw</a:t>
                      </a:r>
                      <a:r>
                        <a:rPr lang="en-US" altLang="zh-CN" sz="2400" b="1" kern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altLang="zh-CN" sz="2400" b="1" kern="0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$t0</a:t>
                      </a:r>
                      <a:r>
                        <a:rPr lang="en-US" altLang="zh-CN" sz="2400" b="1" kern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4(</a:t>
                      </a:r>
                      <a:r>
                        <a:rPr lang="en-US" altLang="zh-CN" sz="2400" b="1" kern="0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$s3</a:t>
                      </a:r>
                      <a:r>
                        <a:rPr lang="en-US" altLang="zh-CN" sz="2400" b="1" kern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212725" indent="-325438">
                        <a:lnSpc>
                          <a:spcPct val="90000"/>
                        </a:lnSpc>
                        <a:buClr>
                          <a:srgbClr val="CCB400"/>
                        </a:buClr>
                        <a:buSzPct val="60000"/>
                      </a:pPr>
                      <a:r>
                        <a:rPr lang="en-US" altLang="zh-CN" sz="2400" b="1" kern="0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add</a:t>
                      </a:r>
                      <a:r>
                        <a:rPr lang="en-US" altLang="zh-CN" sz="2400" b="1" kern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CN" sz="2400" b="1" kern="0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$t0</a:t>
                      </a:r>
                      <a:r>
                        <a:rPr lang="en-US" altLang="zh-CN" sz="2400" b="1" kern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altLang="zh-CN" sz="2400" b="1" kern="0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  <a:r>
                        <a:rPr lang="en-US" altLang="zh-CN" sz="2400" b="1" kern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altLang="zh-CN" sz="2400" b="1" kern="0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$t0</a:t>
                      </a:r>
                      <a:endParaRPr lang="en-US" altLang="zh-CN" sz="2400" b="1" kern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212725" indent="-325438">
                        <a:lnSpc>
                          <a:spcPct val="90000"/>
                        </a:lnSpc>
                        <a:buClr>
                          <a:srgbClr val="CCB400"/>
                        </a:buClr>
                        <a:buSzPct val="60000"/>
                      </a:pPr>
                      <a:r>
                        <a:rPr lang="en-US" altLang="zh-CN" sz="2400" b="1" kern="0" dirty="0" err="1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sw</a:t>
                      </a:r>
                      <a:r>
                        <a:rPr lang="en-US" altLang="zh-CN" sz="2400" b="1" kern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altLang="zh-CN" sz="2400" b="1" kern="0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$t0</a:t>
                      </a:r>
                      <a:r>
                        <a:rPr lang="en-US" altLang="zh-CN" sz="2400" b="1" kern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12(</a:t>
                      </a:r>
                      <a:r>
                        <a:rPr lang="en-US" altLang="zh-CN" sz="2400" b="1" kern="0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$s3</a:t>
                      </a:r>
                      <a:r>
                        <a:rPr lang="en-US" altLang="zh-CN" sz="2400" b="1" kern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8653637D-55B6-508B-0893-6D960BF30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49763"/>
            <a:ext cx="1066800" cy="797504"/>
          </a:xfrm>
          <a:prstGeom prst="rect">
            <a:avLst/>
          </a:prstGeom>
          <a:solidFill>
            <a:srgbClr val="E2F96F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F4B948-8584-33FC-1BDB-501B22045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247267"/>
            <a:ext cx="1066800" cy="797504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DCDED-ED3F-FB0D-E1AC-306D63B77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044771"/>
            <a:ext cx="1066800" cy="797504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BF0804-74F8-F5F7-563E-E54886F1A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842275"/>
            <a:ext cx="1066800" cy="797504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4CE01B-F686-EB2A-FC82-0E5C54831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49763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54218C-D26E-F048-8361-21444DB08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649139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B31E9C-02F1-D31A-04E8-C8AB238F9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848515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F5AC33-5EAF-E583-0B6F-CED406866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04789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8E324-D636-0694-17FB-79A2E1D9B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247267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7FBAB-AE22-3918-B640-E9DA1C9A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446643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359D10-674C-363E-ED2F-D3B33D703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646019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A4D11-E1D1-92BB-F389-79034ED4C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845395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F8DB99-592D-BA77-699F-2A839CEAD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04477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5171BD-6F97-40D8-E1CA-1ECF3C5C1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244147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70D8CB-0590-36A3-F844-292539AF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443523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0F16A0-ADBE-DCCB-15BC-AF454B9D6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42899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FF3DE9-F5E5-0228-842D-F97C1EF6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842275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1ECA26-E8BC-34CF-027C-516EB8C7B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04165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9CF74-05EE-C6F6-F5A6-DB1FAE7A7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241027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C4303A-2BA2-3307-B0F1-F56E9E808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440403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AutoShape 24">
            <a:extLst>
              <a:ext uri="{FF2B5EF4-FFF2-40B4-BE49-F238E27FC236}">
                <a16:creationId xmlns:a16="http://schemas.microsoft.com/office/drawing/2014/main" id="{88963456-9398-CB3B-6B57-009C57DAF31E}"/>
              </a:ext>
            </a:extLst>
          </p:cNvPr>
          <p:cNvSpPr>
            <a:spLocks/>
          </p:cNvSpPr>
          <p:nvPr/>
        </p:nvSpPr>
        <p:spPr bwMode="auto">
          <a:xfrm>
            <a:off x="9753600" y="5842275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725DE2C1-1596-535B-F6DD-4DB3377B9181}"/>
              </a:ext>
            </a:extLst>
          </p:cNvPr>
          <p:cNvSpPr>
            <a:spLocks/>
          </p:cNvSpPr>
          <p:nvPr/>
        </p:nvSpPr>
        <p:spPr bwMode="auto">
          <a:xfrm>
            <a:off x="9753600" y="5044771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AutoShape 26">
            <a:extLst>
              <a:ext uri="{FF2B5EF4-FFF2-40B4-BE49-F238E27FC236}">
                <a16:creationId xmlns:a16="http://schemas.microsoft.com/office/drawing/2014/main" id="{0880C25B-9568-B113-4CB1-40C7DA089439}"/>
              </a:ext>
            </a:extLst>
          </p:cNvPr>
          <p:cNvSpPr>
            <a:spLocks/>
          </p:cNvSpPr>
          <p:nvPr/>
        </p:nvSpPr>
        <p:spPr bwMode="auto">
          <a:xfrm>
            <a:off x="9753600" y="4247267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AutoShape 27">
            <a:extLst>
              <a:ext uri="{FF2B5EF4-FFF2-40B4-BE49-F238E27FC236}">
                <a16:creationId xmlns:a16="http://schemas.microsoft.com/office/drawing/2014/main" id="{8C8E435C-9995-8C4D-FDA0-86443B37DA82}"/>
              </a:ext>
            </a:extLst>
          </p:cNvPr>
          <p:cNvSpPr>
            <a:spLocks/>
          </p:cNvSpPr>
          <p:nvPr/>
        </p:nvSpPr>
        <p:spPr bwMode="auto">
          <a:xfrm>
            <a:off x="9753600" y="3449763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3C7D996C-60CC-BC7C-C6A0-5CCDB52F2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3975" y="6091495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A[3]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A115ED74-E81D-CA92-23E8-171A3D89B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3975" y="5293991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A[2]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B6F2114B-0B06-1C3D-92EC-17835C772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3975" y="4496487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A[1]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C0E03742-4816-6189-2C4C-E6095DC8B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3975" y="3698983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A[0]</a:t>
            </a:r>
          </a:p>
        </p:txBody>
      </p:sp>
      <p:grpSp>
        <p:nvGrpSpPr>
          <p:cNvPr id="33" name="Group 41">
            <a:extLst>
              <a:ext uri="{FF2B5EF4-FFF2-40B4-BE49-F238E27FC236}">
                <a16:creationId xmlns:a16="http://schemas.microsoft.com/office/drawing/2014/main" id="{2E0CFBE7-6DDA-493B-7362-4E6851FD3997}"/>
              </a:ext>
            </a:extLst>
          </p:cNvPr>
          <p:cNvGrpSpPr/>
          <p:nvPr/>
        </p:nvGrpSpPr>
        <p:grpSpPr>
          <a:xfrm>
            <a:off x="7083316" y="3331233"/>
            <a:ext cx="1603484" cy="400110"/>
            <a:chOff x="4340116" y="2700871"/>
            <a:chExt cx="1603484" cy="400110"/>
          </a:xfrm>
        </p:grpSpPr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A408DEE5-3F67-6BA0-7489-486BA4505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895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AF293ACA-CCC0-40F8-4C04-E1181211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0116" y="2700871"/>
              <a:ext cx="64633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$s3</a:t>
              </a:r>
            </a:p>
          </p:txBody>
        </p:sp>
      </p:grpSp>
      <p:grpSp>
        <p:nvGrpSpPr>
          <p:cNvPr id="36" name="Group 44">
            <a:extLst>
              <a:ext uri="{FF2B5EF4-FFF2-40B4-BE49-F238E27FC236}">
                <a16:creationId xmlns:a16="http://schemas.microsoft.com/office/drawing/2014/main" id="{08296AFD-7DA2-5E38-61EF-A2CE15A0A42A}"/>
              </a:ext>
            </a:extLst>
          </p:cNvPr>
          <p:cNvGrpSpPr/>
          <p:nvPr/>
        </p:nvGrpSpPr>
        <p:grpSpPr>
          <a:xfrm>
            <a:off x="6629400" y="4135562"/>
            <a:ext cx="2018466" cy="400110"/>
            <a:chOff x="3925134" y="4953000"/>
            <a:chExt cx="2018466" cy="400110"/>
          </a:xfrm>
        </p:grpSpPr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DB33DFDD-E841-5696-0ABD-1121FEA2F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5162069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8" name="Text Box 36">
              <a:extLst>
                <a:ext uri="{FF2B5EF4-FFF2-40B4-BE49-F238E27FC236}">
                  <a16:creationId xmlns:a16="http://schemas.microsoft.com/office/drawing/2014/main" id="{F3EF3D0B-3CDF-F11F-A487-5E4B9F50D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134" y="4953000"/>
              <a:ext cx="110799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4($s3)</a:t>
              </a:r>
            </a:p>
          </p:txBody>
        </p:sp>
      </p:grpSp>
      <p:grpSp>
        <p:nvGrpSpPr>
          <p:cNvPr id="39" name="Group 47">
            <a:extLst>
              <a:ext uri="{FF2B5EF4-FFF2-40B4-BE49-F238E27FC236}">
                <a16:creationId xmlns:a16="http://schemas.microsoft.com/office/drawing/2014/main" id="{F2754D93-175E-1E8F-25E8-6DF4190E760B}"/>
              </a:ext>
            </a:extLst>
          </p:cNvPr>
          <p:cNvGrpSpPr/>
          <p:nvPr/>
        </p:nvGrpSpPr>
        <p:grpSpPr>
          <a:xfrm>
            <a:off x="6477000" y="5735762"/>
            <a:ext cx="2166848" cy="400110"/>
            <a:chOff x="3776752" y="3333690"/>
            <a:chExt cx="2166848" cy="400110"/>
          </a:xfrm>
        </p:grpSpPr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6B86188F-6D2F-FDE4-2395-BF2F7127B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3517217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" name="Text Box 37">
              <a:extLst>
                <a:ext uri="{FF2B5EF4-FFF2-40B4-BE49-F238E27FC236}">
                  <a16:creationId xmlns:a16="http://schemas.microsoft.com/office/drawing/2014/main" id="{9ED56A48-E6F0-EC75-EB92-73976120F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6752" y="3333690"/>
              <a:ext cx="126188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12($s3)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158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C3C6C-7618-6280-0E40-FAC4BA0F1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78D59-E68B-00F3-4915-E3D19346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数组</a:t>
            </a:r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id="{A44A590B-3169-7F7F-CFC7-E4C17398DB9B}"/>
              </a:ext>
            </a:extLst>
          </p:cNvPr>
          <p:cNvSpPr/>
          <p:nvPr/>
        </p:nvSpPr>
        <p:spPr>
          <a:xfrm>
            <a:off x="771525" y="4732838"/>
            <a:ext cx="3648075" cy="139065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$4 </a:t>
            </a:r>
            <a:r>
              <a:rPr lang="en-US" altLang="zh-CN" b="1" dirty="0">
                <a:sym typeface="Wingdings" pitchFamily="2" charset="2"/>
              </a:rPr>
              <a:t> v</a:t>
            </a:r>
            <a:r>
              <a:rPr lang="zh-CN" altLang="en-US" b="1" dirty="0">
                <a:sym typeface="Wingdings" pitchFamily="2" charset="2"/>
              </a:rPr>
              <a:t>的基址</a:t>
            </a:r>
            <a:endParaRPr lang="en-US" altLang="zh-CN" b="1" dirty="0">
              <a:sym typeface="Wingdings" pitchFamily="2" charset="2"/>
            </a:endParaRPr>
          </a:p>
          <a:p>
            <a:pPr algn="ctr"/>
            <a:r>
              <a:rPr lang="en-US" altLang="zh-CN" b="1" dirty="0"/>
              <a:t>$5 </a:t>
            </a:r>
            <a:r>
              <a:rPr lang="en-US" altLang="zh-CN" b="1" dirty="0">
                <a:sym typeface="Wingdings" pitchFamily="2" charset="2"/>
              </a:rPr>
              <a:t></a:t>
            </a:r>
            <a:r>
              <a:rPr lang="en-US" altLang="zh-CN" b="1" dirty="0"/>
              <a:t> k</a:t>
            </a:r>
          </a:p>
          <a:p>
            <a:pPr algn="ctr"/>
            <a:r>
              <a:rPr lang="en-US" altLang="zh-CN" b="1" dirty="0">
                <a:sym typeface="Wingdings" pitchFamily="2" charset="2"/>
              </a:rPr>
              <a:t>$15  temp</a:t>
            </a:r>
            <a:endParaRPr lang="zh-CN" altLang="en-US" b="1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3DF180CB-B133-9424-A882-56F29BF22A9C}"/>
              </a:ext>
            </a:extLst>
          </p:cNvPr>
          <p:cNvGraphicFramePr>
            <a:graphicFrameLocks noGrp="1"/>
          </p:cNvGraphicFramePr>
          <p:nvPr/>
        </p:nvGraphicFramePr>
        <p:xfrm>
          <a:off x="285750" y="1526493"/>
          <a:ext cx="11791950" cy="268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528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swap(int v[], int k)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{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  int temp;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temp = v[k]</a:t>
                      </a:r>
                      <a:endParaRPr kumimoji="0" lang="en-US" altLang="zh-C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v[k] = v[k+1];</a:t>
                      </a:r>
                      <a:endParaRPr kumimoji="0" lang="en-US" altLang="zh-C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v[k+1] = temp;</a:t>
                      </a:r>
                      <a:endParaRPr kumimoji="0" lang="en-US" altLang="zh-C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defTabSz="904875" eaLnBrk="0" hangingPunct="0">
                        <a:lnSpc>
                          <a:spcPts val="2400"/>
                        </a:lnSpc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swap:</a:t>
                      </a:r>
                    </a:p>
                    <a:p>
                      <a:pPr defTabSz="904875" eaLnBrk="0" hangingPunct="0">
                        <a:lnSpc>
                          <a:spcPts val="2400"/>
                        </a:lnSpc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	</a:t>
                      </a:r>
                      <a:r>
                        <a:rPr lang="en-US" altLang="zh-CN" sz="2400" b="1" dirty="0" err="1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sll</a:t>
                      </a:r>
                      <a:r>
                        <a:rPr lang="en-US" altLang="zh-CN" sz="2400" b="1" dirty="0">
                          <a:latin typeface="Courier New" pitchFamily="49" charset="0"/>
                        </a:rPr>
                        <a:t>  $2, </a:t>
                      </a:r>
                      <a:r>
                        <a:rPr lang="en-US" altLang="zh-CN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$5</a:t>
                      </a:r>
                      <a:r>
                        <a:rPr lang="en-US" altLang="zh-CN" sz="2400" b="1" dirty="0">
                          <a:latin typeface="Courier New" pitchFamily="49" charset="0"/>
                        </a:rPr>
                        <a:t>, 2    # $2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 12</a:t>
                      </a:r>
                      <a:endParaRPr lang="en-US" altLang="zh-CN" sz="2400" b="1" dirty="0">
                        <a:latin typeface="Courier New" pitchFamily="49" charset="0"/>
                      </a:endParaRPr>
                    </a:p>
                    <a:p>
                      <a:pPr marL="0" marR="0" lvl="0" indent="0" algn="l" defTabSz="904875" rtl="0" eaLnBrk="0" fontAlgn="auto" latinLnBrk="0" hangingPunct="0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altLang="zh-CN" sz="2400" b="1" dirty="0">
                          <a:latin typeface="Courier New" pitchFamily="49" charset="0"/>
                        </a:rPr>
                        <a:t>	</a:t>
                      </a:r>
                      <a:r>
                        <a:rPr lang="en-US" altLang="zh-CN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add</a:t>
                      </a:r>
                      <a:r>
                        <a:rPr lang="en-US" altLang="zh-CN" sz="2400" b="1" dirty="0">
                          <a:latin typeface="Courier New" pitchFamily="49" charset="0"/>
                        </a:rPr>
                        <a:t>  $2, </a:t>
                      </a:r>
                      <a:r>
                        <a:rPr lang="en-US" altLang="zh-CN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$4</a:t>
                      </a:r>
                      <a:r>
                        <a:rPr lang="en-US" altLang="zh-CN" sz="2400" b="1" dirty="0">
                          <a:latin typeface="Courier New" pitchFamily="49" charset="0"/>
                        </a:rPr>
                        <a:t>, </a:t>
                      </a:r>
                      <a:r>
                        <a:rPr lang="en-US" altLang="zh-CN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</a:t>
                      </a:r>
                      <a:r>
                        <a:rPr lang="en-US" altLang="zh-CN" sz="2400" b="1" dirty="0">
                          <a:latin typeface="Courier New" pitchFamily="49" charset="0"/>
                        </a:rPr>
                        <a:t>2   # $2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 2012</a:t>
                      </a:r>
                      <a:endParaRPr lang="en-US" altLang="zh-CN" sz="2400" b="1" dirty="0">
                        <a:solidFill>
                          <a:srgbClr val="006600"/>
                        </a:solidFill>
                        <a:latin typeface="Courier New" pitchFamily="49" charset="0"/>
                      </a:endParaRPr>
                    </a:p>
                    <a:p>
                      <a:pPr defTabSz="904875" eaLnBrk="0" hangingPunct="0">
                        <a:lnSpc>
                          <a:spcPts val="2400"/>
                        </a:lnSpc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2400" b="1" dirty="0">
                          <a:latin typeface="Courier New" pitchFamily="49" charset="0"/>
                        </a:rPr>
                        <a:t>	</a:t>
                      </a:r>
                      <a:r>
                        <a:rPr lang="en-US" altLang="zh-CN" sz="2400" b="1" dirty="0" err="1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lw</a:t>
                      </a:r>
                      <a:r>
                        <a:rPr lang="en-US" altLang="zh-CN" sz="2400" b="1" dirty="0">
                          <a:latin typeface="Courier New" pitchFamily="49" charset="0"/>
                        </a:rPr>
                        <a:t>   $15, 0(</a:t>
                      </a:r>
                      <a:r>
                        <a:rPr lang="en-US" altLang="zh-CN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$2</a:t>
                      </a:r>
                      <a:r>
                        <a:rPr lang="en-US" altLang="zh-CN" sz="2400" b="1" dirty="0">
                          <a:latin typeface="Courier New" pitchFamily="49" charset="0"/>
                        </a:rPr>
                        <a:t>)   # $15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 Mem[2012] (v[3])</a:t>
                      </a:r>
                      <a:endParaRPr lang="en-US" altLang="zh-CN" sz="2400" b="1" dirty="0">
                        <a:latin typeface="Courier New" pitchFamily="49" charset="0"/>
                      </a:endParaRPr>
                    </a:p>
                    <a:p>
                      <a:pPr defTabSz="904875" eaLnBrk="0" hangingPunct="0">
                        <a:lnSpc>
                          <a:spcPts val="2400"/>
                        </a:lnSpc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2400" b="1" dirty="0">
                          <a:latin typeface="Courier New" pitchFamily="49" charset="0"/>
                        </a:rPr>
                        <a:t>	</a:t>
                      </a:r>
                      <a:r>
                        <a:rPr lang="en-US" altLang="zh-CN" sz="2400" b="1" dirty="0" err="1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lw</a:t>
                      </a:r>
                      <a:r>
                        <a:rPr lang="en-US" altLang="zh-CN" sz="2400" b="1" dirty="0">
                          <a:latin typeface="Courier New" pitchFamily="49" charset="0"/>
                        </a:rPr>
                        <a:t>   $16, 4(</a:t>
                      </a:r>
                      <a:r>
                        <a:rPr lang="en-US" altLang="zh-CN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$2</a:t>
                      </a:r>
                      <a:r>
                        <a:rPr lang="en-US" altLang="zh-CN" sz="2400" b="1" dirty="0">
                          <a:latin typeface="Courier New" pitchFamily="49" charset="0"/>
                        </a:rPr>
                        <a:t>)   # $16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 Mem[2016] (v[4])</a:t>
                      </a:r>
                      <a:endParaRPr lang="en-US" altLang="zh-CN" sz="2400" b="1" dirty="0">
                        <a:latin typeface="Courier New" pitchFamily="49" charset="0"/>
                      </a:endParaRPr>
                    </a:p>
                    <a:p>
                      <a:pPr defTabSz="904875" eaLnBrk="0" hangingPunct="0">
                        <a:lnSpc>
                          <a:spcPts val="2400"/>
                        </a:lnSpc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2400" b="1" dirty="0">
                          <a:latin typeface="Courier New" pitchFamily="49" charset="0"/>
                        </a:rPr>
                        <a:t>	</a:t>
                      </a:r>
                      <a:r>
                        <a:rPr lang="en-US" altLang="zh-CN" sz="2400" b="1" dirty="0" err="1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sw</a:t>
                      </a:r>
                      <a:r>
                        <a:rPr lang="en-US" altLang="zh-CN" sz="2400" b="1" dirty="0">
                          <a:latin typeface="Courier New" pitchFamily="49" charset="0"/>
                        </a:rPr>
                        <a:t>   </a:t>
                      </a:r>
                      <a:r>
                        <a:rPr lang="en-US" altLang="zh-CN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$16</a:t>
                      </a:r>
                      <a:r>
                        <a:rPr lang="en-US" altLang="zh-CN" sz="2400" b="1" dirty="0">
                          <a:latin typeface="Courier New" pitchFamily="49" charset="0"/>
                        </a:rPr>
                        <a:t>, 0</a:t>
                      </a:r>
                      <a:r>
                        <a:rPr lang="en-US" altLang="zh-CN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($2</a:t>
                      </a:r>
                      <a:r>
                        <a:rPr lang="en-US" altLang="zh-CN" sz="2400" b="1" dirty="0">
                          <a:latin typeface="Courier New" pitchFamily="49" charset="0"/>
                        </a:rPr>
                        <a:t>)   # Mem[2012]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 $16</a:t>
                      </a:r>
                      <a:endParaRPr lang="en-US" altLang="zh-CN" sz="2400" b="1" dirty="0">
                        <a:latin typeface="Courier New" pitchFamily="49" charset="0"/>
                      </a:endParaRPr>
                    </a:p>
                    <a:p>
                      <a:pPr defTabSz="904875" eaLnBrk="0" hangingPunct="0">
                        <a:lnSpc>
                          <a:spcPts val="2400"/>
                        </a:lnSpc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2400" b="1" dirty="0">
                          <a:latin typeface="Courier New" pitchFamily="49" charset="0"/>
                        </a:rPr>
                        <a:t>	</a:t>
                      </a:r>
                      <a:r>
                        <a:rPr lang="en-US" altLang="zh-CN" sz="2400" b="1" dirty="0" err="1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sw</a:t>
                      </a:r>
                      <a:r>
                        <a:rPr lang="en-US" altLang="zh-CN" sz="2400" b="1" dirty="0">
                          <a:latin typeface="Courier New" pitchFamily="49" charset="0"/>
                        </a:rPr>
                        <a:t>   </a:t>
                      </a:r>
                      <a:r>
                        <a:rPr lang="en-US" altLang="zh-CN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$15</a:t>
                      </a:r>
                      <a:r>
                        <a:rPr lang="en-US" altLang="zh-CN" sz="2400" b="1" dirty="0">
                          <a:latin typeface="Courier New" pitchFamily="49" charset="0"/>
                        </a:rPr>
                        <a:t>, 4(</a:t>
                      </a:r>
                      <a:r>
                        <a:rPr lang="en-US" altLang="zh-CN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$2</a:t>
                      </a:r>
                      <a:r>
                        <a:rPr lang="en-US" altLang="zh-CN" sz="2400" b="1" dirty="0">
                          <a:latin typeface="Courier New" pitchFamily="49" charset="0"/>
                        </a:rPr>
                        <a:t>)   # Mem[2016]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 $15</a:t>
                      </a:r>
                      <a:endParaRPr lang="en-US" altLang="zh-CN" sz="2400" b="1" dirty="0">
                        <a:latin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云形 41">
            <a:extLst>
              <a:ext uri="{FF2B5EF4-FFF2-40B4-BE49-F238E27FC236}">
                <a16:creationId xmlns:a16="http://schemas.microsoft.com/office/drawing/2014/main" id="{3B436526-7B45-19E1-1DB3-56240EC3ACD1}"/>
              </a:ext>
            </a:extLst>
          </p:cNvPr>
          <p:cNvSpPr/>
          <p:nvPr/>
        </p:nvSpPr>
        <p:spPr>
          <a:xfrm>
            <a:off x="5948364" y="4732838"/>
            <a:ext cx="5748336" cy="139065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假设</a:t>
            </a:r>
            <a:r>
              <a:rPr lang="en-US" altLang="zh-CN" b="1" dirty="0"/>
              <a:t>k=3</a:t>
            </a:r>
            <a:r>
              <a:rPr lang="zh-CN" altLang="en-US" b="1" dirty="0"/>
              <a:t>，即交换</a:t>
            </a:r>
            <a:r>
              <a:rPr lang="en-US" altLang="zh-CN" b="1" dirty="0"/>
              <a:t>v[3]</a:t>
            </a:r>
            <a:r>
              <a:rPr lang="zh-CN" altLang="en-US" b="1" dirty="0"/>
              <a:t>和</a:t>
            </a:r>
            <a:r>
              <a:rPr lang="en-US" altLang="zh-CN" b="1" dirty="0"/>
              <a:t>v[4]</a:t>
            </a:r>
          </a:p>
          <a:p>
            <a:pPr algn="ctr"/>
            <a:r>
              <a:rPr lang="en-US" altLang="zh-CN" b="1" dirty="0"/>
              <a:t>k = $5 = 3</a:t>
            </a:r>
          </a:p>
          <a:p>
            <a:pPr algn="ctr"/>
            <a:r>
              <a:rPr lang="en-US" altLang="zh-CN" b="1" dirty="0"/>
              <a:t>v[0] = $4 = 2000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21344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B4B96-8902-977C-297F-20417ECCE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CD0226-AEC9-3492-C985-3C4E74B0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zh-CN" altLang="en-US" b="1" dirty="0"/>
              <a:t>分支</a:t>
            </a:r>
            <a:r>
              <a:rPr lang="en-US" altLang="zh-CN" b="1" dirty="0"/>
              <a:t>/</a:t>
            </a:r>
            <a:r>
              <a:rPr lang="zh-CN" altLang="en-US" b="1" dirty="0"/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3809042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C8B5F-D52F-54CD-5E0E-D1038766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goto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B335C-C264-3733-C810-C1C34112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8362"/>
            <a:ext cx="10515600" cy="149451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高级语言中，不建议使用</a:t>
            </a:r>
            <a:r>
              <a:rPr lang="en-US" altLang="zh-CN" dirty="0" err="1"/>
              <a:t>goto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但在汇编语言中，是必需的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D53C3365-71F4-355B-9B12-F88891F7BEB9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809625"/>
          <a:ext cx="8229600" cy="388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不使用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goto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使用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goto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528">
                <a:tc>
                  <a:txBody>
                    <a:bodyPr/>
                    <a:lstStyle/>
                    <a:p>
                      <a:r>
                        <a:rPr lang="nn-NO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int i = 0;</a:t>
                      </a:r>
                    </a:p>
                    <a:p>
                      <a:r>
                        <a:rPr lang="nn-NO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int k = 10;</a:t>
                      </a:r>
                    </a:p>
                    <a:p>
                      <a:br>
                        <a:rPr lang="nn-NO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nn-NO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while (i != k) {</a:t>
                      </a:r>
                    </a:p>
                    <a:p>
                      <a:r>
                        <a:rPr lang="nn-NO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    i++;</a:t>
                      </a:r>
                    </a:p>
                    <a:p>
                      <a:r>
                        <a:rPr lang="nn-NO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br>
                        <a:rPr lang="nn-NO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nn-NO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printf("i = %d\n", i);</a:t>
                      </a:r>
                    </a:p>
                    <a:p>
                      <a:r>
                        <a:rPr lang="nn-NO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printf("k = %d\n", k);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zh-CN" sz="2000" b="1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int k = 10;</a:t>
                      </a:r>
                    </a:p>
                    <a:p>
                      <a:b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loop: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zh-CN" sz="2000" b="1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!= k) {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zh-CN" sz="2000" b="1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zh-CN" sz="2000" b="1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loop;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b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zh-CN" sz="2000" b="1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zh-CN" sz="2000" b="1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%d\n", </a:t>
                      </a:r>
                      <a:r>
                        <a:rPr lang="en-US" altLang="zh-CN" sz="2000" b="1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zh-CN" sz="2000" b="1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("k = %d\n", k);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06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346E5-4AE5-3016-BB35-7A475DD4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判断相等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E9B5F-3E22-7881-2625-42D6E1D32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指令：</a:t>
            </a:r>
            <a:r>
              <a:rPr lang="en-US" altLang="zh-CN" dirty="0" err="1"/>
              <a:t>beq</a:t>
            </a:r>
            <a:r>
              <a:rPr lang="en-US" altLang="zh-CN" dirty="0"/>
              <a:t> (branch if equal)</a:t>
            </a:r>
          </a:p>
          <a:p>
            <a:endParaRPr lang="en-US" altLang="zh-CN" dirty="0"/>
          </a:p>
          <a:p>
            <a:r>
              <a:rPr lang="en-US" altLang="zh-CN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altLang="zh-CN" b="1" dirty="0"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$r1</a:t>
            </a:r>
            <a:r>
              <a:rPr lang="en-US" altLang="zh-CN" b="1" dirty="0">
                <a:latin typeface="Courier New" pitchFamily="49" charset="0"/>
              </a:rPr>
              <a:t>,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$r2</a:t>
            </a:r>
            <a:r>
              <a:rPr lang="en-US" altLang="zh-CN" b="1" dirty="0">
                <a:latin typeface="Courier New" pitchFamily="49" charset="0"/>
              </a:rPr>
              <a:t>, L1</a:t>
            </a:r>
          </a:p>
          <a:p>
            <a:endParaRPr lang="en-US" altLang="zh-CN" b="1" dirty="0">
              <a:latin typeface="Courier New" pitchFamily="49" charset="0"/>
            </a:endParaRPr>
          </a:p>
          <a:p>
            <a:pPr lvl="1"/>
            <a:r>
              <a:rPr lang="zh-CN" altLang="en-US" b="1" dirty="0">
                <a:latin typeface="Courier New" pitchFamily="49" charset="0"/>
              </a:rPr>
              <a:t>如果寄存器</a:t>
            </a:r>
            <a:r>
              <a:rPr lang="en-US" altLang="zh-CN" b="1" dirty="0">
                <a:latin typeface="Courier New" pitchFamily="49" charset="0"/>
              </a:rPr>
              <a:t>$r1</a:t>
            </a:r>
            <a:r>
              <a:rPr lang="zh-CN" altLang="en-US" b="1" dirty="0">
                <a:latin typeface="Courier New" pitchFamily="49" charset="0"/>
              </a:rPr>
              <a:t>中的值与</a:t>
            </a:r>
            <a:r>
              <a:rPr lang="en-US" altLang="zh-CN" b="1" dirty="0">
                <a:latin typeface="Courier New" pitchFamily="49" charset="0"/>
              </a:rPr>
              <a:t>$r2</a:t>
            </a:r>
            <a:r>
              <a:rPr lang="zh-CN" altLang="en-US" b="1" dirty="0">
                <a:latin typeface="Courier New" pitchFamily="49" charset="0"/>
              </a:rPr>
              <a:t>中的值相等，那么</a:t>
            </a:r>
            <a:r>
              <a:rPr lang="en-US" altLang="zh-CN" b="1" dirty="0" err="1">
                <a:latin typeface="Courier New" pitchFamily="49" charset="0"/>
              </a:rPr>
              <a:t>goto</a:t>
            </a:r>
            <a:r>
              <a:rPr lang="en-US" altLang="zh-CN" b="1" dirty="0">
                <a:latin typeface="Courier New" pitchFamily="49" charset="0"/>
              </a:rPr>
              <a:t> L1</a:t>
            </a:r>
          </a:p>
          <a:p>
            <a:pPr lvl="1"/>
            <a:r>
              <a:rPr lang="en-US" altLang="zh-CN" b="1" dirty="0">
                <a:latin typeface="Courier New" pitchFamily="49" charset="0"/>
              </a:rPr>
              <a:t>if (a == b) </a:t>
            </a:r>
            <a:r>
              <a:rPr lang="en-US" altLang="zh-CN" b="1" dirty="0" err="1">
                <a:latin typeface="Courier New" pitchFamily="49" charset="0"/>
              </a:rPr>
              <a:t>goto</a:t>
            </a:r>
            <a:r>
              <a:rPr lang="en-US" altLang="zh-CN" b="1" dirty="0">
                <a:latin typeface="Courier New" pitchFamily="49" charset="0"/>
              </a:rPr>
              <a:t> L1</a:t>
            </a:r>
          </a:p>
        </p:txBody>
      </p:sp>
    </p:spTree>
    <p:extLst>
      <p:ext uri="{BB962C8B-B14F-4D97-AF65-F5344CB8AC3E}">
        <p14:creationId xmlns:p14="http://schemas.microsoft.com/office/powerpoint/2010/main" val="47021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D0D33-F7E4-F85A-A558-04B658844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DA025-8A36-D81E-DE3B-E45325A5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寄存器</a:t>
            </a:r>
            <a:r>
              <a:rPr lang="en-US" altLang="zh-CN" b="1" dirty="0"/>
              <a:t>register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25859-9CA7-9E13-AF3A-E4507003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CPU</a:t>
            </a:r>
            <a:r>
              <a:rPr lang="zh-CN" altLang="en-US" dirty="0"/>
              <a:t>中的快速内存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有限数量：一般为</a:t>
            </a:r>
            <a:r>
              <a:rPr lang="en-US" altLang="zh-CN" dirty="0"/>
              <a:t>16-32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寄存器没有数据类型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80559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E173-6CA5-DCBB-0089-8B64D3DFF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3F5D4-CA37-6B34-5FF8-BC900367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判断不相等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8F26C-80F0-BE33-B1C2-83A9316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指令：</a:t>
            </a:r>
            <a:r>
              <a:rPr lang="en-US" altLang="zh-CN" dirty="0" err="1"/>
              <a:t>bne</a:t>
            </a:r>
            <a:r>
              <a:rPr lang="en-US" altLang="zh-CN" dirty="0"/>
              <a:t> (branch if not equal)</a:t>
            </a:r>
          </a:p>
          <a:p>
            <a:endParaRPr lang="en-US" altLang="zh-CN" dirty="0"/>
          </a:p>
          <a:p>
            <a:r>
              <a:rPr lang="en-US" altLang="zh-CN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altLang="zh-CN" b="1" dirty="0"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$r1</a:t>
            </a:r>
            <a:r>
              <a:rPr lang="en-US" altLang="zh-CN" b="1" dirty="0">
                <a:latin typeface="Courier New" pitchFamily="49" charset="0"/>
              </a:rPr>
              <a:t>,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$r2</a:t>
            </a:r>
            <a:r>
              <a:rPr lang="en-US" altLang="zh-CN" b="1" dirty="0">
                <a:latin typeface="Courier New" pitchFamily="49" charset="0"/>
              </a:rPr>
              <a:t>, L1</a:t>
            </a:r>
          </a:p>
          <a:p>
            <a:endParaRPr lang="en-US" altLang="zh-CN" b="1" dirty="0">
              <a:latin typeface="Courier New" pitchFamily="49" charset="0"/>
            </a:endParaRPr>
          </a:p>
          <a:p>
            <a:pPr lvl="1"/>
            <a:r>
              <a:rPr lang="zh-CN" altLang="en-US" b="1" dirty="0">
                <a:latin typeface="Courier New" pitchFamily="49" charset="0"/>
              </a:rPr>
              <a:t>如果寄存器</a:t>
            </a:r>
            <a:r>
              <a:rPr lang="en-US" altLang="zh-CN" b="1" dirty="0">
                <a:latin typeface="Courier New" pitchFamily="49" charset="0"/>
              </a:rPr>
              <a:t>$r1</a:t>
            </a:r>
            <a:r>
              <a:rPr lang="zh-CN" altLang="en-US" b="1" dirty="0">
                <a:latin typeface="Courier New" pitchFamily="49" charset="0"/>
              </a:rPr>
              <a:t>中的值与</a:t>
            </a:r>
            <a:r>
              <a:rPr lang="en-US" altLang="zh-CN" b="1" dirty="0">
                <a:latin typeface="Courier New" pitchFamily="49" charset="0"/>
              </a:rPr>
              <a:t>$r2</a:t>
            </a:r>
            <a:r>
              <a:rPr lang="zh-CN" altLang="en-US" b="1" dirty="0">
                <a:latin typeface="Courier New" pitchFamily="49" charset="0"/>
              </a:rPr>
              <a:t>中的值不相等，那么</a:t>
            </a:r>
            <a:r>
              <a:rPr lang="en-US" altLang="zh-CN" b="1" dirty="0" err="1">
                <a:latin typeface="Courier New" pitchFamily="49" charset="0"/>
              </a:rPr>
              <a:t>goto</a:t>
            </a:r>
            <a:r>
              <a:rPr lang="en-US" altLang="zh-CN" b="1" dirty="0">
                <a:latin typeface="Courier New" pitchFamily="49" charset="0"/>
              </a:rPr>
              <a:t> L1</a:t>
            </a:r>
          </a:p>
          <a:p>
            <a:pPr lvl="1"/>
            <a:r>
              <a:rPr lang="en-US" altLang="zh-CN" b="1" dirty="0">
                <a:latin typeface="Courier New" pitchFamily="49" charset="0"/>
              </a:rPr>
              <a:t>if (a != b) </a:t>
            </a:r>
            <a:r>
              <a:rPr lang="en-US" altLang="zh-CN" b="1" dirty="0" err="1">
                <a:latin typeface="Courier New" pitchFamily="49" charset="0"/>
              </a:rPr>
              <a:t>goto</a:t>
            </a:r>
            <a:r>
              <a:rPr lang="en-US" altLang="zh-CN" b="1" dirty="0">
                <a:latin typeface="Courier New" pitchFamily="49" charset="0"/>
              </a:rPr>
              <a:t> L1</a:t>
            </a:r>
          </a:p>
        </p:txBody>
      </p:sp>
    </p:spTree>
    <p:extLst>
      <p:ext uri="{BB962C8B-B14F-4D97-AF65-F5344CB8AC3E}">
        <p14:creationId xmlns:p14="http://schemas.microsoft.com/office/powerpoint/2010/main" val="2879880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91CEF-0860-3739-5EC0-2A37D24B4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96C5-A6C0-4B65-BA74-D27AA13C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跳转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38132-CE51-34B5-0118-3A2583BC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指令：</a:t>
            </a:r>
            <a:r>
              <a:rPr lang="en-US" altLang="zh-CN" dirty="0"/>
              <a:t>j (jump)</a:t>
            </a:r>
          </a:p>
          <a:p>
            <a:endParaRPr lang="en-US" altLang="zh-CN" dirty="0"/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altLang="zh-CN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altLang="zh-CN" b="1" dirty="0">
                <a:latin typeface="Courier New" pitchFamily="49" charset="0"/>
              </a:rPr>
              <a:t> L1</a:t>
            </a:r>
          </a:p>
          <a:p>
            <a:pPr marL="815975" lvl="1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Courier New" pitchFamily="49" charset="0"/>
              </a:rPr>
              <a:t>跳转到</a:t>
            </a:r>
            <a:r>
              <a:rPr lang="en-US" altLang="zh-CN" b="1" dirty="0">
                <a:latin typeface="Courier New" pitchFamily="49" charset="0"/>
              </a:rPr>
              <a:t>L1</a:t>
            </a:r>
          </a:p>
          <a:p>
            <a:pPr marL="815975" lvl="1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altLang="zh-CN" b="1" dirty="0" err="1">
                <a:latin typeface="Courier New" pitchFamily="49" charset="0"/>
              </a:rPr>
              <a:t>goto</a:t>
            </a:r>
            <a:r>
              <a:rPr lang="en-US" altLang="zh-CN" b="1" dirty="0">
                <a:latin typeface="Courier New" pitchFamily="49" charset="0"/>
              </a:rPr>
              <a:t> L1</a:t>
            </a:r>
          </a:p>
          <a:p>
            <a:pPr marL="815975" lvl="1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Courier New" pitchFamily="49" charset="0"/>
              </a:rPr>
              <a:t>等价于</a:t>
            </a:r>
            <a:r>
              <a:rPr lang="en-US" altLang="zh-CN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altLang="zh-CN" b="1" dirty="0"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altLang="zh-CN" b="1" dirty="0">
                <a:latin typeface="Courier New" pitchFamily="49" charset="0"/>
              </a:rPr>
              <a:t>,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altLang="zh-CN" b="1" dirty="0">
                <a:latin typeface="Courier New" pitchFamily="49" charset="0"/>
              </a:rPr>
              <a:t>, L1</a:t>
            </a:r>
          </a:p>
        </p:txBody>
      </p:sp>
    </p:spTree>
    <p:extLst>
      <p:ext uri="{BB962C8B-B14F-4D97-AF65-F5344CB8AC3E}">
        <p14:creationId xmlns:p14="http://schemas.microsoft.com/office/powerpoint/2010/main" val="1513869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6E907-4B67-DE0C-CCDA-32A0E7C7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if</a:t>
            </a:r>
            <a:r>
              <a:rPr lang="zh-CN" altLang="en-US" b="1" dirty="0"/>
              <a:t>语句</a:t>
            </a:r>
          </a:p>
        </p:txBody>
      </p:sp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id="{949BD907-9D1D-4AF8-D386-86A34504D715}"/>
              </a:ext>
            </a:extLst>
          </p:cNvPr>
          <p:cNvGraphicFramePr>
            <a:graphicFrameLocks noGrp="1"/>
          </p:cNvGraphicFramePr>
          <p:nvPr/>
        </p:nvGraphicFramePr>
        <p:xfrm>
          <a:off x="2886075" y="952500"/>
          <a:ext cx="8229600" cy="1922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变量映射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== j)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+ h;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$s0</a:t>
                      </a:r>
                      <a:endParaRPr lang="en-US" sz="18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g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h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8">
            <a:extLst>
              <a:ext uri="{FF2B5EF4-FFF2-40B4-BE49-F238E27FC236}">
                <a16:creationId xmlns:a16="http://schemas.microsoft.com/office/drawing/2014/main" id="{593A454D-3646-A09D-EFA5-C6FF12B6C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488" y="3333750"/>
            <a:ext cx="39624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kern="0" dirty="0">
                <a:solidFill>
                  <a:srgbClr val="9900CC"/>
                </a:solidFill>
                <a:latin typeface="Courier New" pitchFamily="49" charset="0"/>
                <a:cs typeface="Arial"/>
                <a:sym typeface="Wingdings" pitchFamily="2" charset="2"/>
              </a:rPr>
              <a:t>		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bne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$s3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$s4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, Exit</a:t>
            </a:r>
          </a:p>
          <a:p>
            <a:pPr marL="212725" indent="-325438">
              <a:spcBef>
                <a:spcPct val="10000"/>
              </a:spcBef>
              <a:buClr>
                <a:srgbClr val="CCB400"/>
              </a:buClr>
              <a:buSzPct val="60000"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      </a:t>
            </a: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  <a:cs typeface="Arial"/>
                <a:sym typeface="Wingdings" pitchFamily="2" charset="2"/>
              </a:rPr>
              <a:t>add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Arial"/>
              </a:rPr>
              <a:t>$s0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$s1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$s2</a:t>
            </a:r>
          </a:p>
          <a:p>
            <a:pPr marL="212725" indent="-325438">
              <a:spcBef>
                <a:spcPct val="10000"/>
              </a:spcBef>
              <a:buClr>
                <a:srgbClr val="CCB400"/>
              </a:buClr>
              <a:buSzPct val="60000"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Exit: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42448047-F271-3157-DF52-03CC4BCFD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488" y="3257550"/>
            <a:ext cx="37338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L1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</a:rPr>
              <a:t>   Exit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L1: 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Exit: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Arial"/>
            </a:endParaRPr>
          </a:p>
        </p:txBody>
      </p:sp>
      <p:sp>
        <p:nvSpPr>
          <p:cNvPr id="7" name="Down Arrow 11">
            <a:extLst>
              <a:ext uri="{FF2B5EF4-FFF2-40B4-BE49-F238E27FC236}">
                <a16:creationId xmlns:a16="http://schemas.microsoft.com/office/drawing/2014/main" id="{EC75F443-3C08-EF7D-AF45-03B9A3D871B8}"/>
              </a:ext>
            </a:extLst>
          </p:cNvPr>
          <p:cNvSpPr/>
          <p:nvPr/>
        </p:nvSpPr>
        <p:spPr>
          <a:xfrm>
            <a:off x="3008088" y="2724150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12">
            <a:extLst>
              <a:ext uri="{FF2B5EF4-FFF2-40B4-BE49-F238E27FC236}">
                <a16:creationId xmlns:a16="http://schemas.microsoft.com/office/drawing/2014/main" id="{FB945775-F51C-3689-D05D-D69452A38A29}"/>
              </a:ext>
            </a:extLst>
          </p:cNvPr>
          <p:cNvSpPr/>
          <p:nvPr/>
        </p:nvSpPr>
        <p:spPr>
          <a:xfrm rot="19210666">
            <a:off x="6612495" y="2690407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5A53ED5-881A-8E63-F221-EBF6D330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7522"/>
            <a:ext cx="10515600" cy="1184689"/>
          </a:xfrm>
        </p:spPr>
        <p:txBody>
          <a:bodyPr/>
          <a:lstStyle/>
          <a:p>
            <a:r>
              <a:rPr lang="zh-CN" altLang="en-US" dirty="0">
                <a:latin typeface="Courier New" pitchFamily="49" charset="0"/>
              </a:rPr>
              <a:t>两种写法一样，但是右边的效率更高</a:t>
            </a:r>
            <a:endParaRPr lang="en-US" altLang="zh-CN" dirty="0">
              <a:latin typeface="Courier New" pitchFamily="49" charset="0"/>
            </a:endParaRPr>
          </a:p>
          <a:p>
            <a:r>
              <a:rPr lang="zh-CN" altLang="en-US" dirty="0">
                <a:latin typeface="Courier New" pitchFamily="49" charset="0"/>
              </a:rPr>
              <a:t>技巧：将判断条件反过来</a:t>
            </a:r>
            <a:endParaRPr lang="en-US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81B2C-E387-3E82-02DC-C89D4454A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40FE-5062-5CFC-9BB4-5BCDD53E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if</a:t>
            </a:r>
            <a:r>
              <a:rPr lang="zh-CN" altLang="en-US" b="1" dirty="0"/>
              <a:t>语句</a:t>
            </a: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686CF49F-5010-790C-09DE-EE784F7B3292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1506122"/>
          <a:ext cx="8229600" cy="1922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变量映射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if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== j)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+ h;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</a:b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- h;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$s0</a:t>
                      </a:r>
                      <a:endParaRPr lang="en-US" sz="18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g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h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9">
            <a:extLst>
              <a:ext uri="{FF2B5EF4-FFF2-40B4-BE49-F238E27FC236}">
                <a16:creationId xmlns:a16="http://schemas.microsoft.com/office/drawing/2014/main" id="{4D2CE2A0-8472-1160-A653-91A192DFD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15922"/>
            <a:ext cx="41148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bne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$s3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$s4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, Else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</a:rPr>
              <a:t>   Exit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Else: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Exit:</a:t>
            </a:r>
          </a:p>
        </p:txBody>
      </p:sp>
      <p:sp>
        <p:nvSpPr>
          <p:cNvPr id="14" name="Down Arrow 11">
            <a:extLst>
              <a:ext uri="{FF2B5EF4-FFF2-40B4-BE49-F238E27FC236}">
                <a16:creationId xmlns:a16="http://schemas.microsoft.com/office/drawing/2014/main" id="{88632969-CD27-DE41-876C-7ECE80506E4C}"/>
              </a:ext>
            </a:extLst>
          </p:cNvPr>
          <p:cNvSpPr/>
          <p:nvPr/>
        </p:nvSpPr>
        <p:spPr>
          <a:xfrm>
            <a:off x="2286000" y="3182522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24">
            <a:extLst>
              <a:ext uri="{FF2B5EF4-FFF2-40B4-BE49-F238E27FC236}">
                <a16:creationId xmlns:a16="http://schemas.microsoft.com/office/drawing/2014/main" id="{1CF7AB31-3957-DBAC-052C-19663816B332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3715922"/>
            <a:ext cx="3810000" cy="2805113"/>
            <a:chOff x="3216" y="2016"/>
            <a:chExt cx="2400" cy="1767"/>
          </a:xfrm>
        </p:grpSpPr>
        <p:sp>
          <p:nvSpPr>
            <p:cNvPr id="16" name="AutoShape 4">
              <a:extLst>
                <a:ext uri="{FF2B5EF4-FFF2-40B4-BE49-F238E27FC236}">
                  <a16:creationId xmlns:a16="http://schemas.microsoft.com/office/drawing/2014/main" id="{8054D0E2-EAD1-AE1E-896D-0489A1FC9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6"/>
              <a:ext cx="1008" cy="448"/>
            </a:xfrm>
            <a:prstGeom prst="flowChartDecision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 sz="2000">
                <a:latin typeface="Verdana" pitchFamily="34" charset="0"/>
              </a:endParaRPr>
            </a:p>
          </p:txBody>
        </p:sp>
        <p:sp>
          <p:nvSpPr>
            <p:cNvPr id="17" name="Line 5">
              <a:extLst>
                <a:ext uri="{FF2B5EF4-FFF2-40B4-BE49-F238E27FC236}">
                  <a16:creationId xmlns:a16="http://schemas.microsoft.com/office/drawing/2014/main" id="{F2FDA2AD-A1BF-EB60-915F-2EDAD02DB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2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B33BC9B9-A6F0-B026-1D0F-822F75350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2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5E2E735A-FDA9-5B1D-5513-E1522A7D5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2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DF68BCBE-A9B4-E70A-0E64-9A79FB212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2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C0706550-095D-962F-8CD5-CB1A8DC25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64"/>
              <a:ext cx="864" cy="33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415EB838-0DBD-2C40-CB2D-A7F2E906A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64"/>
              <a:ext cx="864" cy="33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092525B4-E4E7-824B-C220-DF02F0258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43EAD467-1DAD-0F43-9491-5102E51D2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48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AD91FAFD-8494-1108-06AB-1B2879549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3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Line 14">
              <a:extLst>
                <a:ext uri="{FF2B5EF4-FFF2-40B4-BE49-F238E27FC236}">
                  <a16:creationId xmlns:a16="http://schemas.microsoft.com/office/drawing/2014/main" id="{7EC4A025-4285-B58C-D643-47D3EC0F1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4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CCE10548-6CB4-C0EF-0F7D-D2D21AF4A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4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" name="Text Box 16">
              <a:extLst>
                <a:ext uri="{FF2B5EF4-FFF2-40B4-BE49-F238E27FC236}">
                  <a16:creationId xmlns:a16="http://schemas.microsoft.com/office/drawing/2014/main" id="{109EAE67-5347-454B-F6D2-0821C4A5B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2112"/>
              <a:ext cx="56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i==j?</a:t>
              </a:r>
            </a:p>
          </p:txBody>
        </p:sp>
        <p:sp>
          <p:nvSpPr>
            <p:cNvPr id="29" name="Text Box 17">
              <a:extLst>
                <a:ext uri="{FF2B5EF4-FFF2-40B4-BE49-F238E27FC236}">
                  <a16:creationId xmlns:a16="http://schemas.microsoft.com/office/drawing/2014/main" id="{ABA2C004-F82F-EA23-276C-676AFCF39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912"/>
              <a:ext cx="72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 = g+h</a:t>
              </a:r>
            </a:p>
          </p:txBody>
        </p:sp>
        <p:sp>
          <p:nvSpPr>
            <p:cNvPr id="30" name="Text Box 18">
              <a:extLst>
                <a:ext uri="{FF2B5EF4-FFF2-40B4-BE49-F238E27FC236}">
                  <a16:creationId xmlns:a16="http://schemas.microsoft.com/office/drawing/2014/main" id="{8FFF4B88-A770-A9CA-1C5E-850E528D2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912"/>
              <a:ext cx="67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 = g-h</a:t>
              </a:r>
            </a:p>
          </p:txBody>
        </p:sp>
        <p:sp>
          <p:nvSpPr>
            <p:cNvPr id="31" name="Text Box 19">
              <a:extLst>
                <a:ext uri="{FF2B5EF4-FFF2-40B4-BE49-F238E27FC236}">
                  <a16:creationId xmlns:a16="http://schemas.microsoft.com/office/drawing/2014/main" id="{579A01F1-A5C6-36F3-4E82-2055573A2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" y="3552"/>
              <a:ext cx="48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Exit:</a:t>
              </a:r>
            </a:p>
          </p:txBody>
        </p:sp>
        <p:sp>
          <p:nvSpPr>
            <p:cNvPr id="32" name="Text Box 20">
              <a:extLst>
                <a:ext uri="{FF2B5EF4-FFF2-40B4-BE49-F238E27FC236}">
                  <a16:creationId xmlns:a16="http://schemas.microsoft.com/office/drawing/2014/main" id="{5E3C0E7A-8A27-B6F3-7F37-5025F349F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544"/>
              <a:ext cx="5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Verdana" pitchFamily="34" charset="0"/>
                </a:rPr>
                <a:t>Else:</a:t>
              </a:r>
            </a:p>
          </p:txBody>
        </p:sp>
        <p:sp>
          <p:nvSpPr>
            <p:cNvPr id="33" name="Text Box 21">
              <a:extLst>
                <a:ext uri="{FF2B5EF4-FFF2-40B4-BE49-F238E27FC236}">
                  <a16:creationId xmlns:a16="http://schemas.microsoft.com/office/drawing/2014/main" id="{9351009C-D5E4-9747-3315-35E6CFF89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2016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true</a:t>
              </a:r>
            </a:p>
          </p:txBody>
        </p:sp>
        <p:sp>
          <p:nvSpPr>
            <p:cNvPr id="34" name="Text Box 22">
              <a:extLst>
                <a:ext uri="{FF2B5EF4-FFF2-40B4-BE49-F238E27FC236}">
                  <a16:creationId xmlns:a16="http://schemas.microsoft.com/office/drawing/2014/main" id="{65B6EF23-79AB-EE43-5467-6B3783964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2016"/>
              <a:ext cx="5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19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8658C-1327-2814-DA31-22A112CE1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C6C9A-F042-3FBD-2CFD-8F8DA890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if</a:t>
            </a:r>
            <a:r>
              <a:rPr lang="zh-CN" altLang="en-US" b="1" dirty="0"/>
              <a:t>语句</a:t>
            </a:r>
          </a:p>
        </p:txBody>
      </p:sp>
      <p:graphicFrame>
        <p:nvGraphicFramePr>
          <p:cNvPr id="3" name="Table 17">
            <a:extLst>
              <a:ext uri="{FF2B5EF4-FFF2-40B4-BE49-F238E27FC236}">
                <a16:creationId xmlns:a16="http://schemas.microsoft.com/office/drawing/2014/main" id="{003DD62E-EFCD-ED53-9CDD-C20C9AEBA96F}"/>
              </a:ext>
            </a:extLst>
          </p:cNvPr>
          <p:cNvGraphicFramePr>
            <a:graphicFrameLocks noGrp="1"/>
          </p:cNvGraphicFramePr>
          <p:nvPr/>
        </p:nvGraphicFramePr>
        <p:xfrm>
          <a:off x="1638300" y="1667930"/>
          <a:ext cx="8229600" cy="176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变量映射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830">
                <a:tc>
                  <a:txBody>
                    <a:bodyPr/>
                    <a:lstStyle/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     </a:t>
                      </a:r>
                      <a:r>
                        <a:rPr kumimoji="0" lang="en-US" sz="2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beq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$s1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, Exit</a:t>
                      </a:r>
                    </a:p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   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add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$zero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$zero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  </a:t>
                      </a:r>
                    </a:p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Exit: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$s0</a:t>
                      </a:r>
                      <a:endParaRPr lang="en-US" sz="20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i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j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CBC5B3C-323A-9C0E-A0AD-3F45D6E0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3800"/>
            <a:ext cx="10515600" cy="695325"/>
          </a:xfrm>
        </p:spPr>
        <p:txBody>
          <a:bodyPr/>
          <a:lstStyle/>
          <a:p>
            <a:r>
              <a:rPr lang="zh-CN" altLang="en-US" dirty="0">
                <a:latin typeface="Courier New" pitchFamily="49" charset="0"/>
              </a:rPr>
              <a:t>对应的高级语言代码？</a:t>
            </a:r>
            <a:endParaRPr lang="en-US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133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F8A96-A125-53A0-38CF-187543240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6763F-F13C-721F-D97B-9B7DB884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if</a:t>
            </a:r>
            <a:r>
              <a:rPr lang="zh-CN" altLang="en-US" b="1" dirty="0"/>
              <a:t>语句</a:t>
            </a:r>
          </a:p>
        </p:txBody>
      </p:sp>
      <p:graphicFrame>
        <p:nvGraphicFramePr>
          <p:cNvPr id="3" name="Table 17">
            <a:extLst>
              <a:ext uri="{FF2B5EF4-FFF2-40B4-BE49-F238E27FC236}">
                <a16:creationId xmlns:a16="http://schemas.microsoft.com/office/drawing/2014/main" id="{921DF81A-D57D-E795-DE7E-0A86AE88E004}"/>
              </a:ext>
            </a:extLst>
          </p:cNvPr>
          <p:cNvGraphicFramePr>
            <a:graphicFrameLocks noGrp="1"/>
          </p:cNvGraphicFramePr>
          <p:nvPr/>
        </p:nvGraphicFramePr>
        <p:xfrm>
          <a:off x="1638300" y="1667930"/>
          <a:ext cx="8229600" cy="176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变量映射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830">
                <a:tc>
                  <a:txBody>
                    <a:bodyPr/>
                    <a:lstStyle/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     </a:t>
                      </a:r>
                      <a:r>
                        <a:rPr kumimoji="0" lang="en-US" sz="2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beq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$s1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, Exit</a:t>
                      </a:r>
                    </a:p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   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add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$zero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$zero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  </a:t>
                      </a:r>
                    </a:p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Exit: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$s0</a:t>
                      </a:r>
                      <a:endParaRPr lang="en-US" sz="20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i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j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2802882-9146-64D4-E4B7-5F59E1AE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3800"/>
            <a:ext cx="10515600" cy="695325"/>
          </a:xfrm>
        </p:spPr>
        <p:txBody>
          <a:bodyPr/>
          <a:lstStyle/>
          <a:p>
            <a:r>
              <a:rPr lang="zh-CN" altLang="en-US" dirty="0">
                <a:latin typeface="Courier New" pitchFamily="49" charset="0"/>
              </a:rPr>
              <a:t>对应的高级语言代码？</a:t>
            </a:r>
            <a:endParaRPr lang="en-US" altLang="zh-CN" dirty="0">
              <a:latin typeface="Courier New" pitchFamily="49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A9D0313-56FD-96B5-E342-60D678238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823" y="4528288"/>
            <a:ext cx="3157151" cy="10310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04875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!= j) {</a:t>
            </a:r>
          </a:p>
          <a:p>
            <a:pPr lvl="0" defTabSz="904875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400" b="1" dirty="0">
                <a:latin typeface="Courier New" pitchFamily="49" charset="0"/>
              </a:rPr>
              <a:t>    f = 0;</a:t>
            </a:r>
          </a:p>
          <a:p>
            <a:pPr lvl="0" defTabSz="904875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en-US" altLang="en-US" sz="2400" b="1" dirty="0">
              <a:solidFill>
                <a:srgbClr val="9900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22B66-CA2D-32BB-E97C-0E5D6CE2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while</a:t>
            </a:r>
            <a:r>
              <a:rPr lang="zh-CN" altLang="en-US" b="1" dirty="0"/>
              <a:t>循环</a:t>
            </a:r>
          </a:p>
        </p:txBody>
      </p:sp>
      <p:sp>
        <p:nvSpPr>
          <p:cNvPr id="4" name="Content Placeholder 16">
            <a:extLst>
              <a:ext uri="{FF2B5EF4-FFF2-40B4-BE49-F238E27FC236}">
                <a16:creationId xmlns:a16="http://schemas.microsoft.com/office/drawing/2014/main" id="{692E7AEE-B683-EBAD-8896-DF33B7431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7325" y="1533525"/>
            <a:ext cx="4038600" cy="26670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</a:t>
            </a:r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en-US" dirty="0"/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12E989B6-AECC-DA1A-4C45-A1E2218C13B7}"/>
              </a:ext>
            </a:extLst>
          </p:cNvPr>
          <p:cNvSpPr txBox="1">
            <a:spLocks/>
          </p:cNvSpPr>
          <p:nvPr/>
        </p:nvSpPr>
        <p:spPr>
          <a:xfrm>
            <a:off x="5648325" y="1533525"/>
            <a:ext cx="4038600" cy="2743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zh-CN" altLang="en-US" dirty="0"/>
              <a:t>使用</a:t>
            </a:r>
            <a:r>
              <a:rPr lang="en-US" altLang="zh-CN" dirty="0" err="1"/>
              <a:t>goto</a:t>
            </a:r>
            <a:r>
              <a:rPr lang="zh-CN" altLang="en-US" dirty="0"/>
              <a:t>重写</a:t>
            </a:r>
            <a:endParaRPr lang="en-US" dirty="0"/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8E80F74E-882A-605E-53B6-3928F7D69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2295524"/>
            <a:ext cx="2590800" cy="175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while</a:t>
            </a:r>
            <a:r>
              <a:rPr lang="en-US" sz="2000" b="1" dirty="0">
                <a:latin typeface="Courier New" pitchFamily="49" charset="0"/>
              </a:rPr>
              <a:t> (j == k)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+ 1;</a:t>
            </a: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FABC3BFC-4F88-44B9-4FB8-C2A37CF46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2295524"/>
            <a:ext cx="35052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dirty="0">
                <a:latin typeface="Courier New" pitchFamily="49" charset="0"/>
                <a:sym typeface="Wingdings" pitchFamily="2" charset="2"/>
              </a:rPr>
              <a:t> Loop: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if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(j != k) </a:t>
            </a:r>
            <a:br>
              <a:rPr lang="en-US" sz="2000" b="1" dirty="0">
                <a:latin typeface="Courier New" pitchFamily="49" charset="0"/>
                <a:sym typeface="Wingdings" pitchFamily="2" charset="2"/>
              </a:rPr>
            </a:b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goto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Exit;</a:t>
            </a:r>
            <a:br>
              <a:rPr lang="en-US" sz="2000" b="1" dirty="0">
                <a:latin typeface="Courier New" pitchFamily="49" charset="0"/>
                <a:sym typeface="Wingdings" pitchFamily="2" charset="2"/>
              </a:rPr>
            </a:b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</a:t>
            </a:r>
            <a:r>
              <a:rPr lang="en-US" sz="2000" b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= i+1;</a:t>
            </a:r>
            <a:r>
              <a:rPr lang="en-US" sz="2000" b="1" dirty="0">
                <a:latin typeface="Courier New" pitchFamily="49" charset="0"/>
              </a:rPr>
              <a:t>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goto</a:t>
            </a:r>
            <a:r>
              <a:rPr lang="en-US" sz="2000" b="1" dirty="0">
                <a:latin typeface="Courier New" pitchFamily="49" charset="0"/>
              </a:rPr>
              <a:t> Loop;</a:t>
            </a:r>
          </a:p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dirty="0">
                <a:latin typeface="Courier New" pitchFamily="49" charset="0"/>
              </a:rPr>
              <a:t> Exit:</a:t>
            </a: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C47DCB4D-328C-FDF1-97C0-80F2BCD231B6}"/>
              </a:ext>
            </a:extLst>
          </p:cNvPr>
          <p:cNvSpPr/>
          <p:nvPr/>
        </p:nvSpPr>
        <p:spPr>
          <a:xfrm>
            <a:off x="4581525" y="2828924"/>
            <a:ext cx="1066800" cy="533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id="{16D4FC5B-FF74-CFDC-59D6-F2364F705ED0}"/>
              </a:ext>
            </a:extLst>
          </p:cNvPr>
          <p:cNvSpPr/>
          <p:nvPr/>
        </p:nvSpPr>
        <p:spPr>
          <a:xfrm>
            <a:off x="1966913" y="4673600"/>
            <a:ext cx="8101011" cy="139065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任何循环在汇编中都可以使用分支和</a:t>
            </a:r>
            <a:r>
              <a:rPr lang="en-US" altLang="zh-CN" b="1" dirty="0"/>
              <a:t>jump</a:t>
            </a:r>
            <a:r>
              <a:rPr lang="zh-CN" altLang="en-US" b="1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71964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8124D-A122-1316-FA1E-257E8478A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1E536-3D2A-6B9B-B7F4-F26949E5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while</a:t>
            </a:r>
            <a:r>
              <a:rPr lang="zh-CN" altLang="en-US" b="1" dirty="0"/>
              <a:t>循环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58D640ED-C4D6-E5C8-D3B2-7CC4ECDAABF0}"/>
              </a:ext>
            </a:extLst>
          </p:cNvPr>
          <p:cNvGraphicFramePr>
            <a:graphicFrameLocks noGrp="1"/>
          </p:cNvGraphicFramePr>
          <p:nvPr/>
        </p:nvGraphicFramePr>
        <p:xfrm>
          <a:off x="2143125" y="1690688"/>
          <a:ext cx="82296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变量映射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Loop:  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sym typeface="Wingdings" pitchFamily="2" charset="2"/>
                        </a:rPr>
                        <a:t>if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(j != k) </a:t>
                      </a:r>
                      <a:b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 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sym typeface="Wingdings" pitchFamily="2" charset="2"/>
                        </a:rPr>
                        <a:t>goto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Exit;</a:t>
                      </a:r>
                      <a:b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    </a:t>
                      </a: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= i+1;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 </a:t>
                      </a:r>
                      <a:br>
                        <a:rPr lang="en-US" sz="2000" b="1" dirty="0">
                          <a:latin typeface="Courier New" pitchFamily="49" charset="0"/>
                        </a:rPr>
                      </a:br>
                      <a:r>
                        <a:rPr lang="en-US" sz="2000" b="1" dirty="0">
                          <a:latin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sym typeface="Wingdings" pitchFamily="2" charset="2"/>
                        </a:rPr>
                        <a:t>goto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 Loop;</a:t>
                      </a:r>
                    </a:p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Exit: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  <a:sym typeface="Wingdings" pitchFamily="2" charset="2"/>
                        </a:rPr>
                        <a:t>k  $s5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5">
            <a:extLst>
              <a:ext uri="{FF2B5EF4-FFF2-40B4-BE49-F238E27FC236}">
                <a16:creationId xmlns:a16="http://schemas.microsoft.com/office/drawing/2014/main" id="{A646A061-7B44-AD75-DD32-D49FC3C9F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2" y="4472445"/>
            <a:ext cx="8010525" cy="14157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Loop: </a:t>
            </a:r>
            <a:r>
              <a:rPr lang="en-US" altLang="en-US" sz="20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$s5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Exit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# if (j!= k)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Exit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en-US" sz="20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$s3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  <a:latin typeface="Courier New" pitchFamily="49" charset="0"/>
              </a:rPr>
              <a:t>1</a:t>
            </a:r>
            <a:endParaRPr lang="en-US" altLang="en-US" sz="2000" b="1" dirty="0">
              <a:solidFill>
                <a:srgbClr val="99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j    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循环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Exit:</a:t>
            </a:r>
          </a:p>
        </p:txBody>
      </p:sp>
    </p:spTree>
    <p:extLst>
      <p:ext uri="{BB962C8B-B14F-4D97-AF65-F5344CB8AC3E}">
        <p14:creationId xmlns:p14="http://schemas.microsoft.com/office/powerpoint/2010/main" val="368027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CC056-3BC7-D7BD-0B76-3C5E0B23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for</a:t>
            </a:r>
            <a:r>
              <a:rPr lang="zh-CN" altLang="en-US" b="1" dirty="0"/>
              <a:t>循环</a:t>
            </a:r>
          </a:p>
        </p:txBody>
      </p:sp>
      <p:graphicFrame>
        <p:nvGraphicFramePr>
          <p:cNvPr id="4" name="Table 24">
            <a:extLst>
              <a:ext uri="{FF2B5EF4-FFF2-40B4-BE49-F238E27FC236}">
                <a16:creationId xmlns:a16="http://schemas.microsoft.com/office/drawing/2014/main" id="{C275263A-F6F7-9310-C5AA-377D4CE61A38}"/>
              </a:ext>
            </a:extLst>
          </p:cNvPr>
          <p:cNvGraphicFramePr>
            <a:graphicFrameLocks noGrp="1"/>
          </p:cNvGraphicFramePr>
          <p:nvPr/>
        </p:nvGraphicFramePr>
        <p:xfrm>
          <a:off x="2181225" y="1690688"/>
          <a:ext cx="8229600" cy="120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变量映射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010">
                <a:tc>
                  <a:txBody>
                    <a:bodyPr/>
                    <a:lstStyle/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=0;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&lt;10;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++) </a:t>
                      </a:r>
                      <a:b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   a = a + 5;</a:t>
                      </a:r>
                      <a:endParaRPr lang="en-US" sz="2000" b="1" dirty="0">
                        <a:latin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$s0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a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Box 35">
            <a:extLst>
              <a:ext uri="{FF2B5EF4-FFF2-40B4-BE49-F238E27FC236}">
                <a16:creationId xmlns:a16="http://schemas.microsoft.com/office/drawing/2014/main" id="{1064B915-6440-33DB-AD75-55DCD5F5F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3062288"/>
            <a:ext cx="6324600" cy="30100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add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$zero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$zero</a:t>
            </a:r>
            <a:endParaRPr lang="en-US" altLang="en-US" sz="2400" b="1" dirty="0">
              <a:solidFill>
                <a:srgbClr val="99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$s1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$zero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  <a:latin typeface="Courier New" pitchFamily="49" charset="0"/>
              </a:rPr>
              <a:t>10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Loop: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Exit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$s2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  <a:latin typeface="Courier New" pitchFamily="49" charset="0"/>
              </a:rPr>
              <a:t>5</a:t>
            </a:r>
            <a:endParaRPr lang="en-US" altLang="en-US" sz="2400" b="1" dirty="0">
              <a:solidFill>
                <a:srgbClr val="99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  <a:latin typeface="Courier New" pitchFamily="49" charset="0"/>
              </a:rPr>
              <a:t>1</a:t>
            </a:r>
            <a:endParaRPr lang="en-US" altLang="en-US" sz="2400" b="1" dirty="0">
              <a:solidFill>
                <a:srgbClr val="99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j    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Loop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59018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C7FFB-E61E-9752-2C75-045ACDD4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不等式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8D78A-7312-48F6-8B1A-5DABE04D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3875"/>
          </a:xfrm>
        </p:spPr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中没有直接判断大于</a:t>
            </a:r>
            <a:r>
              <a:rPr lang="en-US" altLang="zh-CN" dirty="0"/>
              <a:t>/</a:t>
            </a:r>
            <a:r>
              <a:rPr lang="zh-CN" altLang="en-US" dirty="0"/>
              <a:t>小于的指令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使用指令</a:t>
            </a:r>
            <a:r>
              <a:rPr lang="en-US" altLang="zh-CN" sz="28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altLang="zh-CN" sz="2800" dirty="0"/>
              <a:t> (set on less than) </a:t>
            </a:r>
            <a:r>
              <a:rPr lang="zh-CN" altLang="en-US" sz="2800" dirty="0"/>
              <a:t>或</a:t>
            </a:r>
            <a:r>
              <a:rPr lang="en-US" altLang="zh-CN" sz="2800" b="1" dirty="0" err="1">
                <a:solidFill>
                  <a:srgbClr val="660066"/>
                </a:solidFill>
                <a:latin typeface="Courier New" pitchFamily="49" charset="0"/>
              </a:rPr>
              <a:t>slti</a:t>
            </a:r>
            <a:r>
              <a:rPr lang="zh-CN" altLang="en-US" sz="2800" dirty="0"/>
              <a:t>间接实现</a:t>
            </a:r>
            <a:endParaRPr lang="en-US" altLang="zh-CN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191CAD1-5A19-5FBC-6F9D-29DD4591D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4" y="4295775"/>
            <a:ext cx="3505200" cy="469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706BC80D-9CA1-281D-B5F7-1F777219428F}"/>
              </a:ext>
            </a:extLst>
          </p:cNvPr>
          <p:cNvGrpSpPr>
            <a:grpSpLocks/>
          </p:cNvGrpSpPr>
          <p:nvPr/>
        </p:nvGrpSpPr>
        <p:grpSpPr bwMode="auto">
          <a:xfrm>
            <a:off x="5591174" y="3838575"/>
            <a:ext cx="3581400" cy="1565275"/>
            <a:chOff x="1536" y="2496"/>
            <a:chExt cx="2256" cy="986"/>
          </a:xfrm>
        </p:grpSpPr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AAA145A0-9F47-E7B5-06E3-9657ED569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27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=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5D149EA4-2615-986C-E326-F3E937DDC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496"/>
              <a:ext cx="1824" cy="9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if</a:t>
              </a:r>
              <a:r>
                <a:rPr lang="en-US" sz="2400" b="1" dirty="0">
                  <a:latin typeface="Courier New" pitchFamily="49" charset="0"/>
                </a:rPr>
                <a:t> ($s1 &lt; $s2)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$t0 = 1;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else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$t0 = 0;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62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2B71A-3B7E-0884-04DB-1D2274B90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9A7BE-0538-5AC2-6399-D7F5B0C9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寄存器</a:t>
            </a:r>
            <a:r>
              <a:rPr lang="en-US" altLang="zh-CN" b="1" dirty="0"/>
              <a:t>register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767EC-19D3-5EE5-6464-9A2F15AA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150"/>
            <a:ext cx="4276725" cy="4351338"/>
          </a:xfrm>
        </p:spPr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中有</a:t>
            </a:r>
            <a:r>
              <a:rPr lang="en-US" altLang="zh-CN" dirty="0"/>
              <a:t>32</a:t>
            </a:r>
            <a:r>
              <a:rPr lang="zh-CN" altLang="en-US" dirty="0"/>
              <a:t>个寄存器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表示方法：</a:t>
            </a:r>
            <a:endParaRPr lang="en-US" altLang="zh-CN" dirty="0"/>
          </a:p>
          <a:p>
            <a:pPr lvl="1"/>
            <a:r>
              <a:rPr lang="zh-CN" altLang="en-US" dirty="0"/>
              <a:t>数字：</a:t>
            </a:r>
            <a:r>
              <a:rPr lang="en-US" altLang="zh-CN" dirty="0"/>
              <a:t>$0, $1, …, $31</a:t>
            </a:r>
          </a:p>
          <a:p>
            <a:pPr lvl="1"/>
            <a:r>
              <a:rPr lang="zh-CN" altLang="en-US" dirty="0"/>
              <a:t>名称：</a:t>
            </a:r>
            <a:r>
              <a:rPr lang="en-US" altLang="zh-CN" dirty="0"/>
              <a:t>$a0, $t1,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6B2CB4E-1BD8-6392-5FF6-A105DE7E2478}"/>
              </a:ext>
            </a:extLst>
          </p:cNvPr>
          <p:cNvGraphicFramePr>
            <a:graphicFrameLocks noGrp="1"/>
          </p:cNvGraphicFramePr>
          <p:nvPr/>
        </p:nvGraphicFramePr>
        <p:xfrm>
          <a:off x="5575301" y="1389380"/>
          <a:ext cx="568325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774">
                  <a:extLst>
                    <a:ext uri="{9D8B030D-6E8A-4147-A177-3AD203B41FA5}">
                      <a16:colId xmlns:a16="http://schemas.microsoft.com/office/drawing/2014/main" val="2347872655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970958339"/>
                    </a:ext>
                  </a:extLst>
                </a:gridCol>
                <a:gridCol w="2533652">
                  <a:extLst>
                    <a:ext uri="{9D8B030D-6E8A-4147-A177-3AD203B41FA5}">
                      <a16:colId xmlns:a16="http://schemas.microsoft.com/office/drawing/2014/main" val="2751245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9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$zero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常量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33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$v0-$v1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$2-$3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表达式结果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9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$a0-$a3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$4-$7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</a:t>
                      </a:r>
                      <a:r>
                        <a:rPr lang="en-US" altLang="zh-CN" dirty="0"/>
                        <a:t>argument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1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$t0-$t7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$8-$15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临时</a:t>
                      </a:r>
                      <a:r>
                        <a:rPr lang="en-US" altLang="zh-CN" dirty="0"/>
                        <a:t>temporary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0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$s0-$s7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$16-$23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程序变量</a:t>
                      </a:r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93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$t8-$t9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$24-$25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临时</a:t>
                      </a:r>
                      <a:r>
                        <a:rPr lang="en-US" altLang="zh-CN" dirty="0"/>
                        <a:t>temporary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96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</a:t>
                      </a:r>
                      <a:r>
                        <a:rPr lang="en-US" altLang="zh-CN" dirty="0" err="1"/>
                        <a:t>gp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全局指针</a:t>
                      </a:r>
                      <a:r>
                        <a:rPr lang="en-US" altLang="zh-CN" dirty="0"/>
                        <a:t>global pointer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栈指针</a:t>
                      </a:r>
                      <a:r>
                        <a:rPr lang="en-US" altLang="zh-CN" dirty="0"/>
                        <a:t>stack pointer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1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</a:t>
                      </a:r>
                      <a:r>
                        <a:rPr lang="en-US" altLang="zh-CN" dirty="0" err="1"/>
                        <a:t>fp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帧指针</a:t>
                      </a:r>
                      <a:r>
                        <a:rPr lang="en-US" altLang="zh-CN" dirty="0"/>
                        <a:t>frame pointer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6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</a:t>
                      </a:r>
                      <a:r>
                        <a:rPr lang="en-US" altLang="zh-CN" dirty="0" err="1"/>
                        <a:t>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返回地址</a:t>
                      </a:r>
                      <a:r>
                        <a:rPr lang="en-US" altLang="zh-CN" dirty="0"/>
                        <a:t>return address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6721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F89753F-0E93-F597-0C69-C5A796CA8A89}"/>
              </a:ext>
            </a:extLst>
          </p:cNvPr>
          <p:cNvSpPr txBox="1"/>
          <p:nvPr/>
        </p:nvSpPr>
        <p:spPr>
          <a:xfrm>
            <a:off x="5575301" y="5734050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 $1,</a:t>
            </a:r>
            <a:r>
              <a:rPr lang="zh-CN" altLang="en-US" dirty="0"/>
              <a:t> </a:t>
            </a:r>
            <a:r>
              <a:rPr lang="en-US" altLang="zh-CN" dirty="0"/>
              <a:t>$26,</a:t>
            </a:r>
            <a:r>
              <a:rPr lang="zh-CN" altLang="en-US" dirty="0"/>
              <a:t> </a:t>
            </a:r>
            <a:r>
              <a:rPr lang="en-US" altLang="zh-CN" dirty="0"/>
              <a:t>$27</a:t>
            </a:r>
            <a:r>
              <a:rPr lang="zh-CN" altLang="en-US" dirty="0"/>
              <a:t>为汇编器和操作系统保留专用</a:t>
            </a:r>
          </a:p>
        </p:txBody>
      </p:sp>
    </p:spTree>
    <p:extLst>
      <p:ext uri="{BB962C8B-B14F-4D97-AF65-F5344CB8AC3E}">
        <p14:creationId xmlns:p14="http://schemas.microsoft.com/office/powerpoint/2010/main" val="6364274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A06AF-B895-1BC5-6CD3-B71DBBCBC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A82F7-707E-0A0E-9F25-9F3BD5BE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不等式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A7EA7-AD9F-1C23-C310-F32AAA2F7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736600"/>
          </a:xfrm>
        </p:spPr>
        <p:txBody>
          <a:bodyPr/>
          <a:lstStyle/>
          <a:p>
            <a:r>
              <a:rPr lang="zh-CN" altLang="en-US" dirty="0"/>
              <a:t>如果想要实现</a:t>
            </a:r>
            <a:r>
              <a:rPr lang="en-US" altLang="zh-CN" dirty="0"/>
              <a:t>if ($s1 &lt; $s2) </a:t>
            </a:r>
            <a:r>
              <a:rPr lang="en-US" altLang="zh-CN" dirty="0" err="1"/>
              <a:t>goto</a:t>
            </a:r>
            <a:r>
              <a:rPr lang="en-US" altLang="zh-CN" dirty="0"/>
              <a:t> L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BB09147-38C6-6ED7-5B93-CA8C85C26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323" y="2921168"/>
            <a:ext cx="3505200" cy="10156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$zero</a:t>
            </a:r>
            <a:r>
              <a:rPr lang="en-US" sz="2400" b="1" dirty="0">
                <a:latin typeface="Courier New" pitchFamily="49" charset="0"/>
              </a:rPr>
              <a:t>, L</a:t>
            </a:r>
            <a:endParaRPr lang="en-US" sz="24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17DEF3D5-35B1-5962-9B19-CA526E439084}"/>
              </a:ext>
            </a:extLst>
          </p:cNvPr>
          <p:cNvGrpSpPr>
            <a:grpSpLocks/>
          </p:cNvGrpSpPr>
          <p:nvPr/>
        </p:nvGrpSpPr>
        <p:grpSpPr bwMode="auto">
          <a:xfrm>
            <a:off x="5875123" y="2997368"/>
            <a:ext cx="3581400" cy="830263"/>
            <a:chOff x="1536" y="2688"/>
            <a:chExt cx="2256" cy="523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80E38541-430D-3AEB-CB0B-40F735ED6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38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/>
                <a:t>==</a:t>
              </a:r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9EAFCA04-D367-AB8D-60B2-FA95C0120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688"/>
              <a:ext cx="1824" cy="52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if</a:t>
              </a:r>
              <a:r>
                <a:rPr lang="en-US" sz="2400" b="1" dirty="0">
                  <a:latin typeface="Courier New" pitchFamily="49" charset="0"/>
                </a:rPr>
                <a:t> ($s1 &lt; $s2)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</a:t>
              </a:r>
              <a:r>
                <a:rPr lang="en-US" sz="2400" b="1" dirty="0" err="1">
                  <a:solidFill>
                    <a:srgbClr val="660066"/>
                  </a:solidFill>
                  <a:latin typeface="Courier New" pitchFamily="49" charset="0"/>
                </a:rPr>
                <a:t>goto</a:t>
              </a:r>
              <a:r>
                <a:rPr lang="en-US" sz="2400" b="1" dirty="0">
                  <a:latin typeface="Courier New" pitchFamily="49" charset="0"/>
                </a:rPr>
                <a:t> L;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41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44E2D-5DB5-F77A-F90E-4DC07A456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8289F-C174-0734-8F5D-D6117487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MIPS</a:t>
            </a:r>
            <a:r>
              <a:rPr lang="zh-CN" altLang="en-US" b="1" dirty="0"/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23BE5-CA58-67CF-FDE3-02666B27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53" y="5322225"/>
            <a:ext cx="10515600" cy="753690"/>
          </a:xfrm>
        </p:spPr>
        <p:txBody>
          <a:bodyPr/>
          <a:lstStyle/>
          <a:p>
            <a:r>
              <a:rPr lang="zh-CN" altLang="en-US" dirty="0"/>
              <a:t>大部分</a:t>
            </a:r>
            <a:r>
              <a:rPr lang="en-US" altLang="zh-CN" dirty="0"/>
              <a:t>MIPS</a:t>
            </a:r>
            <a:r>
              <a:rPr lang="zh-CN" altLang="en-US" dirty="0"/>
              <a:t>指令包含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个运算值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个目标值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069C620-EEA8-DAA8-CDD0-3EEF5C923FE2}"/>
              </a:ext>
            </a:extLst>
          </p:cNvPr>
          <p:cNvSpPr txBox="1">
            <a:spLocks noChangeArrowheads="1"/>
          </p:cNvSpPr>
          <p:nvPr/>
        </p:nvSpPr>
        <p:spPr>
          <a:xfrm>
            <a:off x="3193449" y="1593992"/>
            <a:ext cx="6248400" cy="685800"/>
          </a:xfrm>
          <a:prstGeom prst="rect">
            <a:avLst/>
          </a:prstGeom>
          <a:solidFill>
            <a:srgbClr val="FFFFCC"/>
          </a:solidFill>
          <a:ln>
            <a:solidFill>
              <a:schemeClr val="accent5"/>
            </a:solidFill>
          </a:ln>
        </p:spPr>
        <p:txBody>
          <a:bodyPr vert="horz" wrap="none" lIns="91440" tIns="91440" rIns="91440" bIns="9144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600" dirty="0"/>
              <a:t> </a:t>
            </a:r>
            <a:r>
              <a:rPr lang="en-US" sz="3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  </a:t>
            </a:r>
            <a:r>
              <a:rPr lang="en-US" sz="3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$s1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$s2</a:t>
            </a:r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1FF76DD4-CA69-0F16-63A9-1899BAB37058}"/>
              </a:ext>
            </a:extLst>
          </p:cNvPr>
          <p:cNvGrpSpPr>
            <a:grpSpLocks/>
          </p:cNvGrpSpPr>
          <p:nvPr/>
        </p:nvGrpSpPr>
        <p:grpSpPr bwMode="auto">
          <a:xfrm>
            <a:off x="2444152" y="2203592"/>
            <a:ext cx="1739903" cy="1402427"/>
            <a:chOff x="440" y="1152"/>
            <a:chExt cx="1096" cy="1140"/>
          </a:xfrm>
        </p:grpSpPr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9D756CA6-8537-F3B6-7663-44F3B4A768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152"/>
              <a:ext cx="528" cy="76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9C251C6C-9A9E-A7DD-6E41-1C489C689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" y="1917"/>
              <a:ext cx="967" cy="37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latin typeface="Verdana" pitchFamily="34" charset="0"/>
                </a:rPr>
                <a:t>运算符</a:t>
              </a:r>
              <a:r>
                <a:rPr lang="en-US" altLang="zh-CN" sz="2400" b="1" dirty="0">
                  <a:latin typeface="Verdana" pitchFamily="34" charset="0"/>
                </a:rPr>
                <a:t>op</a:t>
              </a:r>
              <a:endParaRPr lang="en-US" sz="2400" b="1" dirty="0">
                <a:latin typeface="Verdana" pitchFamily="34" charset="0"/>
              </a:endParaRPr>
            </a:p>
          </p:txBody>
        </p:sp>
      </p:grpSp>
      <p:grpSp>
        <p:nvGrpSpPr>
          <p:cNvPr id="8" name="Group 20">
            <a:extLst>
              <a:ext uri="{FF2B5EF4-FFF2-40B4-BE49-F238E27FC236}">
                <a16:creationId xmlns:a16="http://schemas.microsoft.com/office/drawing/2014/main" id="{429547D6-F7D7-AD14-C6C0-AA73EC7ED1F9}"/>
              </a:ext>
            </a:extLst>
          </p:cNvPr>
          <p:cNvGrpSpPr>
            <a:grpSpLocks/>
          </p:cNvGrpSpPr>
          <p:nvPr/>
        </p:nvGrpSpPr>
        <p:grpSpPr bwMode="auto">
          <a:xfrm>
            <a:off x="4260249" y="2203593"/>
            <a:ext cx="3013075" cy="1828160"/>
            <a:chOff x="1584" y="1152"/>
            <a:chExt cx="1898" cy="1541"/>
          </a:xfrm>
        </p:grpSpPr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A62EE926-7350-D488-AFCA-49E1A8556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152"/>
              <a:ext cx="0" cy="1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03916B25-6954-012E-8CE9-E89FBB5E7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304"/>
              <a:ext cx="1898" cy="38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>
                  <a:latin typeface="Verdana" pitchFamily="34" charset="0"/>
                </a:rPr>
                <a:t>目标值</a:t>
              </a:r>
              <a:endParaRPr lang="en-US" sz="2400" b="1" dirty="0">
                <a:latin typeface="Verdana" pitchFamily="34" charset="0"/>
              </a:endParaRPr>
            </a:p>
          </p:txBody>
        </p:sp>
      </p:grpSp>
      <p:grpSp>
        <p:nvGrpSpPr>
          <p:cNvPr id="11" name="Group 18">
            <a:extLst>
              <a:ext uri="{FF2B5EF4-FFF2-40B4-BE49-F238E27FC236}">
                <a16:creationId xmlns:a16="http://schemas.microsoft.com/office/drawing/2014/main" id="{BCAE1CC7-0506-F070-157C-8B3A1D88842E}"/>
              </a:ext>
            </a:extLst>
          </p:cNvPr>
          <p:cNvGrpSpPr>
            <a:grpSpLocks/>
          </p:cNvGrpSpPr>
          <p:nvPr/>
        </p:nvGrpSpPr>
        <p:grpSpPr bwMode="auto">
          <a:xfrm>
            <a:off x="6959001" y="2203592"/>
            <a:ext cx="1327151" cy="1465929"/>
            <a:chOff x="3284" y="1152"/>
            <a:chExt cx="836" cy="1150"/>
          </a:xfrm>
        </p:grpSpPr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DA92C724-CA3E-2EB5-F979-0BA9CF5F0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152"/>
              <a:ext cx="480" cy="8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9397A651-E824-2423-3575-A0594BC5F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4" y="1940"/>
              <a:ext cx="836" cy="36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latin typeface="Verdana" pitchFamily="34" charset="0"/>
                </a:rPr>
                <a:t>运算值</a:t>
              </a:r>
              <a:r>
                <a:rPr lang="en-US" altLang="zh-CN" sz="2400" b="1" dirty="0">
                  <a:latin typeface="Verdana" pitchFamily="34" charset="0"/>
                </a:rPr>
                <a:t>1</a:t>
              </a:r>
              <a:endParaRPr lang="en-US" sz="2400" b="1" dirty="0">
                <a:latin typeface="Verdana" pitchFamily="34" charset="0"/>
              </a:endParaRPr>
            </a:p>
          </p:txBody>
        </p:sp>
      </p:grpSp>
      <p:grpSp>
        <p:nvGrpSpPr>
          <p:cNvPr id="14" name="Group 19">
            <a:extLst>
              <a:ext uri="{FF2B5EF4-FFF2-40B4-BE49-F238E27FC236}">
                <a16:creationId xmlns:a16="http://schemas.microsoft.com/office/drawing/2014/main" id="{14299E4B-C28E-A3E8-9D05-EE9DA8FB65F0}"/>
              </a:ext>
            </a:extLst>
          </p:cNvPr>
          <p:cNvGrpSpPr>
            <a:grpSpLocks/>
          </p:cNvGrpSpPr>
          <p:nvPr/>
        </p:nvGrpSpPr>
        <p:grpSpPr bwMode="auto">
          <a:xfrm>
            <a:off x="8527456" y="2203593"/>
            <a:ext cx="1328739" cy="1046163"/>
            <a:chOff x="4272" y="1152"/>
            <a:chExt cx="837" cy="659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74B1F01B-BEB3-0E54-A3A6-2F55552B4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152"/>
              <a:ext cx="576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FA5E74FA-9D49-F11A-626C-ED3051DF7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3" y="1520"/>
              <a:ext cx="836" cy="29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latin typeface="Verdana" pitchFamily="34" charset="0"/>
                </a:rPr>
                <a:t>运算值</a:t>
              </a:r>
              <a:r>
                <a:rPr lang="en-US" sz="2400" b="1" dirty="0">
                  <a:latin typeface="Verdana" pitchFamily="34" charset="0"/>
                </a:rPr>
                <a:t>2</a:t>
              </a:r>
            </a:p>
          </p:txBody>
        </p:sp>
      </p:grpSp>
      <p:sp>
        <p:nvSpPr>
          <p:cNvPr id="17" name="Text Box 15">
            <a:extLst>
              <a:ext uri="{FF2B5EF4-FFF2-40B4-BE49-F238E27FC236}">
                <a16:creationId xmlns:a16="http://schemas.microsoft.com/office/drawing/2014/main" id="{9EF727BD-81E3-1BF7-F2B7-D33690BD0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233" y="4225925"/>
            <a:ext cx="4710241" cy="641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Courier New" pitchFamily="49" charset="0"/>
              </a:rPr>
              <a:t>$s0 </a:t>
            </a:r>
            <a:r>
              <a:rPr lang="en-US" sz="3600" b="1" dirty="0">
                <a:latin typeface="Courier New" pitchFamily="49" charset="0"/>
              </a:rPr>
              <a:t>=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</a:rPr>
              <a:t>$s1 </a:t>
            </a:r>
            <a:r>
              <a:rPr lang="en-US" sz="3600" b="1" dirty="0">
                <a:latin typeface="Courier New" pitchFamily="49" charset="0"/>
              </a:rPr>
              <a:t>+</a:t>
            </a:r>
            <a:r>
              <a:rPr lang="en-US" sz="3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</p:txBody>
      </p:sp>
    </p:spTree>
    <p:extLst>
      <p:ext uri="{BB962C8B-B14F-4D97-AF65-F5344CB8AC3E}">
        <p14:creationId xmlns:p14="http://schemas.microsoft.com/office/powerpoint/2010/main" val="29733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473D7-0698-DB99-40FE-044BEA0ED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C5F23-DBF0-9DAE-B8F6-A680774E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加法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ABEA19A9-527E-1003-BDEB-A25B742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7050"/>
          </a:xfrm>
        </p:spPr>
        <p:txBody>
          <a:bodyPr/>
          <a:lstStyle/>
          <a:p>
            <a:r>
              <a:rPr lang="zh-CN" altLang="en-US" dirty="0"/>
              <a:t>假设变量</a:t>
            </a:r>
            <a:r>
              <a:rPr lang="en-US" altLang="zh-CN" dirty="0"/>
              <a:t>a, b, c</a:t>
            </a:r>
            <a:r>
              <a:rPr lang="zh-CN" altLang="en-US" dirty="0"/>
              <a:t>对应寄存器</a:t>
            </a:r>
            <a:r>
              <a:rPr lang="en-US" altLang="zh-CN" dirty="0"/>
              <a:t>$s0, $s1, $s2</a:t>
            </a:r>
            <a:endParaRPr lang="zh-CN" altLang="en-US" dirty="0"/>
          </a:p>
        </p:txBody>
      </p:sp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4F30263E-1130-9DCB-08E4-8323D25521F6}"/>
              </a:ext>
            </a:extLst>
          </p:cNvPr>
          <p:cNvGraphicFramePr>
            <a:graphicFrameLocks noGrp="1"/>
          </p:cNvGraphicFramePr>
          <p:nvPr/>
        </p:nvGraphicFramePr>
        <p:xfrm>
          <a:off x="1581150" y="2636565"/>
          <a:ext cx="8077200" cy="100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+ c;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add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 </a:t>
                      </a:r>
                      <a:endParaRPr lang="en-US" sz="24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32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BE188-D431-0FD0-E0CF-1D6A53861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DC624-F052-56AA-9EA5-ACBE6EAB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减法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0BC93942-265E-6483-3B3D-45774D3E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7050"/>
          </a:xfrm>
        </p:spPr>
        <p:txBody>
          <a:bodyPr/>
          <a:lstStyle/>
          <a:p>
            <a:r>
              <a:rPr lang="zh-CN" altLang="en-US" dirty="0"/>
              <a:t>假设变量</a:t>
            </a:r>
            <a:r>
              <a:rPr lang="en-US" altLang="zh-CN" dirty="0"/>
              <a:t>a, b, c</a:t>
            </a:r>
            <a:r>
              <a:rPr lang="zh-CN" altLang="en-US" dirty="0"/>
              <a:t>对应寄存器</a:t>
            </a:r>
            <a:r>
              <a:rPr lang="en-US" altLang="zh-CN" dirty="0"/>
              <a:t>$s0, $s1, $s2</a:t>
            </a:r>
            <a:endParaRPr lang="zh-CN" altLang="en-US" dirty="0"/>
          </a:p>
        </p:txBody>
      </p:sp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438E7BF2-0716-E7BB-4CED-3D04078F8871}"/>
              </a:ext>
            </a:extLst>
          </p:cNvPr>
          <p:cNvGraphicFramePr>
            <a:graphicFrameLocks noGrp="1"/>
          </p:cNvGraphicFramePr>
          <p:nvPr/>
        </p:nvGraphicFramePr>
        <p:xfrm>
          <a:off x="1581150" y="2636565"/>
          <a:ext cx="8077200" cy="100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- c;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altLang="zh-CN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sub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 </a:t>
                      </a:r>
                      <a:endParaRPr lang="en-US" sz="24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云形 2">
            <a:extLst>
              <a:ext uri="{FF2B5EF4-FFF2-40B4-BE49-F238E27FC236}">
                <a16:creationId xmlns:a16="http://schemas.microsoft.com/office/drawing/2014/main" id="{4E431C8E-66E0-1312-077A-5AE506040146}"/>
              </a:ext>
            </a:extLst>
          </p:cNvPr>
          <p:cNvSpPr/>
          <p:nvPr/>
        </p:nvSpPr>
        <p:spPr>
          <a:xfrm>
            <a:off x="7981950" y="4352925"/>
            <a:ext cx="2933700" cy="139065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$s1</a:t>
            </a:r>
            <a:r>
              <a:rPr lang="zh-CN" altLang="en-US" b="1" dirty="0"/>
              <a:t>和</a:t>
            </a:r>
            <a:r>
              <a:rPr lang="en-US" altLang="zh-CN" b="1" dirty="0"/>
              <a:t>$s2</a:t>
            </a:r>
            <a:r>
              <a:rPr lang="zh-CN" altLang="en-US" b="1" dirty="0"/>
              <a:t>的顺序很重要！</a:t>
            </a:r>
          </a:p>
        </p:txBody>
      </p:sp>
    </p:spTree>
    <p:extLst>
      <p:ext uri="{BB962C8B-B14F-4D97-AF65-F5344CB8AC3E}">
        <p14:creationId xmlns:p14="http://schemas.microsoft.com/office/powerpoint/2010/main" val="114096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6D51F-E527-C234-769C-A626D3CE4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0A1BD-1FD5-EC44-1782-0AD4613E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复杂表达式</a:t>
            </a:r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id="{4392784A-2B6C-64AD-8006-C7F1352197D8}"/>
              </a:ext>
            </a:extLst>
          </p:cNvPr>
          <p:cNvSpPr/>
          <p:nvPr/>
        </p:nvSpPr>
        <p:spPr>
          <a:xfrm>
            <a:off x="8724900" y="3494881"/>
            <a:ext cx="2933700" cy="139065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$s0 </a:t>
            </a:r>
            <a:r>
              <a:rPr lang="en-US" altLang="zh-CN" b="1" dirty="0">
                <a:sym typeface="Wingdings" pitchFamily="2" charset="2"/>
              </a:rPr>
              <a:t></a:t>
            </a:r>
            <a:r>
              <a:rPr lang="en-US" altLang="zh-CN" b="1" dirty="0"/>
              <a:t> a</a:t>
            </a:r>
          </a:p>
          <a:p>
            <a:pPr algn="ctr"/>
            <a:r>
              <a:rPr lang="en-US" altLang="zh-CN" b="1" dirty="0"/>
              <a:t>$s1 </a:t>
            </a:r>
            <a:r>
              <a:rPr lang="en-US" altLang="zh-CN" b="1" dirty="0">
                <a:sym typeface="Wingdings" pitchFamily="2" charset="2"/>
              </a:rPr>
              <a:t> b</a:t>
            </a:r>
          </a:p>
          <a:p>
            <a:pPr algn="ctr"/>
            <a:r>
              <a:rPr lang="en-US" altLang="zh-CN" b="1" dirty="0">
                <a:sym typeface="Wingdings" pitchFamily="2" charset="2"/>
              </a:rPr>
              <a:t>$s2  c</a:t>
            </a:r>
          </a:p>
          <a:p>
            <a:pPr algn="ctr"/>
            <a:r>
              <a:rPr lang="en-US" altLang="zh-CN" b="1" dirty="0">
                <a:sym typeface="Wingdings" pitchFamily="2" charset="2"/>
              </a:rPr>
              <a:t>$s3  d</a:t>
            </a:r>
            <a:endParaRPr lang="zh-CN" altLang="en-US" b="1" dirty="0"/>
          </a:p>
        </p:txBody>
      </p:sp>
      <p:graphicFrame>
        <p:nvGraphicFramePr>
          <p:cNvPr id="8" name="Table 18">
            <a:extLst>
              <a:ext uri="{FF2B5EF4-FFF2-40B4-BE49-F238E27FC236}">
                <a16:creationId xmlns:a16="http://schemas.microsoft.com/office/drawing/2014/main" id="{A2405000-0BBD-35D9-D871-E78D8D85CF2F}"/>
              </a:ext>
            </a:extLst>
          </p:cNvPr>
          <p:cNvGraphicFramePr>
            <a:graphicFrameLocks noGrp="1"/>
          </p:cNvGraphicFramePr>
          <p:nvPr/>
        </p:nvGraphicFramePr>
        <p:xfrm>
          <a:off x="1695450" y="2009436"/>
          <a:ext cx="8077200" cy="100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+ c -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d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??? ??? ???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内容占位符 18">
            <a:extLst>
              <a:ext uri="{FF2B5EF4-FFF2-40B4-BE49-F238E27FC236}">
                <a16:creationId xmlns:a16="http://schemas.microsoft.com/office/drawing/2014/main" id="{696C683E-AC89-1A53-E75C-A5718E31A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9674"/>
            <a:ext cx="10515600" cy="1870075"/>
          </a:xfrm>
        </p:spPr>
        <p:txBody>
          <a:bodyPr/>
          <a:lstStyle/>
          <a:p>
            <a:r>
              <a:rPr lang="zh-CN" altLang="en-US" dirty="0"/>
              <a:t>一条</a:t>
            </a:r>
            <a:r>
              <a:rPr lang="en-US" altLang="zh-CN" dirty="0"/>
              <a:t>MIPS</a:t>
            </a:r>
            <a:r>
              <a:rPr lang="zh-CN" altLang="en-US" dirty="0"/>
              <a:t>语句最多只能有</a:t>
            </a:r>
            <a:r>
              <a:rPr lang="en-US" altLang="zh-CN" dirty="0"/>
              <a:t>2</a:t>
            </a:r>
            <a:r>
              <a:rPr lang="zh-CN" altLang="en-US" dirty="0"/>
              <a:t>个运算值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需要将复杂表达式拆分为多条</a:t>
            </a:r>
            <a:r>
              <a:rPr lang="en-US" altLang="zh-CN" dirty="0"/>
              <a:t>MIPS</a:t>
            </a:r>
            <a:r>
              <a:rPr lang="zh-CN" altLang="en-US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46692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2905</Words>
  <Application>Microsoft Office PowerPoint</Application>
  <PresentationFormat>宽屏</PresentationFormat>
  <Paragraphs>670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等线</vt:lpstr>
      <vt:lpstr>等线 Light</vt:lpstr>
      <vt:lpstr>Arial</vt:lpstr>
      <vt:lpstr>Consolas</vt:lpstr>
      <vt:lpstr>Courier New</vt:lpstr>
      <vt:lpstr>Helvetica</vt:lpstr>
      <vt:lpstr>Verdana</vt:lpstr>
      <vt:lpstr>Wingdings</vt:lpstr>
      <vt:lpstr>Office 主题​​</vt:lpstr>
      <vt:lpstr>MIPS指令</vt:lpstr>
      <vt:lpstr>编程语言</vt:lpstr>
      <vt:lpstr>中央处理器CPU</vt:lpstr>
      <vt:lpstr>寄存器register</vt:lpstr>
      <vt:lpstr>寄存器register</vt:lpstr>
      <vt:lpstr>MIPS语法</vt:lpstr>
      <vt:lpstr>加法</vt:lpstr>
      <vt:lpstr>减法</vt:lpstr>
      <vt:lpstr>复杂表达式</vt:lpstr>
      <vt:lpstr>复杂表达式</vt:lpstr>
      <vt:lpstr>复杂表达式</vt:lpstr>
      <vt:lpstr>复杂表达式</vt:lpstr>
      <vt:lpstr>复杂表达式</vt:lpstr>
      <vt:lpstr>复杂表达式</vt:lpstr>
      <vt:lpstr>复杂表达式</vt:lpstr>
      <vt:lpstr>复杂表达式</vt:lpstr>
      <vt:lpstr>常数/立即数Immediate</vt:lpstr>
      <vt:lpstr>0寄存器（$zero/$0）</vt:lpstr>
      <vt:lpstr>逻辑运算符</vt:lpstr>
      <vt:lpstr>逻辑运算符</vt:lpstr>
      <vt:lpstr>左移</vt:lpstr>
      <vt:lpstr>右移</vt:lpstr>
      <vt:lpstr>左/右移</vt:lpstr>
      <vt:lpstr>按位与AND</vt:lpstr>
      <vt:lpstr>按位或OR</vt:lpstr>
      <vt:lpstr>按位NOR</vt:lpstr>
      <vt:lpstr>按位NOR</vt:lpstr>
      <vt:lpstr>按位XOR</vt:lpstr>
      <vt:lpstr>内存指令</vt:lpstr>
      <vt:lpstr>内存</vt:lpstr>
      <vt:lpstr>Load Word</vt:lpstr>
      <vt:lpstr>Store Word</vt:lpstr>
      <vt:lpstr>数组</vt:lpstr>
      <vt:lpstr>数组</vt:lpstr>
      <vt:lpstr>数组</vt:lpstr>
      <vt:lpstr>数组</vt:lpstr>
      <vt:lpstr>分支/循环</vt:lpstr>
      <vt:lpstr>goto</vt:lpstr>
      <vt:lpstr>判断相等</vt:lpstr>
      <vt:lpstr>判断不相等</vt:lpstr>
      <vt:lpstr>跳转</vt:lpstr>
      <vt:lpstr>if语句</vt:lpstr>
      <vt:lpstr>if语句</vt:lpstr>
      <vt:lpstr>if语句</vt:lpstr>
      <vt:lpstr>if语句</vt:lpstr>
      <vt:lpstr>while循环</vt:lpstr>
      <vt:lpstr>while循环</vt:lpstr>
      <vt:lpstr>for循环</vt:lpstr>
      <vt:lpstr>不等式</vt:lpstr>
      <vt:lpstr>不等式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MIPS指令</dc:title>
  <dc:creator>XIAOTIAN DAI</dc:creator>
  <cp:lastModifiedBy>XIAOTIAN DAI</cp:lastModifiedBy>
  <cp:revision>2</cp:revision>
  <dcterms:created xsi:type="dcterms:W3CDTF">2024-02-07T08:47:54Z</dcterms:created>
  <dcterms:modified xsi:type="dcterms:W3CDTF">2024-02-07T08:49:04Z</dcterms:modified>
</cp:coreProperties>
</file>