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9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0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3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4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7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8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19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99" r:id="rId17"/>
    <p:sldId id="300" r:id="rId18"/>
    <p:sldId id="287" r:id="rId19"/>
    <p:sldId id="288" r:id="rId20"/>
    <p:sldId id="289" r:id="rId21"/>
    <p:sldId id="290" r:id="rId22"/>
    <p:sldId id="291" r:id="rId23"/>
    <p:sldId id="295" r:id="rId24"/>
    <p:sldId id="296" r:id="rId25"/>
    <p:sldId id="297" r:id="rId26"/>
    <p:sldId id="298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7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3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3" Type="http://schemas.openxmlformats.org/officeDocument/2006/relationships/tags" Target="../tags/tag309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314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2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10" Type="http://schemas.openxmlformats.org/officeDocument/2006/relationships/image" Target="../media/image7.png"/><Relationship Id="rId4" Type="http://schemas.openxmlformats.org/officeDocument/2006/relationships/tags" Target="../tags/tag322.xml"/><Relationship Id="rId9" Type="http://schemas.openxmlformats.org/officeDocument/2006/relationships/tags" Target="../tags/tag3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变量是用来存储数据的内存空间，每个变量都有一个类型，使用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type()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函数可以查看变量的类型。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变量的命名需要符合规范：</a:t>
            </a:r>
          </a:p>
          <a:p>
            <a:r>
              <a:rPr lang="en-US" altLang="zh-CN">
                <a:latin typeface="+mn-lt"/>
                <a:cs typeface="+mn-lt"/>
              </a:rPr>
              <a:t>1. </a:t>
            </a:r>
            <a:r>
              <a:rPr lang="zh-CN" altLang="en-US">
                <a:latin typeface="+mn-lt"/>
                <a:cs typeface="+mn-lt"/>
              </a:rPr>
              <a:t>由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 lang="zh-CN" altLang="en-US">
                <a:latin typeface="+mn-lt"/>
                <a:cs typeface="+mn-lt"/>
              </a:rPr>
              <a:t>组成，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2. </a:t>
            </a:r>
            <a:r>
              <a:rPr lang="zh-CN" altLang="en-US">
                <a:latin typeface="+mn-lt"/>
                <a:cs typeface="+mn-lt"/>
              </a:rPr>
              <a:t>不可以使用编程语言中预留的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3. </a:t>
            </a:r>
            <a:r>
              <a:rPr lang="zh-CN" altLang="en-US">
                <a:latin typeface="+mn-lt"/>
                <a:cs typeface="+mn-lt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 lang="zh-CN" altLang="en-US"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479592" y="3237810"/>
            <a:ext cx="513760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&lt;class 'int'&gt;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8232.56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&lt;class 'float'&gt;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66878821"/>
              </p:ext>
            </p:extLst>
          </p:nvPr>
        </p:nvGraphicFramePr>
        <p:xfrm>
          <a:off x="1828798" y="2242401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finally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nonlocal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raise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输入输出函数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的功能是向屏幕输出指定格式的文本，但是有些需要输出的字符在编程语言中具有特殊含义，因此这些特殊的字符，需要经过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转义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3009537"/>
            <a:ext cx="347116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"\"Hello\nWorld\""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574640631"/>
              </p:ext>
            </p:extLst>
          </p:nvPr>
        </p:nvGraphicFramePr>
        <p:xfrm>
          <a:off x="6379845" y="3758065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84095"/>
            <a:ext cx="9197294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除了直接使用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输出一个变量的值外，还可以在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中使用对应类型的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48382447"/>
              </p:ext>
            </p:extLst>
          </p:nvPr>
        </p:nvGraphicFramePr>
        <p:xfrm>
          <a:off x="579600" y="1828800"/>
          <a:ext cx="466852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600" y="3885074"/>
            <a:ext cx="79108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%d * %d = %.2f"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4163025634"/>
              </p:ext>
            </p:extLst>
          </p:nvPr>
        </p:nvGraphicFramePr>
        <p:xfrm>
          <a:off x="579600" y="558758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84095"/>
            <a:ext cx="9197294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另一种输出的方式是使用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f-string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，它可以在字符串中直接使用变量的值。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106326"/>
            <a:ext cx="637738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f"Area = 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 * 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width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 = 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area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:.2f}"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769576342"/>
              </p:ext>
            </p:extLst>
          </p:nvPr>
        </p:nvGraphicFramePr>
        <p:xfrm>
          <a:off x="579600" y="3043555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8136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84094"/>
            <a:ext cx="9197294" cy="8049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在默认情况下，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函数输出数据后，会以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换行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作为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结束符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。如果不希望使用换行作为结束符，则可以在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函数中追加一个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end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参数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554097260"/>
              </p:ext>
            </p:extLst>
          </p:nvPr>
        </p:nvGraphicFramePr>
        <p:xfrm>
          <a:off x="579600" y="5024510"/>
          <a:ext cx="1428309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1, 2, 4, 8...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73E8D9F-0F5D-7EA3-A6E6-E6BD511B05F7}"/>
              </a:ext>
            </a:extLst>
          </p:cNvPr>
          <p:cNvSpPr txBox="1"/>
          <p:nvPr/>
        </p:nvSpPr>
        <p:spPr>
          <a:xfrm>
            <a:off x="579600" y="2274838"/>
            <a:ext cx="3048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num3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num4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'...'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89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input()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09447"/>
            <a:ext cx="9657754" cy="11849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有时候一些数据需要从键盘输入，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input()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可以读取用户输入，并赋值给相应的变量。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input()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读取到的数据类型是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str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，通过转换函数可以将其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转换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为其它类型。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9442195"/>
              </p:ext>
            </p:extLst>
          </p:nvPr>
        </p:nvGraphicFramePr>
        <p:xfrm>
          <a:off x="579600" y="4876649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B531C39-8BC4-1DF1-F4BF-3117F98A0816}"/>
              </a:ext>
            </a:extLst>
          </p:cNvPr>
          <p:cNvSpPr txBox="1"/>
          <p:nvPr/>
        </p:nvSpPr>
        <p:spPr>
          <a:xfrm>
            <a:off x="579600" y="2843521"/>
            <a:ext cx="38604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"Radius: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%.2f"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67D639-592A-17E8-3379-5AB9951ED870}"/>
              </a:ext>
            </a:extLst>
          </p:cNvPr>
          <p:cNvSpPr txBox="1"/>
          <p:nvPr/>
        </p:nvSpPr>
        <p:spPr>
          <a:xfrm>
            <a:off x="6096000" y="2906135"/>
            <a:ext cx="4522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zh-CN" altLang="en-US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模块中定义了一些常用的数学函数，例如</a:t>
            </a:r>
            <a:r>
              <a:rPr lang="en-US" altLang="zh-CN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pow(x, y)</a:t>
            </a:r>
            <a:r>
              <a:rPr lang="zh-CN" altLang="en-US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可用于计算</a:t>
            </a:r>
            <a:r>
              <a:rPr lang="en-US" altLang="zh-CN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次方。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2BD369-47D4-90E8-EC86-8A2A84985CA1}"/>
              </a:ext>
            </a:extLst>
          </p:cNvPr>
          <p:cNvCxnSpPr/>
          <p:nvPr/>
        </p:nvCxnSpPr>
        <p:spPr>
          <a:xfrm>
            <a:off x="2592371" y="3073138"/>
            <a:ext cx="3337089" cy="8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1" y="1360275"/>
            <a:ext cx="9533275" cy="1316937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整除运算符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//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用于计算两个数相除的整数部分，例如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21 // 4 = 5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取模（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modulo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）运算符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%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用于计算两个整数相除之后的余数，例如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22 %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 = 1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、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4 %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7 = 4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3869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344941"/>
            <a:ext cx="630357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3-digit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"Reversed:"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4236528"/>
              </p:ext>
            </p:extLst>
          </p:nvPr>
        </p:nvGraphicFramePr>
        <p:xfrm>
          <a:off x="579600" y="4238815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565"/>
            <a:ext cx="9836464" cy="84590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1" y="2318889"/>
            <a:ext cx="321940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"World"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24537470"/>
              </p:ext>
            </p:extLst>
          </p:nvPr>
        </p:nvGraphicFramePr>
        <p:xfrm>
          <a:off x="579600" y="3769183"/>
          <a:ext cx="1423447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9921755"/>
              </p:ext>
            </p:extLst>
          </p:nvPr>
        </p:nvGraphicFramePr>
        <p:xfrm>
          <a:off x="582775" y="1770576"/>
          <a:ext cx="690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0249919"/>
              </p:ext>
            </p:extLst>
          </p:nvPr>
        </p:nvGraphicFramePr>
        <p:xfrm>
          <a:off x="579600" y="336188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8793406"/>
              </p:ext>
            </p:extLst>
          </p:nvPr>
        </p:nvGraphicFramePr>
        <p:xfrm>
          <a:off x="582774" y="495319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36967392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148140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15050029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,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8233881" cy="44196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02030"/>
            <a:ext cx="2968502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992250"/>
              </p:ext>
            </p:extLst>
          </p:nvPr>
        </p:nvGraphicFramePr>
        <p:xfrm>
          <a:off x="579600" y="2803808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735648" y="1674674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600" y="440528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29952" y="1115082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262667" y="3828923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05F668-D267-308F-3895-0BCBA3B6B3EE}"/>
              </a:ext>
            </a:extLst>
          </p:cNvPr>
          <p:cNvSpPr txBox="1"/>
          <p:nvPr/>
        </p:nvSpPr>
        <p:spPr>
          <a:xfrm>
            <a:off x="761162" y="1674674"/>
            <a:ext cx="396412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1B796E29-4287-3EB6-C8BD-5320CA0CDCE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147909" y="1115082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注释一般分为单行注释和多行注释：</a:t>
            </a:r>
          </a:p>
          <a:p>
            <a:endParaRPr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1. 单行注释：以</a:t>
            </a:r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#</a:t>
            </a:r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开头，该行之后的内容视为注释。</a:t>
            </a:r>
          </a:p>
          <a:p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2. 多行注释：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以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"""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开头，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"""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4675" y="4500927"/>
            <a:ext cx="6848482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Author: Terry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Date: 2022/11/16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display "Hello World!"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521432"/>
              </p:ext>
            </p:extLst>
          </p:nvPr>
        </p:nvGraphicFramePr>
        <p:xfrm>
          <a:off x="7880292" y="5017996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4" y="1171976"/>
            <a:ext cx="7551231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在计算机中，每个数据一般都有一个对应的类型，基础数据类型包括：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2C64EC3-5091-F3FF-8E3B-A4F7A230E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2828"/>
              </p:ext>
            </p:extLst>
          </p:nvPr>
        </p:nvGraphicFramePr>
        <p:xfrm>
          <a:off x="574674" y="2106352"/>
          <a:ext cx="34732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03">
                  <a:extLst>
                    <a:ext uri="{9D8B030D-6E8A-4147-A177-3AD203B41FA5}">
                      <a16:colId xmlns:a16="http://schemas.microsoft.com/office/drawing/2014/main" val="902114223"/>
                    </a:ext>
                  </a:extLst>
                </a:gridCol>
                <a:gridCol w="2092751">
                  <a:extLst>
                    <a:ext uri="{9D8B030D-6E8A-4147-A177-3AD203B41FA5}">
                      <a16:colId xmlns:a16="http://schemas.microsoft.com/office/drawing/2014/main" val="294950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类别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数据类型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452737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/>
                        <a:t>数值型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整数</a:t>
                      </a:r>
                      <a:r>
                        <a:rPr lang="en-US" altLang="zh-CN"/>
                        <a:t>int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99118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浮点数</a:t>
                      </a:r>
                      <a:r>
                        <a:rPr lang="en-US" altLang="zh-CN"/>
                        <a:t>float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469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复数</a:t>
                      </a:r>
                      <a:r>
                        <a:rPr lang="en-US" altLang="zh-CN"/>
                        <a:t>complex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23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文本型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字符串</a:t>
                      </a:r>
                      <a:r>
                        <a:rPr lang="en-US" altLang="zh-CN"/>
                        <a:t>str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43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布尔型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bool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715249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/>
                        <a:t>序列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列表</a:t>
                      </a:r>
                      <a:r>
                        <a:rPr lang="en-US" altLang="zh-CN"/>
                        <a:t>list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0933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元组</a:t>
                      </a:r>
                      <a:r>
                        <a:rPr lang="en-US" altLang="zh-CN"/>
                        <a:t>tuple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3134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集合</a:t>
                      </a:r>
                      <a:r>
                        <a:rPr lang="en-US" altLang="zh-CN"/>
                        <a:t>set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96127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字典</a:t>
                      </a:r>
                      <a:r>
                        <a:rPr lang="en-US" altLang="zh-CN"/>
                        <a:t>dict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3031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1325</Words>
  <Application>Microsoft Office PowerPoint</Application>
  <PresentationFormat>宽屏</PresentationFormat>
  <Paragraphs>261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输入输出函数</vt:lpstr>
      <vt:lpstr>print()</vt:lpstr>
      <vt:lpstr>print()</vt:lpstr>
      <vt:lpstr>print()</vt:lpstr>
      <vt:lpstr>print()</vt:lpstr>
      <vt:lpstr>input()</vt:lpstr>
      <vt:lpstr>表达式</vt:lpstr>
      <vt:lpstr>算术运算符</vt:lpstr>
      <vt:lpstr>Demo：逆序三位数</vt:lpstr>
      <vt:lpstr>复合运算符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114</cp:revision>
  <dcterms:created xsi:type="dcterms:W3CDTF">2022-11-17T03:47:00Z</dcterms:created>
  <dcterms:modified xsi:type="dcterms:W3CDTF">2023-01-17T07:12:41Z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