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2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3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9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0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380.xml" ContentType="application/vnd.openxmlformats-officedocument.presentationml.tags+xml"/>
  <Override PartName="/ppt/tags/tag29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6"/>
  </p:notesMasterIdLst>
  <p:sldIdLst>
    <p:sldId id="259" r:id="rId2"/>
    <p:sldId id="265" r:id="rId3"/>
    <p:sldId id="295" r:id="rId4"/>
    <p:sldId id="298" r:id="rId5"/>
    <p:sldId id="297" r:id="rId6"/>
    <p:sldId id="299" r:id="rId7"/>
    <p:sldId id="300" r:id="rId8"/>
    <p:sldId id="301" r:id="rId9"/>
    <p:sldId id="303" r:id="rId10"/>
    <p:sldId id="306" r:id="rId11"/>
    <p:sldId id="307" r:id="rId12"/>
    <p:sldId id="313" r:id="rId13"/>
    <p:sldId id="315" r:id="rId14"/>
    <p:sldId id="31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10" Type="http://schemas.openxmlformats.org/officeDocument/2006/relationships/image" Target="../media/image2.png"/><Relationship Id="rId4" Type="http://schemas.openxmlformats.org/officeDocument/2006/relationships/tags" Target="../tags/tag277.xml"/><Relationship Id="rId9" Type="http://schemas.openxmlformats.org/officeDocument/2006/relationships/tags" Target="../tags/tag29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10" Type="http://schemas.openxmlformats.org/officeDocument/2006/relationships/image" Target="../media/image3.png"/><Relationship Id="rId4" Type="http://schemas.openxmlformats.org/officeDocument/2006/relationships/tags" Target="../tags/tag283.xml"/><Relationship Id="rId9" Type="http://schemas.openxmlformats.org/officeDocument/2006/relationships/tags" Target="../tags/tag2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8.xml"/><Relationship Id="rId7" Type="http://schemas.openxmlformats.org/officeDocument/2006/relationships/tags" Target="../tags/tag238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380365" y="1267796"/>
            <a:ext cx="3444240" cy="11334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if-else的结构与if类似，只是在if语句块中的条件不成立时，执行else语句块中的语句。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428564" y="1267796"/>
            <a:ext cx="7458187" cy="31393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year: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 year is a leap year if it is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1. exactly divisible by 4, and not divisible by 100;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2. or is exactly divisible by 400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"""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year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400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"Leap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"Common year"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05646378"/>
              </p:ext>
            </p:extLst>
          </p:nvPr>
        </p:nvGraphicFramePr>
        <p:xfrm>
          <a:off x="4428564" y="4879079"/>
          <a:ext cx="2646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year: 2020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Leap year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80365" y="3975735"/>
            <a:ext cx="3444240" cy="14706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olidFill>
                  <a:srgbClr val="FF0000"/>
                </a:solidFill>
                <a:latin typeface="+mn-lt"/>
                <a:cs typeface="+mn-lt"/>
              </a:rPr>
              <a:t>闰年：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1. 4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的倍数，但不是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100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的倍数；</a:t>
            </a:r>
          </a:p>
          <a:p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400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的倍数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if-elif-else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79564"/>
            <a:ext cx="6350118" cy="590151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当需要对更多的条件进行判断时，可以使用if-elif-else语句。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9600" y="2136338"/>
            <a:ext cx="4798508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a character: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"Lowercase"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'Z'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"Uppercase"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'0'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'9'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"Digit"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"Special character"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25330382"/>
              </p:ext>
            </p:extLst>
          </p:nvPr>
        </p:nvGraphicFramePr>
        <p:xfrm>
          <a:off x="579600" y="5258396"/>
          <a:ext cx="27368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a character: T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Uppercase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分段函数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90851348"/>
              </p:ext>
            </p:extLst>
          </p:nvPr>
        </p:nvGraphicFramePr>
        <p:xfrm>
          <a:off x="579600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-5.5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5"/>
                <p:custDataLst>
                  <p:tags r:id="rId4"/>
                </p:custDataLst>
              </p:nvPr>
            </p:nvSpPr>
            <p:spPr>
              <a:xfrm>
                <a:off x="681355" y="1296035"/>
                <a:ext cx="4860925" cy="2025650"/>
              </a:xfrm>
            </p:spPr>
            <p:txBody>
              <a:bodyPr>
                <a:noAutofit/>
              </a:bodyPr>
              <a:lstStyle/>
              <a:p>
                <a:r>
                  <a:rPr lang="zh-CN" altLang="en-US">
                    <a:latin typeface="+mn-lt"/>
                    <a:cs typeface="+mn-lt"/>
                  </a:rPr>
                  <a:t>输入</a:t>
                </a:r>
                <a:r>
                  <a:rPr lang="en-US" altLang="zh-CN">
                    <a:latin typeface="+mn-lt"/>
                    <a:cs typeface="+mn-lt"/>
                  </a:rPr>
                  <a:t>x</a:t>
                </a:r>
                <a:r>
                  <a:rPr lang="zh-CN" altLang="en-US">
                    <a:latin typeface="+mn-lt"/>
                    <a:cs typeface="+mn-lt"/>
                  </a:rPr>
                  <a:t>，计算分段函数的值。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−2≤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>
                  <a:latin typeface="+mn-lt"/>
                  <a:cs typeface="+mn-lt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9"/>
                </p:custDataLst>
              </p:nvPr>
            </p:nvSpPr>
            <p:spPr>
              <a:xfrm>
                <a:off x="681355" y="1296035"/>
                <a:ext cx="4860925" cy="2025650"/>
              </a:xfr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866436957"/>
              </p:ext>
            </p:extLst>
          </p:nvPr>
        </p:nvGraphicFramePr>
        <p:xfrm>
          <a:off x="3184376" y="3788335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0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0.00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3013400"/>
              </p:ext>
            </p:extLst>
          </p:nvPr>
        </p:nvGraphicFramePr>
        <p:xfrm>
          <a:off x="5789152" y="3788334"/>
          <a:ext cx="211836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x: 3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y = 64.00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三角形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7A30D2A-3DE0-A2C6-C685-B8103C48393C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81355" y="1296035"/>
            <a:ext cx="4625340" cy="950595"/>
          </a:xfrm>
        </p:spPr>
        <p:txBody>
          <a:bodyPr>
            <a:noAutofit/>
          </a:bodyPr>
          <a:lstStyle/>
          <a:p>
            <a:r>
              <a:rPr lang="zh-CN">
                <a:latin typeface="+mj-lt"/>
                <a:cs typeface="+mj-lt"/>
              </a:rPr>
              <a:t>输入三角形的三条边长，输出三角形的面积。</a:t>
            </a:r>
          </a:p>
          <a:p>
            <a:r>
              <a:rPr lang="zh-CN">
                <a:latin typeface="+mj-lt"/>
                <a:cs typeface="+mj-lt"/>
              </a:rPr>
              <a:t>如果无法构成三角形，输出</a:t>
            </a:r>
            <a:r>
              <a:rPr lang="en-US" altLang="zh-CN">
                <a:latin typeface="+mj-lt"/>
                <a:cs typeface="+mj-lt"/>
              </a:rPr>
              <a:t>Invalid</a:t>
            </a:r>
            <a:r>
              <a:rPr lang="zh-CN" altLang="en-US">
                <a:latin typeface="+mj-lt"/>
                <a:cs typeface="+mj-lt"/>
              </a:rPr>
              <a:t>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F434A-1DF3-32AF-2782-065936C89E31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135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3 4 5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6.00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A37D83-AE11-9F25-CFB3-1C234F5B9697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072505" y="4237355"/>
          <a:ext cx="512318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three sides of a triangle: 1 1 2</a:t>
                      </a: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Invalid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u="sng">
                    <a:latin typeface="+mj-lt"/>
                    <a:cs typeface="+mj-lt"/>
                  </a:rPr>
                  <a:t>海伦公式</a:t>
                </a:r>
                <a:endParaRPr lang="en-US" altLang="zh-CN" b="1" u="sng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  <a:cs typeface="+mj-lt"/>
                        </a:rPr>
                        <m:t>半周长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>
                  <a:latin typeface="+mj-lt"/>
                  <a:cs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cs typeface="+mj-lt"/>
                        </a:rPr>
                        <m:t>面积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+mj-lt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+mj-lt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j-lt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+mj-lt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j-lt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zh-CN" altLang="en-US">
                  <a:latin typeface="+mj-lt"/>
                  <a:cs typeface="+mj-lt"/>
                </a:endParaRP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7D6A9915-2DE0-8A42-FDB8-6C1914C1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804535" y="1296035"/>
                <a:ext cx="4625340" cy="1805641"/>
              </a:xfrm>
              <a:prstGeom prst="rect">
                <a:avLst/>
              </a:prstGeom>
              <a:blipFill>
                <a:blip r:embed="rId10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62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 dirty="0"/>
              <a:t>逻辑运算符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关系运算符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7598"/>
            <a:ext cx="10213906" cy="1638002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编程中经常需要使用关系运算符来比较两个数据的大小，比较的结果是一个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布尔值（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boolean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，即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True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（非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False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）</a:t>
            </a:r>
            <a:r>
              <a:rPr lang="zh-CN" altLang="en-US">
                <a:latin typeface="+mn-lt"/>
                <a:cs typeface="+mn-lt"/>
              </a:rPr>
              <a:t>。</a:t>
            </a:r>
          </a:p>
          <a:p>
            <a:endParaRPr lang="zh-CN" altLang="en-US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在编程中需要注意，一个等号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=</a:t>
            </a:r>
            <a:r>
              <a:rPr lang="zh-CN" altLang="en-US">
                <a:latin typeface="+mn-lt"/>
                <a:cs typeface="+mn-lt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赋值</a:t>
            </a:r>
            <a:r>
              <a:rPr lang="zh-CN" altLang="en-US">
                <a:latin typeface="+mn-lt"/>
                <a:cs typeface="+mn-lt"/>
              </a:rPr>
              <a:t>运算，而两个等号</a:t>
            </a:r>
            <a:r>
              <a:rPr lang="en-US" altLang="zh-CN">
                <a:solidFill>
                  <a:srgbClr val="FF0000"/>
                </a:solidFill>
                <a:latin typeface="+mn-lt"/>
                <a:cs typeface="+mn-lt"/>
              </a:rPr>
              <a:t>==</a:t>
            </a:r>
            <a:r>
              <a:rPr lang="zh-CN" altLang="en-US">
                <a:latin typeface="+mn-lt"/>
                <a:cs typeface="+mn-lt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+mn-lt"/>
                <a:cs typeface="+mn-lt"/>
              </a:rPr>
              <a:t>比较</a:t>
            </a:r>
            <a:r>
              <a:rPr lang="zh-CN" altLang="en-US">
                <a:latin typeface="+mn-lt"/>
                <a:cs typeface="+mn-lt"/>
              </a:rPr>
              <a:t>运算。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/>
              <p:nvPr>
                <p:custDataLst>
                  <p:tags r:id="rId4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06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/>
              <p:nvPr>
                <p:custDataLst>
                  <p:tags r:id="rId7"/>
                </p:custDataLst>
              </p:nvPr>
            </p:nvGraphicFramePr>
            <p:xfrm>
              <a:off x="4392930" y="3271520"/>
              <a:ext cx="341249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6245"/>
                    <a:gridCol w="170624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数学符号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关系运算符</a:t>
                          </a: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&lt;=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&gt;=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==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cs typeface="+mn-lt"/>
                            </a:rPr>
                            <a:t>!=</a:t>
                          </a:r>
                          <a:endParaRPr lang="en-US" altLang="zh-CN">
                            <a:cs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</a:t>
            </a:r>
            <a:r>
              <a:rPr lang="zh-CN"/>
              <a:t>运算符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05410"/>
            <a:ext cx="6408420" cy="242443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逻辑运算符用于连接多个关系表达式，其结果也是一个布尔值。</a:t>
            </a:r>
          </a:p>
          <a:p>
            <a:endParaRPr>
              <a:latin typeface="+mn-lt"/>
              <a:cs typeface="+mn-lt"/>
            </a:endParaRPr>
          </a:p>
          <a:p>
            <a:r>
              <a:rPr lang="en-US">
                <a:latin typeface="+mn-lt"/>
                <a:cs typeface="+mn-lt"/>
              </a:rPr>
              <a:t>1. </a:t>
            </a:r>
            <a:r>
              <a:rPr>
                <a:latin typeface="+mn-lt"/>
                <a:cs typeface="+mn-lt"/>
                <a:sym typeface="+mn-ea"/>
              </a:rPr>
              <a:t>逻辑与</a:t>
            </a:r>
            <a:r>
              <a:rPr lang="en-US" altLang="zh-CN">
                <a:latin typeface="+mn-lt"/>
                <a:cs typeface="+mn-lt"/>
                <a:sym typeface="+mn-ea"/>
              </a:rPr>
              <a:t>and</a:t>
            </a:r>
            <a:endParaRPr>
              <a:latin typeface="+mn-lt"/>
              <a:cs typeface="+mn-lt"/>
              <a:sym typeface="+mn-ea"/>
            </a:endParaRPr>
          </a:p>
          <a:p>
            <a:r>
              <a:rPr lang="en-US">
                <a:latin typeface="+mn-lt"/>
                <a:cs typeface="+mn-lt"/>
                <a:sym typeface="+mn-ea"/>
              </a:rPr>
              <a:t>2. </a:t>
            </a:r>
            <a:r>
              <a:rPr lang="zh-CN" altLang="en-US">
                <a:latin typeface="+mn-lt"/>
                <a:cs typeface="+mn-lt"/>
                <a:sym typeface="+mn-ea"/>
              </a:rPr>
              <a:t>逻辑或</a:t>
            </a:r>
            <a:r>
              <a:rPr lang="en-US" altLang="zh-CN">
                <a:latin typeface="+mn-lt"/>
                <a:cs typeface="+mn-lt"/>
                <a:sym typeface="+mn-ea"/>
              </a:rPr>
              <a:t>or</a:t>
            </a:r>
          </a:p>
          <a:p>
            <a:r>
              <a:rPr lang="en-US" altLang="zh-CN">
                <a:latin typeface="+mn-lt"/>
                <a:cs typeface="+mn-lt"/>
                <a:sym typeface="+mn-ea"/>
              </a:rPr>
              <a:t>3. </a:t>
            </a:r>
            <a:r>
              <a:rPr lang="zh-CN" altLang="en-US">
                <a:latin typeface="+mn-lt"/>
                <a:cs typeface="+mn-lt"/>
                <a:sym typeface="+mn-ea"/>
              </a:rPr>
              <a:t>逻辑非</a:t>
            </a:r>
            <a:r>
              <a:rPr lang="en-US" altLang="zh-CN">
                <a:latin typeface="+mn-lt"/>
                <a:cs typeface="+mn-lt"/>
                <a:sym typeface="+mn-ea"/>
              </a:rPr>
              <a:t>not</a:t>
            </a:r>
            <a:endParaRPr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逻辑与</a:t>
            </a:r>
            <a:r>
              <a:rPr lang="en-US" altLang="zh-CN"/>
              <a:t>and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61987" y="1280870"/>
            <a:ext cx="5658485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逻辑与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and</a:t>
            </a:r>
            <a:r>
              <a:rPr>
                <a:latin typeface="+mn-lt"/>
                <a:cs typeface="+mn-lt"/>
              </a:rPr>
              <a:t>：当多个条件全部为True，结果为True。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13557000"/>
              </p:ext>
            </p:extLst>
          </p:nvPr>
        </p:nvGraphicFramePr>
        <p:xfrm>
          <a:off x="3491229" y="2476500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and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逻辑或</a:t>
            </a:r>
            <a:r>
              <a:rPr lang="en-US" altLang="zh-CN"/>
              <a:t>or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36587" y="1289834"/>
            <a:ext cx="5871789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逻辑或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or</a:t>
            </a:r>
            <a:r>
              <a:rPr>
                <a:latin typeface="+mn-lt"/>
                <a:cs typeface="+mn-lt"/>
              </a:rPr>
              <a:t>：多个条件至少有一个为True时，结果为True。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48964907"/>
              </p:ext>
            </p:extLst>
          </p:nvPr>
        </p:nvGraphicFramePr>
        <p:xfrm>
          <a:off x="3488372" y="2458904"/>
          <a:ext cx="52152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1 or </a:t>
                      </a:r>
                      <a:r>
                        <a:rPr lang="zh-CN" altLang="en-US"/>
                        <a:t>条件</a:t>
                      </a: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逻辑非</a:t>
            </a:r>
            <a:r>
              <a:rPr lang="en-US" altLang="zh-CN"/>
              <a:t>not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437" y="1209674"/>
            <a:ext cx="7712916" cy="558800"/>
          </a:xfrm>
        </p:spPr>
        <p:txBody>
          <a:bodyPr>
            <a:noAutofit/>
          </a:bodyPr>
          <a:lstStyle/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逻辑非</a:t>
            </a:r>
            <a:r>
              <a:rPr lang="en-US">
                <a:solidFill>
                  <a:srgbClr val="FF0000"/>
                </a:solidFill>
                <a:latin typeface="+mn-lt"/>
                <a:cs typeface="+mn-lt"/>
              </a:rPr>
              <a:t>not</a:t>
            </a:r>
            <a:r>
              <a:rPr>
                <a:latin typeface="+mn-lt"/>
                <a:cs typeface="+mn-lt"/>
              </a:rPr>
              <a:t>：条件为True时，结果为False；条件为False时，结果为True。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93246499"/>
              </p:ext>
            </p:extLst>
          </p:nvPr>
        </p:nvGraphicFramePr>
        <p:xfrm>
          <a:off x="4194810" y="2391221"/>
          <a:ext cx="3802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not </a:t>
                      </a:r>
                      <a:r>
                        <a:rPr lang="zh-CN" altLang="en-US"/>
                        <a:t>条件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if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if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2670"/>
            <a:ext cx="8546472" cy="513378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if语句用于判断一个条件是否成立，如果成立则执行if语句块中的语句，否则不执行。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79600" y="2095725"/>
            <a:ext cx="474648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input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"Enter your age: 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18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"Minor"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59947108"/>
              </p:ext>
            </p:extLst>
          </p:nvPr>
        </p:nvGraphicFramePr>
        <p:xfrm>
          <a:off x="579600" y="3348732"/>
          <a:ext cx="27730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your age: 17</a:t>
                      </a: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Minor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0.xml><?xml version="1.0" encoding="utf-8"?>
<p:tagLst xmlns:p="http://schemas.openxmlformats.org/presentationml/2006/main">
  <p:tag name="KSO_WM_UNIT_TABLE_BEAUTIFY" val="smartTable{a3f33215-2c3c-463f-a78f-52c86657b92f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3f33215-2c3c-463f-a78f-52c86657b92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9ffd8e-4447-43c2-8fe8-fbb180264c20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8*50"/>
  <p:tag name="TABLE_ENDDRAG_RECT" val="535*444*218*5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8*50"/>
  <p:tag name="TABLE_ENDDRAG_RECT" val="633*452*208*5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115"/>
  <p:tag name="TABLE_ENDDRAG_RECT" val="526*259*351*1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19*136"/>
  <p:tag name="TABLE_ENDDRAG_RECT" val="53*306*219*136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553</Words>
  <Application>Microsoft Office PowerPoint</Application>
  <PresentationFormat>宽屏</PresentationFormat>
  <Paragraphs>151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Cambria Math</vt:lpstr>
      <vt:lpstr>Consolas</vt:lpstr>
      <vt:lpstr>2_Office 主题​​</vt:lpstr>
      <vt:lpstr>分支</vt:lpstr>
      <vt:lpstr>逻辑运算符</vt:lpstr>
      <vt:lpstr>关系运算符</vt:lpstr>
      <vt:lpstr>逻辑运算符</vt:lpstr>
      <vt:lpstr>逻辑与and</vt:lpstr>
      <vt:lpstr>逻辑或or</vt:lpstr>
      <vt:lpstr>逻辑非not</vt:lpstr>
      <vt:lpstr>if</vt:lpstr>
      <vt:lpstr>if</vt:lpstr>
      <vt:lpstr>if-else</vt:lpstr>
      <vt:lpstr>if-elif-else</vt:lpstr>
      <vt:lpstr>Practice</vt:lpstr>
      <vt:lpstr>分段函数</vt:lpstr>
      <vt:lpstr>三角形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</dc:title>
  <dc:creator/>
  <cp:lastModifiedBy>DAI XIAOTIAN</cp:lastModifiedBy>
  <cp:revision>137</cp:revision>
  <dcterms:created xsi:type="dcterms:W3CDTF">2022-11-17T03:47:00Z</dcterms:created>
  <dcterms:modified xsi:type="dcterms:W3CDTF">2023-01-17T07:16:22Z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