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4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7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8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9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1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2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9" r:id="rId3"/>
    <p:sldId id="265" r:id="rId4"/>
    <p:sldId id="295" r:id="rId5"/>
    <p:sldId id="516" r:id="rId6"/>
    <p:sldId id="639" r:id="rId7"/>
    <p:sldId id="634" r:id="rId8"/>
    <p:sldId id="640" r:id="rId9"/>
    <p:sldId id="641" r:id="rId10"/>
    <p:sldId id="642" r:id="rId11"/>
    <p:sldId id="536" r:id="rId12"/>
    <p:sldId id="643" r:id="rId13"/>
    <p:sldId id="644" r:id="rId14"/>
    <p:sldId id="635" r:id="rId15"/>
    <p:sldId id="636" r:id="rId16"/>
    <p:sldId id="637" r:id="rId17"/>
    <p:sldId id="645" r:id="rId18"/>
    <p:sldId id="638" r:id="rId19"/>
    <p:sldId id="64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9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6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90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2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模块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MapReduce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MapReduce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83466"/>
            <a:ext cx="9860655" cy="172312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MapReduce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在数据处理中可以用于大规模的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数据过滤、分析、统计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等操作。</a:t>
            </a:r>
            <a:endParaRPr lang="en-US" altLang="zh-CN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endParaRPr lang="en-US" altLang="zh-CN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在数据处理的过程中需要一个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处理函数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，用于指定数据如何进行处理或统计，一般而言这样的函数都比较短，所以大部分情况下都可以利用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lambda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函数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来完成。</a:t>
            </a:r>
          </a:p>
          <a:p>
            <a:endParaRPr lang="zh-CN" altLang="en-US" b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36E9CE7-BD8A-F45A-E70F-CFF7621B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03954"/>
              </p:ext>
            </p:extLst>
          </p:nvPr>
        </p:nvGraphicFramePr>
        <p:xfrm>
          <a:off x="579600" y="3545465"/>
          <a:ext cx="37556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11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2648478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filter()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过滤序列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map()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对序列数据进行处理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对序列数据进行统计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105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：奇数平方和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063BAF-E704-32CB-E43A-99A6A63F8970}"/>
              </a:ext>
            </a:extLst>
          </p:cNvPr>
          <p:cNvSpPr txBox="1"/>
          <p:nvPr/>
        </p:nvSpPr>
        <p:spPr>
          <a:xfrm>
            <a:off x="579600" y="1232718"/>
            <a:ext cx="61408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functools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reduce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lst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"lst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odds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filter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"odds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odds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squares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odds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"squares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reduce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squares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"sum ="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16ACC97-CC97-A454-B0B9-CFC4ADB82933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2578679"/>
              </p:ext>
            </p:extLst>
          </p:nvPr>
        </p:nvGraphicFramePr>
        <p:xfrm>
          <a:off x="579600" y="5271476"/>
          <a:ext cx="33200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 = [0, 1, 2, 3, 4, 5, 6, 7, 8, 9]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odds = [1, 3, 5, 7, 9]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squares = [1, 9, 25, 49, 81]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 = 165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2074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jieba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99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pip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5946"/>
            <a:ext cx="10159963" cy="798008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除了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Python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内置的模块，开发者还可以安装由社区开发并维护的第三方模块。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pip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管理工具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可以用于安装、卸载、更新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第三方模块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60F984F-1972-F1B0-7EB1-2D1B28D73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35623"/>
              </p:ext>
            </p:extLst>
          </p:nvPr>
        </p:nvGraphicFramePr>
        <p:xfrm>
          <a:off x="579600" y="2469700"/>
          <a:ext cx="56060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492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3363555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搜索模块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pip search [module]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安装模块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[module]</a:t>
                      </a:r>
                      <a:endParaRPr lang="zh-CN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查看已安装模块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list</a:t>
                      </a:r>
                      <a:endParaRPr lang="zh-CN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查看过期模块</a:t>
                      </a:r>
                      <a:endParaRPr lang="en-US" altLang="zh-CN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list --outdated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--upgrade [module]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2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卸载模块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uninstall [module]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816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62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jieba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45945"/>
            <a:ext cx="10159963" cy="2958502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jieba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是一个在中文自然语言处理中较为常用的工具包之一，用于将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中文文本分割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成词语。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jieba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支持三种分词模式：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精确模式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：最精确的切分，但是速度较慢。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全模式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：扫描出所有可以成词的词语，速度非常快，但是不能有效解决歧义。</a:t>
            </a:r>
          </a:p>
          <a:p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搜索引擎模式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：在精确模式的基础上，对长词进行再次切分，适用于搜索引擎分词。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63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600" y="1254239"/>
            <a:ext cx="8689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jieba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西游记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.txt"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read_file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encoding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"UTF-8"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8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600" y="1254239"/>
            <a:ext cx="75782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word_frequency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frequency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words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jieba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lcut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continue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items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sort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key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lambda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x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reverse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1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2DEB3C-6586-C7E7-A2DF-1D9C18A6A2D7}"/>
              </a:ext>
            </a:extLst>
          </p:cNvPr>
          <p:cNvSpPr txBox="1"/>
          <p:nvPr/>
        </p:nvSpPr>
        <p:spPr>
          <a:xfrm>
            <a:off x="579599" y="1254239"/>
            <a:ext cx="8080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text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read_file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frequency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word_frequency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text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enumerate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frequency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"No.%2d: %s - %d"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item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5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random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random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6" y="1389380"/>
            <a:ext cx="4897680" cy="440694"/>
          </a:xfrm>
        </p:spPr>
        <p:txBody>
          <a:bodyPr>
            <a:noAutofit/>
          </a:bodyPr>
          <a:lstStyle/>
          <a:p>
            <a:r>
              <a:rPr lang="en-US" altLang="zh-CN"/>
              <a:t>random</a:t>
            </a:r>
            <a:r>
              <a:rPr lang="zh-CN" altLang="en-US"/>
              <a:t>模块提供了生成随机数据的功能。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9B39BA1-6261-C5F6-A58B-B455A5D1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9227"/>
              </p:ext>
            </p:extLst>
          </p:nvPr>
        </p:nvGraphicFramePr>
        <p:xfrm>
          <a:off x="579600" y="2154020"/>
          <a:ext cx="59376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13">
                  <a:extLst>
                    <a:ext uri="{9D8B030D-6E8A-4147-A177-3AD203B41FA5}">
                      <a16:colId xmlns:a16="http://schemas.microsoft.com/office/drawing/2014/main" val="1416308383"/>
                    </a:ext>
                  </a:extLst>
                </a:gridCol>
                <a:gridCol w="4403010">
                  <a:extLst>
                    <a:ext uri="{9D8B030D-6E8A-4147-A177-3AD203B41FA5}">
                      <a16:colId xmlns:a16="http://schemas.microsoft.com/office/drawing/2014/main" val="1650828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8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random()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随机生成一个</a:t>
                      </a:r>
                      <a:r>
                        <a:rPr lang="en-US" altLang="zh-CN"/>
                        <a:t>[0, 1]</a:t>
                      </a:r>
                      <a:r>
                        <a:rPr lang="zh-CN" altLang="en-US"/>
                        <a:t>之间的浮点数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randint(x, 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随机生成一个</a:t>
                      </a: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[x, y]</a:t>
                      </a: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从序列中随机返回一个元素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将序列打乱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5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从序列中生成一组唯一的随机元素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5851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：随机密码生成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514CC-BE0C-2C72-3F24-FD16D3A7DE69}"/>
              </a:ext>
            </a:extLst>
          </p:cNvPr>
          <p:cNvSpPr txBox="1"/>
          <p:nvPr/>
        </p:nvSpPr>
        <p:spPr>
          <a:xfrm>
            <a:off x="579600" y="1247525"/>
            <a:ext cx="88660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random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password_generator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characters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ascii_letters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string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digits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join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random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choice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characters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range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length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length of password: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password_generator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length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931FFC8-9DD1-2690-FB33-01830FE7917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52526991"/>
              </p:ext>
            </p:extLst>
          </p:nvPr>
        </p:nvGraphicFramePr>
        <p:xfrm>
          <a:off x="579600" y="5389640"/>
          <a:ext cx="3047066" cy="69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4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length of password: 8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@o8VBuiV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/>
              <a:t>copy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98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引用（</a:t>
            </a:r>
            <a:r>
              <a:rPr lang="en-US" altLang="zh-CN"/>
              <a:t>Reference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BCC77A8-25CB-F974-3343-DAA4EFEA2A6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1"/>
            <a:ext cx="10330292" cy="73525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引用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是指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同一块内存空间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被交给不同的对象进行操作，当一个对象修改了数据后，另一个对象的数据也会发生改变。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600" y="2511286"/>
            <a:ext cx="2549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224104" y="4302391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3769659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4885097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905695" y="5240075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[1, 2, 3]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211898" y="4092825"/>
            <a:ext cx="1012206" cy="50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 flipV="1">
            <a:off x="1211897" y="4593744"/>
            <a:ext cx="1012207" cy="61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2F7E4A6-C00F-C096-3C8A-2313E26A3F94}"/>
              </a:ext>
            </a:extLst>
          </p:cNvPr>
          <p:cNvCxnSpPr>
            <a:endCxn id="6" idx="1"/>
          </p:cNvCxnSpPr>
          <p:nvPr/>
        </p:nvCxnSpPr>
        <p:spPr>
          <a:xfrm>
            <a:off x="3324424" y="4757016"/>
            <a:ext cx="1581271" cy="774412"/>
          </a:xfrm>
          <a:prstGeom prst="bentConnector3">
            <a:avLst>
              <a:gd name="adj1" fmla="val -8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4882806" y="2511286"/>
            <a:ext cx="6499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info_ref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info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info_ref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4716111"/>
              </p:ext>
            </p:extLst>
          </p:nvPr>
        </p:nvGraphicFramePr>
        <p:xfrm>
          <a:off x="6793243" y="4065262"/>
          <a:ext cx="4580965" cy="41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2402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copy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BCC77A8-25CB-F974-3343-DAA4EFEA2A6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5" y="1389380"/>
            <a:ext cx="10330292" cy="257301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copy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模块提供了拷贝对象的功能。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copy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是一个专门进行内容拷贝的模块。拷贝分为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浅拷贝（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shallow copy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深拷贝（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deep copy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：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1.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浅拷贝：只拷贝父对象，不会拷贝对象的内部的子对象。</a:t>
            </a:r>
          </a:p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2. 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深拷贝：完全拷贝父对象及其子对象。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75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：浅拷贝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600" y="1199581"/>
            <a:ext cx="2549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032508" y="3801471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3769659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4885097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663648" y="4415990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[1, 2, 3]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211898" y="4092824"/>
            <a:ext cx="8206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 flipV="1">
            <a:off x="1211897" y="5208262"/>
            <a:ext cx="8206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5112988" y="1120561"/>
            <a:ext cx="6499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8685204"/>
              </p:ext>
            </p:extLst>
          </p:nvPr>
        </p:nvGraphicFramePr>
        <p:xfrm>
          <a:off x="7031434" y="3953664"/>
          <a:ext cx="4580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{'skills': ['Python', 'C', 'Java']}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A88D2C7-C57C-750B-8817-4907249B693C}"/>
              </a:ext>
            </a:extLst>
          </p:cNvPr>
          <p:cNvSpPr/>
          <p:nvPr/>
        </p:nvSpPr>
        <p:spPr>
          <a:xfrm>
            <a:off x="2032508" y="4916909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FF000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674EFEA-CDFE-321F-4A11-3EF3B231DE44}"/>
              </a:ext>
            </a:extLst>
          </p:cNvPr>
          <p:cNvCxnSpPr>
            <a:cxnSpLocks/>
          </p:cNvCxnSpPr>
          <p:nvPr/>
        </p:nvCxnSpPr>
        <p:spPr>
          <a:xfrm>
            <a:off x="3128682" y="4273704"/>
            <a:ext cx="1534966" cy="320040"/>
          </a:xfrm>
          <a:prstGeom prst="bentConnector3">
            <a:avLst>
              <a:gd name="adj1" fmla="val -6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C82BC0E-141F-D619-CCAE-DE4387BC6170}"/>
              </a:ext>
            </a:extLst>
          </p:cNvPr>
          <p:cNvCxnSpPr>
            <a:cxnSpLocks/>
          </p:cNvCxnSpPr>
          <p:nvPr/>
        </p:nvCxnSpPr>
        <p:spPr>
          <a:xfrm flipV="1">
            <a:off x="3128682" y="4810563"/>
            <a:ext cx="1534966" cy="212692"/>
          </a:xfrm>
          <a:prstGeom prst="bentConnector3">
            <a:avLst>
              <a:gd name="adj1" fmla="val 5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1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：深拷贝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7401C-E242-984B-D2DB-D7FE5FCF2B3C}"/>
              </a:ext>
            </a:extLst>
          </p:cNvPr>
          <p:cNvSpPr txBox="1"/>
          <p:nvPr/>
        </p:nvSpPr>
        <p:spPr>
          <a:xfrm>
            <a:off x="579599" y="1199581"/>
            <a:ext cx="2782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]}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deepcopy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20FC0A-86B1-B34D-80E3-6531848AA1D4}"/>
              </a:ext>
            </a:extLst>
          </p:cNvPr>
          <p:cNvSpPr/>
          <p:nvPr/>
        </p:nvSpPr>
        <p:spPr>
          <a:xfrm>
            <a:off x="2032508" y="4161395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0070C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9DD63D-C4D6-3AAE-F9C4-E4F1EC982C9C}"/>
              </a:ext>
            </a:extLst>
          </p:cNvPr>
          <p:cNvSpPr/>
          <p:nvPr/>
        </p:nvSpPr>
        <p:spPr>
          <a:xfrm>
            <a:off x="579601" y="4129583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A2AA05-9E7F-F0B7-74F9-8FD731421DA3}"/>
              </a:ext>
            </a:extLst>
          </p:cNvPr>
          <p:cNvSpPr/>
          <p:nvPr/>
        </p:nvSpPr>
        <p:spPr>
          <a:xfrm>
            <a:off x="579600" y="5245021"/>
            <a:ext cx="632297" cy="646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26ECE0-F318-BD00-7CA1-63078CBEF304}"/>
              </a:ext>
            </a:extLst>
          </p:cNvPr>
          <p:cNvSpPr/>
          <p:nvPr/>
        </p:nvSpPr>
        <p:spPr>
          <a:xfrm>
            <a:off x="4654683" y="4162704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[1, 2, 3]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E63306-A9D0-47AC-095C-8D361F9A6F38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1211898" y="4452748"/>
            <a:ext cx="8206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4B7A7-5445-F0E1-98BB-E159BBAA0E09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 flipV="1">
            <a:off x="1211897" y="5568186"/>
            <a:ext cx="8206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AEC4C7E-F0AB-ADC0-34B9-F15C4B335436}"/>
              </a:ext>
            </a:extLst>
          </p:cNvPr>
          <p:cNvSpPr txBox="1"/>
          <p:nvPr/>
        </p:nvSpPr>
        <p:spPr>
          <a:xfrm>
            <a:off x="5112988" y="1120561"/>
            <a:ext cx="6499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"Alice"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skills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"Python"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deepcopy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pop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"name"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"skills"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append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"Java"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info_copy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B2709FD-BBCB-EC33-A3F8-B3007792FD8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42937381"/>
              </p:ext>
            </p:extLst>
          </p:nvPr>
        </p:nvGraphicFramePr>
        <p:xfrm>
          <a:off x="7031434" y="3953664"/>
          <a:ext cx="4580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32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{'skills': ['Python', 'C']}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{'name': 'Alice', 'skills': ['Python', 'C', 'Java']}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FA88D2C7-C57C-750B-8817-4907249B693C}"/>
              </a:ext>
            </a:extLst>
          </p:cNvPr>
          <p:cNvSpPr/>
          <p:nvPr/>
        </p:nvSpPr>
        <p:spPr>
          <a:xfrm>
            <a:off x="2032508" y="5276833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{1: </a:t>
            </a:r>
            <a:r>
              <a:rPr lang="en-US" altLang="zh-CN">
                <a:solidFill>
                  <a:srgbClr val="FF0000"/>
                </a:solidFill>
              </a:rPr>
              <a:t>[1, 2, 3]</a:t>
            </a: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21CBA5-C6F8-A1A8-7D33-48A984974BD7}"/>
              </a:ext>
            </a:extLst>
          </p:cNvPr>
          <p:cNvSpPr/>
          <p:nvPr/>
        </p:nvSpPr>
        <p:spPr>
          <a:xfrm>
            <a:off x="4654683" y="5276833"/>
            <a:ext cx="1887548" cy="5827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[1, 2, 3]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B704B75-2F02-4521-7785-476B88CAE96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25446" y="4454057"/>
            <a:ext cx="1529237" cy="179571"/>
          </a:xfrm>
          <a:prstGeom prst="bentConnector3">
            <a:avLst>
              <a:gd name="adj1" fmla="val 6465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52A8A69-7290-B8BD-EAB5-5F7B1D3445C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5446" y="5568186"/>
            <a:ext cx="1529237" cy="231790"/>
          </a:xfrm>
          <a:prstGeom prst="bentConnector3">
            <a:avLst>
              <a:gd name="adj1" fmla="val 687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3087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1266</Words>
  <Application>Microsoft Office PowerPoint</Application>
  <PresentationFormat>宽屏</PresentationFormat>
  <Paragraphs>194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模块</vt:lpstr>
      <vt:lpstr>random</vt:lpstr>
      <vt:lpstr>random</vt:lpstr>
      <vt:lpstr>Demo：随机密码生成</vt:lpstr>
      <vt:lpstr>copy</vt:lpstr>
      <vt:lpstr>引用（Reference）</vt:lpstr>
      <vt:lpstr>copy</vt:lpstr>
      <vt:lpstr>Demo：浅拷贝</vt:lpstr>
      <vt:lpstr>Demo：深拷贝</vt:lpstr>
      <vt:lpstr>MapReduce</vt:lpstr>
      <vt:lpstr>MapReduce</vt:lpstr>
      <vt:lpstr>Demo：奇数平方和</vt:lpstr>
      <vt:lpstr>jieba</vt:lpstr>
      <vt:lpstr>pip</vt:lpstr>
      <vt:lpstr>jieba</vt:lpstr>
      <vt:lpstr>Demo：词频统计</vt:lpstr>
      <vt:lpstr>Demo：词频统计</vt:lpstr>
      <vt:lpstr>Demo：词频统计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564</cp:revision>
  <dcterms:created xsi:type="dcterms:W3CDTF">2022-11-17T03:47:00Z</dcterms:created>
  <dcterms:modified xsi:type="dcterms:W3CDTF">2023-01-21T02:22:26Z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