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4.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6.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7.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sldIdLst>
    <p:sldId id="259" r:id="rId3"/>
    <p:sldId id="265" r:id="rId4"/>
    <p:sldId id="295" r:id="rId5"/>
    <p:sldId id="680" r:id="rId6"/>
    <p:sldId id="667" r:id="rId7"/>
    <p:sldId id="681" r:id="rId8"/>
    <p:sldId id="677" r:id="rId9"/>
    <p:sldId id="678" r:id="rId10"/>
    <p:sldId id="682" r:id="rId11"/>
    <p:sldId id="632" r:id="rId12"/>
    <p:sldId id="66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0" autoAdjust="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extLst>
      <p:ext uri="{BB962C8B-B14F-4D97-AF65-F5344CB8AC3E}">
        <p14:creationId xmlns:p14="http://schemas.microsoft.com/office/powerpoint/2010/main" val="22497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extLst>
      <p:ext uri="{BB962C8B-B14F-4D97-AF65-F5344CB8AC3E}">
        <p14:creationId xmlns:p14="http://schemas.microsoft.com/office/powerpoint/2010/main" val="151162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extLst>
      <p:ext uri="{BB962C8B-B14F-4D97-AF65-F5344CB8AC3E}">
        <p14:creationId xmlns:p14="http://schemas.microsoft.com/office/powerpoint/2010/main" val="32527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extLst>
      <p:ext uri="{BB962C8B-B14F-4D97-AF65-F5344CB8AC3E}">
        <p14:creationId xmlns:p14="http://schemas.microsoft.com/office/powerpoint/2010/main" val="17670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14437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extLst>
      <p:ext uri="{BB962C8B-B14F-4D97-AF65-F5344CB8AC3E}">
        <p14:creationId xmlns:p14="http://schemas.microsoft.com/office/powerpoint/2010/main" val="32227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2023/1/24</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2023/1/24</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2023/1/24</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2023/1/24</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2023/1/24</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2023/1/24</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3.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5.xml"/></Relationships>
</file>

<file path=ppt/slides/_rels/slide6.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5.xml"/><Relationship Id="rId4"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a:t>文件</a:t>
            </a:r>
            <a:endParaRPr lang="zh-CN" altLang="en-US" dirty="0"/>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BMI</a:t>
            </a:r>
            <a:endParaRPr lang="zh-CN" altLang="en-US"/>
          </a:p>
        </p:txBody>
      </p:sp>
      <p:sp>
        <p:nvSpPr>
          <p:cNvPr id="2" name="文本占位符 1"/>
          <p:cNvSpPr>
            <a:spLocks noGrp="1"/>
          </p:cNvSpPr>
          <p:nvPr>
            <p:ph type="body" sz="quarter" idx="15"/>
            <p:custDataLst>
              <p:tags r:id="rId3"/>
            </p:custDataLst>
          </p:nvPr>
        </p:nvSpPr>
        <p:spPr>
          <a:xfrm>
            <a:off x="579600" y="1233707"/>
            <a:ext cx="10291885" cy="943885"/>
          </a:xfrm>
        </p:spPr>
        <p:txBody>
          <a:bodyPr>
            <a:noAutofit/>
          </a:bodyPr>
          <a:lstStyle/>
          <a:p>
            <a:r>
              <a:rPr lang="zh-CN" altLang="en-US">
                <a:latin typeface="+mn-lt"/>
                <a:cs typeface="+mn-lt"/>
              </a:rPr>
              <a:t>根据</a:t>
            </a:r>
            <a:r>
              <a:rPr lang="en-US" altLang="zh-CN">
                <a:latin typeface="+mn-lt"/>
                <a:cs typeface="+mn-lt"/>
              </a:rPr>
              <a:t>weights_and_heights.csv</a:t>
            </a:r>
            <a:r>
              <a:rPr lang="zh-CN" altLang="en-US">
                <a:latin typeface="+mn-lt"/>
                <a:cs typeface="+mn-lt"/>
              </a:rPr>
              <a:t>中的数据，分别生成</a:t>
            </a:r>
            <a:r>
              <a:rPr lang="en-US" altLang="zh-CN">
                <a:latin typeface="+mn-lt"/>
                <a:cs typeface="+mn-lt"/>
              </a:rPr>
              <a:t>male_report.csv</a:t>
            </a:r>
            <a:r>
              <a:rPr lang="zh-CN" altLang="en-US">
                <a:latin typeface="+mn-lt"/>
                <a:cs typeface="+mn-lt"/>
              </a:rPr>
              <a:t>和</a:t>
            </a:r>
            <a:r>
              <a:rPr lang="en-US" altLang="zh-CN">
                <a:latin typeface="+mn-lt"/>
                <a:cs typeface="+mn-lt"/>
              </a:rPr>
              <a:t>female_report.csv</a:t>
            </a:r>
            <a:r>
              <a:rPr lang="zh-CN" altLang="en-US">
                <a:latin typeface="+mn-lt"/>
                <a:cs typeface="+mn-lt"/>
              </a:rPr>
              <a:t>两份报告。</a:t>
            </a:r>
            <a:endParaRPr lang="en-US" altLang="zh-CN">
              <a:latin typeface="+mn-lt"/>
              <a:cs typeface="+mn-lt"/>
            </a:endParaRPr>
          </a:p>
          <a:p>
            <a:r>
              <a:rPr lang="zh-CN" altLang="en-US">
                <a:latin typeface="+mn-lt"/>
                <a:cs typeface="+mn-lt"/>
              </a:rPr>
              <a:t>分别列举出每个人的</a:t>
            </a:r>
            <a:r>
              <a:rPr lang="en-US" altLang="zh-CN">
                <a:latin typeface="+mn-lt"/>
                <a:cs typeface="+mn-lt"/>
              </a:rPr>
              <a:t>BMI</a:t>
            </a:r>
            <a:r>
              <a:rPr lang="zh-CN" altLang="en-US">
                <a:latin typeface="+mn-lt"/>
                <a:cs typeface="+mn-lt"/>
              </a:rPr>
              <a:t>指数及其分类。</a:t>
            </a:r>
            <a:endParaRPr lang="en-US" altLang="zh-CN">
              <a:latin typeface="+mn-lt"/>
              <a:cs typeface="+mn-lt"/>
            </a:endParaRPr>
          </a:p>
        </p:txBody>
      </p:sp>
    </p:spTree>
    <p:custDataLst>
      <p:tags r:id="rId1"/>
    </p:custDataLst>
    <p:extLst>
      <p:ext uri="{BB962C8B-B14F-4D97-AF65-F5344CB8AC3E}">
        <p14:creationId xmlns:p14="http://schemas.microsoft.com/office/powerpoint/2010/main" val="278517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a:t>文件</a:t>
            </a:r>
            <a:r>
              <a:rPr lang="en-US" altLang="zh-CN"/>
              <a:t>I/O</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open()</a:t>
            </a:r>
            <a:endParaRPr dirty="0"/>
          </a:p>
        </p:txBody>
      </p:sp>
      <p:sp>
        <p:nvSpPr>
          <p:cNvPr id="6" name="文本占位符 5"/>
          <p:cNvSpPr>
            <a:spLocks noGrp="1"/>
          </p:cNvSpPr>
          <p:nvPr>
            <p:ph type="body" sz="quarter" idx="15"/>
            <p:custDataLst>
              <p:tags r:id="rId3"/>
            </p:custDataLst>
          </p:nvPr>
        </p:nvSpPr>
        <p:spPr>
          <a:xfrm>
            <a:off x="579600" y="1106528"/>
            <a:ext cx="10261226" cy="2702911"/>
          </a:xfrm>
        </p:spPr>
        <p:txBody>
          <a:bodyPr>
            <a:noAutofit/>
          </a:bodyPr>
          <a:lstStyle/>
          <a:p>
            <a:r>
              <a:rPr lang="zh-CN" altLang="en-US" b="0">
                <a:solidFill>
                  <a:schemeClr val="tx1"/>
                </a:solidFill>
                <a:effectLst/>
                <a:cs typeface="Arial" panose="020B0604020202020204" pitchFamily="34" charset="0"/>
              </a:rPr>
              <a:t>文件是存储数据的一种常用方式，程序可以从文件中读取和写入数据，从而实现对数据的持久化存储。</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在对文件进行操作之前，首先需要使用</a:t>
            </a:r>
            <a:r>
              <a:rPr lang="en-US" altLang="zh-CN" b="0">
                <a:solidFill>
                  <a:srgbClr val="FF0000"/>
                </a:solidFill>
                <a:effectLst/>
                <a:cs typeface="Arial" panose="020B0604020202020204" pitchFamily="34" charset="0"/>
              </a:rPr>
              <a:t>open()</a:t>
            </a:r>
            <a:r>
              <a:rPr lang="zh-CN" altLang="en-US" b="0">
                <a:solidFill>
                  <a:schemeClr val="tx1"/>
                </a:solidFill>
                <a:effectLst/>
                <a:cs typeface="Arial" panose="020B0604020202020204" pitchFamily="34" charset="0"/>
              </a:rPr>
              <a:t>函数打开文件，</a:t>
            </a:r>
            <a:r>
              <a:rPr lang="en-US" altLang="zh-CN" b="0">
                <a:solidFill>
                  <a:schemeClr val="tx1"/>
                </a:solidFill>
                <a:effectLst/>
                <a:cs typeface="Arial" panose="020B0604020202020204" pitchFamily="34" charset="0"/>
              </a:rPr>
              <a:t>open()</a:t>
            </a:r>
            <a:r>
              <a:rPr lang="zh-CN" altLang="en-US" b="0">
                <a:solidFill>
                  <a:schemeClr val="tx1"/>
                </a:solidFill>
                <a:effectLst/>
                <a:cs typeface="Arial" panose="020B0604020202020204" pitchFamily="34" charset="0"/>
              </a:rPr>
              <a:t>函数可以指定要打开的</a:t>
            </a:r>
            <a:r>
              <a:rPr lang="zh-CN" altLang="en-US" b="0">
                <a:solidFill>
                  <a:srgbClr val="FF0000"/>
                </a:solidFill>
                <a:effectLst/>
                <a:cs typeface="Arial" panose="020B0604020202020204" pitchFamily="34" charset="0"/>
              </a:rPr>
              <a:t>文件名</a:t>
            </a:r>
            <a:r>
              <a:rPr lang="zh-CN" altLang="en-US" b="0">
                <a:solidFill>
                  <a:schemeClr val="tx1"/>
                </a:solidFill>
                <a:effectLst/>
                <a:cs typeface="Arial" panose="020B0604020202020204" pitchFamily="34" charset="0"/>
              </a:rPr>
              <a:t>和</a:t>
            </a:r>
            <a:r>
              <a:rPr lang="zh-CN" altLang="en-US" b="0">
                <a:solidFill>
                  <a:srgbClr val="FF0000"/>
                </a:solidFill>
                <a:effectLst/>
                <a:cs typeface="Arial" panose="020B0604020202020204" pitchFamily="34" charset="0"/>
              </a:rPr>
              <a:t>打开方式</a:t>
            </a:r>
            <a:r>
              <a:rPr lang="zh-CN" altLang="en-US" b="0">
                <a:solidFill>
                  <a:schemeClr val="tx1"/>
                </a:solidFill>
                <a:effectLst/>
                <a:cs typeface="Arial" panose="020B0604020202020204" pitchFamily="34" charset="0"/>
              </a:rPr>
              <a:t>。</a:t>
            </a:r>
            <a:endParaRPr lang="en-US" altLang="zh-CN" b="0">
              <a:solidFill>
                <a:schemeClr val="tx1"/>
              </a:solidFill>
              <a:effectLst/>
              <a:cs typeface="Arial" panose="020B0604020202020204" pitchFamily="34" charset="0"/>
            </a:endParaRPr>
          </a:p>
          <a:p>
            <a:endParaRPr lang="en-US" altLang="zh-CN">
              <a:solidFill>
                <a:schemeClr val="tx1"/>
              </a:solidFill>
              <a:cs typeface="Arial" panose="020B0604020202020204" pitchFamily="34" charset="0"/>
            </a:endParaRPr>
          </a:p>
          <a:p>
            <a:r>
              <a:rPr lang="zh-CN" altLang="en-US" b="0">
                <a:solidFill>
                  <a:schemeClr val="tx1"/>
                </a:solidFill>
                <a:effectLst/>
                <a:cs typeface="Arial" panose="020B0604020202020204" pitchFamily="34" charset="0"/>
              </a:rPr>
              <a:t>在对文件操作完成之后，需要调用</a:t>
            </a:r>
            <a:r>
              <a:rPr lang="en-US" altLang="zh-CN" b="0">
                <a:solidFill>
                  <a:srgbClr val="FF0000"/>
                </a:solidFill>
                <a:effectLst/>
                <a:cs typeface="Arial" panose="020B0604020202020204" pitchFamily="34" charset="0"/>
              </a:rPr>
              <a:t>close()</a:t>
            </a:r>
            <a:r>
              <a:rPr lang="zh-CN" altLang="en-US" b="0">
                <a:solidFill>
                  <a:schemeClr val="tx1"/>
                </a:solidFill>
                <a:effectLst/>
                <a:cs typeface="Arial" panose="020B0604020202020204" pitchFamily="34" charset="0"/>
              </a:rPr>
              <a:t>函数关闭文件。采用</a:t>
            </a:r>
            <a:r>
              <a:rPr lang="en-US" altLang="zh-CN" b="0">
                <a:solidFill>
                  <a:srgbClr val="FF0000"/>
                </a:solidFill>
                <a:effectLst/>
                <a:cs typeface="Arial" panose="020B0604020202020204" pitchFamily="34" charset="0"/>
              </a:rPr>
              <a:t>with</a:t>
            </a:r>
            <a:r>
              <a:rPr lang="zh-CN" altLang="en-US" b="0">
                <a:solidFill>
                  <a:schemeClr val="tx1"/>
                </a:solidFill>
                <a:effectLst/>
                <a:cs typeface="Arial" panose="020B0604020202020204" pitchFamily="34" charset="0"/>
              </a:rPr>
              <a:t>语句可以实现对资源的</a:t>
            </a:r>
            <a:r>
              <a:rPr lang="zh-CN" altLang="en-US" b="0">
                <a:solidFill>
                  <a:srgbClr val="FF0000"/>
                </a:solidFill>
                <a:effectLst/>
                <a:cs typeface="Arial" panose="020B0604020202020204" pitchFamily="34" charset="0"/>
              </a:rPr>
              <a:t>自动释放</a:t>
            </a:r>
            <a:r>
              <a:rPr lang="zh-CN" altLang="en-US" b="0">
                <a:solidFill>
                  <a:schemeClr val="tx1"/>
                </a:solidFill>
                <a:effectLst/>
                <a:cs typeface="Arial" panose="020B0604020202020204" pitchFamily="34" charset="0"/>
              </a:rPr>
              <a:t>，不需要手动调用</a:t>
            </a:r>
            <a:r>
              <a:rPr lang="en-US" altLang="zh-CN" b="0">
                <a:solidFill>
                  <a:schemeClr val="tx1"/>
                </a:solidFill>
                <a:effectLst/>
                <a:cs typeface="Arial" panose="020B0604020202020204" pitchFamily="34" charset="0"/>
              </a:rPr>
              <a:t>close()</a:t>
            </a:r>
            <a:r>
              <a:rPr lang="zh-CN" altLang="en-US" b="0">
                <a:solidFill>
                  <a:schemeClr val="tx1"/>
                </a:solidFill>
                <a:effectLst/>
                <a:cs typeface="Arial" panose="020B0604020202020204" pitchFamily="34" charset="0"/>
              </a:rPr>
              <a:t>函数。</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3388869589"/>
              </p:ext>
            </p:extLst>
          </p:nvPr>
        </p:nvGraphicFramePr>
        <p:xfrm>
          <a:off x="2032000" y="3938347"/>
          <a:ext cx="8128000" cy="2590800"/>
        </p:xfrm>
        <a:graphic>
          <a:graphicData uri="http://schemas.openxmlformats.org/drawingml/2006/table">
            <a:tbl>
              <a:tblPr firstRow="1" bandRow="1">
                <a:tableStyleId>{5C22544A-7EE6-4342-B048-85BDC9FD1C3A}</a:tableStyleId>
              </a:tblPr>
              <a:tblGrid>
                <a:gridCol w="2106367">
                  <a:extLst>
                    <a:ext uri="{9D8B030D-6E8A-4147-A177-3AD203B41FA5}">
                      <a16:colId xmlns:a16="http://schemas.microsoft.com/office/drawing/2014/main" val="449392638"/>
                    </a:ext>
                  </a:extLst>
                </a:gridCol>
                <a:gridCol w="6021633">
                  <a:extLst>
                    <a:ext uri="{9D8B030D-6E8A-4147-A177-3AD203B41FA5}">
                      <a16:colId xmlns:a16="http://schemas.microsoft.com/office/drawing/2014/main" val="3974416881"/>
                    </a:ext>
                  </a:extLst>
                </a:gridCol>
              </a:tblGrid>
              <a:tr h="370840">
                <a:tc>
                  <a:txBody>
                    <a:bodyPr/>
                    <a:lstStyle/>
                    <a:p>
                      <a:pPr algn="ctr"/>
                      <a:r>
                        <a:rPr lang="zh-CN" altLang="en-US">
                          <a:latin typeface="+mn-lt"/>
                        </a:rPr>
                        <a:t>打开方式</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algn="ctr"/>
                      <a:r>
                        <a:rPr lang="en-US" altLang="zh-CN">
                          <a:solidFill>
                            <a:schemeClr val="tx1"/>
                          </a:solidFill>
                          <a:latin typeface="+mn-lt"/>
                        </a:rPr>
                        <a:t>r</a:t>
                      </a:r>
                      <a:endParaRPr lang="zh-CN" altLang="en-US">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kern="1200">
                          <a:solidFill>
                            <a:schemeClr val="tx1"/>
                          </a:solidFill>
                          <a:effectLst/>
                          <a:latin typeface="+mn-lt"/>
                          <a:ea typeface="+mn-ea"/>
                          <a:cs typeface="+mn-cs"/>
                        </a:rPr>
                        <a:t>只读，文件必须存在，否则打开失败</a:t>
                      </a:r>
                    </a:p>
                  </a:txBody>
                  <a:tcPr/>
                </a:tc>
                <a:extLst>
                  <a:ext uri="{0D108BD9-81ED-4DB2-BD59-A6C34878D82A}">
                    <a16:rowId xmlns:a16="http://schemas.microsoft.com/office/drawing/2014/main" val="525058167"/>
                  </a:ext>
                </a:extLst>
              </a:tr>
              <a:tr h="37084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只写，创建一个新文件</a:t>
                      </a:r>
                      <a:endParaRPr lang="zh-CN" altLang="en-US">
                        <a:solidFill>
                          <a:schemeClr val="tx1"/>
                        </a:solidFill>
                        <a:latin typeface="+mn-lt"/>
                      </a:endParaRPr>
                    </a:p>
                  </a:txBody>
                  <a:tcPr/>
                </a:tc>
                <a:extLst>
                  <a:ext uri="{0D108BD9-81ED-4DB2-BD59-A6C34878D82A}">
                    <a16:rowId xmlns:a16="http://schemas.microsoft.com/office/drawing/2014/main" val="344893079"/>
                  </a:ext>
                </a:extLst>
              </a:tr>
              <a:tr h="370840">
                <a:tc>
                  <a:txBody>
                    <a:bodyPr/>
                    <a:lstStyle/>
                    <a:p>
                      <a:pPr algn="ctr"/>
                      <a:r>
                        <a:rPr lang="en-US" altLang="zh-CN" b="0">
                          <a:solidFill>
                            <a:schemeClr val="tx1"/>
                          </a:solidFill>
                          <a:effectLst/>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追加，如果文件不存在则创建；存在则将数据追加到末尾 </a:t>
                      </a:r>
                      <a:endParaRPr lang="zh-CN" altLang="en-US">
                        <a:solidFill>
                          <a:schemeClr val="tx1"/>
                        </a:solidFill>
                        <a:latin typeface="+mn-lt"/>
                      </a:endParaRPr>
                    </a:p>
                  </a:txBody>
                  <a:tcPr/>
                </a:tc>
                <a:extLst>
                  <a:ext uri="{0D108BD9-81ED-4DB2-BD59-A6C34878D82A}">
                    <a16:rowId xmlns:a16="http://schemas.microsoft.com/office/drawing/2014/main" val="562136415"/>
                  </a:ext>
                </a:extLst>
              </a:tr>
              <a:tr h="370840">
                <a:tc>
                  <a:txBody>
                    <a:bodyPr/>
                    <a:lstStyle/>
                    <a:p>
                      <a:pPr algn="ctr"/>
                      <a:r>
                        <a:rPr lang="en-US" altLang="zh-CN" b="0">
                          <a:solidFill>
                            <a:schemeClr val="tx1"/>
                          </a:solidFill>
                          <a:effectLst/>
                          <a:latin typeface="+mn-lt"/>
                        </a:rPr>
                        <a:t>r+</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r</a:t>
                      </a:r>
                      <a:r>
                        <a:rPr lang="zh-CN" altLang="en-US" b="0">
                          <a:solidFill>
                            <a:schemeClr val="tx1"/>
                          </a:solidFill>
                          <a:effectLst/>
                          <a:latin typeface="+mn-lt"/>
                        </a:rPr>
                        <a:t>模式打开文件，附带写的功能</a:t>
                      </a:r>
                      <a:endParaRPr lang="zh-CN" altLang="en-US">
                        <a:solidFill>
                          <a:schemeClr val="tx1"/>
                        </a:solidFill>
                        <a:latin typeface="+mn-lt"/>
                      </a:endParaRPr>
                    </a:p>
                  </a:txBody>
                  <a:tcPr/>
                </a:tc>
                <a:extLst>
                  <a:ext uri="{0D108BD9-81ED-4DB2-BD59-A6C34878D82A}">
                    <a16:rowId xmlns:a16="http://schemas.microsoft.com/office/drawing/2014/main" val="3299795983"/>
                  </a:ext>
                </a:extLst>
              </a:tr>
              <a:tr h="0">
                <a:tc>
                  <a:txBody>
                    <a:bodyPr/>
                    <a:lstStyle/>
                    <a:p>
                      <a:pPr algn="ctr"/>
                      <a:r>
                        <a:rPr lang="en-US" altLang="zh-CN" b="0">
                          <a:solidFill>
                            <a:schemeClr val="tx1"/>
                          </a:solidFill>
                          <a:effectLst/>
                          <a:latin typeface="+mn-lt"/>
                        </a:rPr>
                        <a:t>w+</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w</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014151025"/>
                  </a:ext>
                </a:extLst>
              </a:tr>
              <a:tr h="370840">
                <a:tc>
                  <a:txBody>
                    <a:bodyPr/>
                    <a:lstStyle/>
                    <a:p>
                      <a:pPr algn="ctr"/>
                      <a:r>
                        <a:rPr lang="en-US" altLang="zh-CN">
                          <a:solidFill>
                            <a:schemeClr val="tx1"/>
                          </a:solidFill>
                          <a:latin typeface="+mn-lt"/>
                        </a:rPr>
                        <a:t>a+</a:t>
                      </a:r>
                      <a:endParaRPr lang="zh-CN" altLang="en-US">
                        <a:solidFill>
                          <a:schemeClr val="tx1"/>
                        </a:solidFill>
                        <a:latin typeface="+mn-lt"/>
                      </a:endParaRPr>
                    </a:p>
                  </a:txBody>
                  <a:tcPr/>
                </a:tc>
                <a:tc>
                  <a:txBody>
                    <a:bodyPr/>
                    <a:lstStyle/>
                    <a:p>
                      <a:r>
                        <a:rPr lang="zh-CN" altLang="en-US" b="0">
                          <a:solidFill>
                            <a:schemeClr val="tx1"/>
                          </a:solidFill>
                          <a:effectLst/>
                          <a:latin typeface="+mn-lt"/>
                        </a:rPr>
                        <a:t>以</a:t>
                      </a:r>
                      <a:r>
                        <a:rPr lang="en-US" altLang="zh-CN" b="0">
                          <a:solidFill>
                            <a:schemeClr val="tx1"/>
                          </a:solidFill>
                          <a:effectLst/>
                          <a:latin typeface="+mn-lt"/>
                        </a:rPr>
                        <a:t>a</a:t>
                      </a:r>
                      <a:r>
                        <a:rPr lang="zh-CN" altLang="en-US" b="0">
                          <a:solidFill>
                            <a:schemeClr val="tx1"/>
                          </a:solidFill>
                          <a:effectLst/>
                          <a:latin typeface="+mn-lt"/>
                        </a:rPr>
                        <a:t>模式打开文件，附带读的功能</a:t>
                      </a:r>
                      <a:endParaRPr lang="zh-CN" altLang="en-US">
                        <a:solidFill>
                          <a:schemeClr val="tx1"/>
                        </a:solidFill>
                        <a:latin typeface="+mn-lt"/>
                      </a:endParaRPr>
                    </a:p>
                  </a:txBody>
                  <a:tcPr/>
                </a:tc>
                <a:extLst>
                  <a:ext uri="{0D108BD9-81ED-4DB2-BD59-A6C34878D82A}">
                    <a16:rowId xmlns:a16="http://schemas.microsoft.com/office/drawing/2014/main" val="2580850358"/>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文件</a:t>
            </a:r>
            <a:r>
              <a:rPr lang="en-US" altLang="zh-CN"/>
              <a:t>I/O</a:t>
            </a:r>
            <a:endParaRPr dirty="0"/>
          </a:p>
        </p:txBody>
      </p:sp>
      <p:sp>
        <p:nvSpPr>
          <p:cNvPr id="6" name="文本占位符 5"/>
          <p:cNvSpPr>
            <a:spLocks noGrp="1"/>
          </p:cNvSpPr>
          <p:nvPr>
            <p:ph type="body" sz="quarter" idx="15"/>
            <p:custDataLst>
              <p:tags r:id="rId3"/>
            </p:custDataLst>
          </p:nvPr>
        </p:nvSpPr>
        <p:spPr>
          <a:xfrm>
            <a:off x="579600" y="1285637"/>
            <a:ext cx="4303485" cy="441965"/>
          </a:xfrm>
        </p:spPr>
        <p:txBody>
          <a:bodyPr>
            <a:noAutofit/>
          </a:bodyPr>
          <a:lstStyle/>
          <a:p>
            <a:r>
              <a:rPr lang="zh-CN" altLang="en-US" b="0">
                <a:solidFill>
                  <a:schemeClr val="tx1"/>
                </a:solidFill>
                <a:effectLst/>
                <a:cs typeface="Arial" panose="020B0604020202020204" pitchFamily="34" charset="0"/>
              </a:rPr>
              <a:t>通过文件的方法可以对文件的</a:t>
            </a:r>
            <a:r>
              <a:rPr lang="en-US" altLang="zh-CN" b="0">
                <a:solidFill>
                  <a:schemeClr val="tx1"/>
                </a:solidFill>
                <a:effectLst/>
                <a:cs typeface="Arial" panose="020B0604020202020204" pitchFamily="34" charset="0"/>
              </a:rPr>
              <a:t>I/O</a:t>
            </a:r>
            <a:r>
              <a:rPr lang="zh-CN" altLang="en-US" b="0">
                <a:solidFill>
                  <a:schemeClr val="tx1"/>
                </a:solidFill>
                <a:effectLst/>
                <a:cs typeface="Arial" panose="020B0604020202020204" pitchFamily="34" charset="0"/>
              </a:rPr>
              <a:t>操作。</a:t>
            </a:r>
          </a:p>
        </p:txBody>
      </p:sp>
      <p:graphicFrame>
        <p:nvGraphicFramePr>
          <p:cNvPr id="2" name="表格 6">
            <a:extLst>
              <a:ext uri="{FF2B5EF4-FFF2-40B4-BE49-F238E27FC236}">
                <a16:creationId xmlns:a16="http://schemas.microsoft.com/office/drawing/2014/main" id="{CE439886-C9E1-6AB4-063D-3BD4A0A837F9}"/>
              </a:ext>
            </a:extLst>
          </p:cNvPr>
          <p:cNvGraphicFramePr>
            <a:graphicFrameLocks noGrp="1"/>
          </p:cNvGraphicFramePr>
          <p:nvPr>
            <p:extLst>
              <p:ext uri="{D42A27DB-BD31-4B8C-83A1-F6EECF244321}">
                <p14:modId xmlns:p14="http://schemas.microsoft.com/office/powerpoint/2010/main" val="4166459035"/>
              </p:ext>
            </p:extLst>
          </p:nvPr>
        </p:nvGraphicFramePr>
        <p:xfrm>
          <a:off x="579600" y="2116859"/>
          <a:ext cx="6038016" cy="2219960"/>
        </p:xfrm>
        <a:graphic>
          <a:graphicData uri="http://schemas.openxmlformats.org/drawingml/2006/table">
            <a:tbl>
              <a:tblPr firstRow="1" bandRow="1">
                <a:tableStyleId>{5C22544A-7EE6-4342-B048-85BDC9FD1C3A}</a:tableStyleId>
              </a:tblPr>
              <a:tblGrid>
                <a:gridCol w="1564749">
                  <a:extLst>
                    <a:ext uri="{9D8B030D-6E8A-4147-A177-3AD203B41FA5}">
                      <a16:colId xmlns:a16="http://schemas.microsoft.com/office/drawing/2014/main" val="449392638"/>
                    </a:ext>
                  </a:extLst>
                </a:gridCol>
                <a:gridCol w="4473267">
                  <a:extLst>
                    <a:ext uri="{9D8B030D-6E8A-4147-A177-3AD203B41FA5}">
                      <a16:colId xmlns:a16="http://schemas.microsoft.com/office/drawing/2014/main" val="3974416881"/>
                    </a:ext>
                  </a:extLst>
                </a:gridCol>
              </a:tblGrid>
              <a:tr h="370840">
                <a:tc>
                  <a:txBody>
                    <a:bodyPr/>
                    <a:lstStyle/>
                    <a:p>
                      <a:pPr algn="ctr"/>
                      <a:r>
                        <a:rPr lang="zh-CN" altLang="en-US">
                          <a:latin typeface="+mn-lt"/>
                        </a:rPr>
                        <a:t>方法</a:t>
                      </a:r>
                    </a:p>
                  </a:txBody>
                  <a:tcPr/>
                </a:tc>
                <a:tc>
                  <a:txBody>
                    <a:bodyPr/>
                    <a:lstStyle/>
                    <a:p>
                      <a:pPr algn="ctr"/>
                      <a:r>
                        <a:rPr lang="zh-CN" altLang="en-US">
                          <a:latin typeface="+mn-lt"/>
                        </a:rPr>
                        <a:t>功能</a:t>
                      </a:r>
                    </a:p>
                  </a:txBody>
                  <a:tcPr/>
                </a:tc>
                <a:extLst>
                  <a:ext uri="{0D108BD9-81ED-4DB2-BD59-A6C34878D82A}">
                    <a16:rowId xmlns:a16="http://schemas.microsoft.com/office/drawing/2014/main" val="1142201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chemeClr val="dk1"/>
                          </a:solidFill>
                          <a:effectLst/>
                          <a:latin typeface="+mn-lt"/>
                          <a:ea typeface="+mn-ea"/>
                          <a:cs typeface="+mn-cs"/>
                        </a:rPr>
                        <a:t>read()</a:t>
                      </a:r>
                    </a:p>
                  </a:txBody>
                  <a:tcPr anchor="ctr" anchorCtr="1"/>
                </a:tc>
                <a:tc>
                  <a:txBody>
                    <a:bodyPr/>
                    <a:lstStyle/>
                    <a:p>
                      <a:r>
                        <a:rPr lang="zh-CN" altLang="en-US" sz="1800" b="0" kern="1200">
                          <a:solidFill>
                            <a:schemeClr val="dk1"/>
                          </a:solidFill>
                          <a:effectLst/>
                          <a:latin typeface="+mn-lt"/>
                          <a:ea typeface="+mn-ea"/>
                          <a:cs typeface="+mn-cs"/>
                        </a:rPr>
                        <a:t>默认读取全部，可设置读取个数</a:t>
                      </a:r>
                    </a:p>
                  </a:txBody>
                  <a:tcPr/>
                </a:tc>
                <a:extLst>
                  <a:ext uri="{0D108BD9-81ED-4DB2-BD59-A6C34878D82A}">
                    <a16:rowId xmlns:a16="http://schemas.microsoft.com/office/drawing/2014/main" val="525058167"/>
                  </a:ext>
                </a:extLst>
              </a:tr>
              <a:tr h="370840">
                <a:tc>
                  <a:txBody>
                    <a:bodyPr/>
                    <a:lstStyle/>
                    <a:p>
                      <a:r>
                        <a:rPr lang="en-US" altLang="zh-CN" sz="1800" b="0" kern="1200">
                          <a:solidFill>
                            <a:schemeClr val="dk1"/>
                          </a:solidFill>
                          <a:effectLst/>
                          <a:latin typeface="+mn-lt"/>
                          <a:ea typeface="+mn-ea"/>
                          <a:cs typeface="+mn-cs"/>
                        </a:rPr>
                        <a:t>readline()</a:t>
                      </a:r>
                    </a:p>
                  </a:txBody>
                  <a:tcPr anchor="ctr" anchorCtr="1"/>
                </a:tc>
                <a:tc>
                  <a:txBody>
                    <a:bodyPr/>
                    <a:lstStyle/>
                    <a:p>
                      <a:r>
                        <a:rPr lang="zh-CN" altLang="en-US" sz="1800" b="0" kern="1200">
                          <a:solidFill>
                            <a:schemeClr val="dk1"/>
                          </a:solidFill>
                          <a:effectLst/>
                          <a:latin typeface="+mn-lt"/>
                          <a:ea typeface="+mn-ea"/>
                          <a:cs typeface="+mn-cs"/>
                        </a:rPr>
                        <a:t>读取每行数据，可设置读取个数</a:t>
                      </a:r>
                    </a:p>
                  </a:txBody>
                  <a:tcPr/>
                </a:tc>
                <a:extLst>
                  <a:ext uri="{0D108BD9-81ED-4DB2-BD59-A6C34878D82A}">
                    <a16:rowId xmlns:a16="http://schemas.microsoft.com/office/drawing/2014/main" val="344893079"/>
                  </a:ext>
                </a:extLst>
              </a:tr>
              <a:tr h="370840">
                <a:tc>
                  <a:txBody>
                    <a:bodyPr/>
                    <a:lstStyle/>
                    <a:p>
                      <a:r>
                        <a:rPr lang="en-US" altLang="zh-CN" sz="1800" b="0" kern="1200">
                          <a:solidFill>
                            <a:schemeClr val="dk1"/>
                          </a:solidFill>
                          <a:effectLst/>
                          <a:latin typeface="+mn-lt"/>
                          <a:ea typeface="+mn-ea"/>
                          <a:cs typeface="+mn-cs"/>
                        </a:rPr>
                        <a:t>readlines()</a:t>
                      </a:r>
                    </a:p>
                  </a:txBody>
                  <a:tcPr anchor="ctr" anchorCtr="1"/>
                </a:tc>
                <a:tc>
                  <a:txBody>
                    <a:bodyPr/>
                    <a:lstStyle/>
                    <a:p>
                      <a:r>
                        <a:rPr lang="zh-CN" altLang="en-US" sz="1800" b="0" kern="1200">
                          <a:solidFill>
                            <a:schemeClr val="dk1"/>
                          </a:solidFill>
                          <a:effectLst/>
                          <a:latin typeface="+mn-lt"/>
                          <a:ea typeface="+mn-ea"/>
                          <a:cs typeface="+mn-cs"/>
                        </a:rPr>
                        <a:t>读取所有数据行，以列表形式返回</a:t>
                      </a:r>
                    </a:p>
                  </a:txBody>
                  <a:tcPr/>
                </a:tc>
                <a:extLst>
                  <a:ext uri="{0D108BD9-81ED-4DB2-BD59-A6C34878D82A}">
                    <a16:rowId xmlns:a16="http://schemas.microsoft.com/office/drawing/2014/main" val="562136415"/>
                  </a:ext>
                </a:extLst>
              </a:tr>
              <a:tr h="370840">
                <a:tc>
                  <a:txBody>
                    <a:bodyPr/>
                    <a:lstStyle/>
                    <a:p>
                      <a:r>
                        <a:rPr lang="en-US" altLang="zh-CN" sz="1800" b="0" kern="1200">
                          <a:solidFill>
                            <a:schemeClr val="dk1"/>
                          </a:solidFill>
                          <a:effectLst/>
                          <a:latin typeface="+mn-lt"/>
                          <a:ea typeface="+mn-ea"/>
                          <a:cs typeface="+mn-cs"/>
                        </a:rPr>
                        <a:t>write()</a:t>
                      </a:r>
                    </a:p>
                  </a:txBody>
                  <a:tcPr anchor="ctr" anchorCtr="1"/>
                </a:tc>
                <a:tc>
                  <a:txBody>
                    <a:bodyPr/>
                    <a:lstStyle/>
                    <a:p>
                      <a:r>
                        <a:rPr lang="zh-CN" altLang="en-US" sz="1800" b="0" kern="1200">
                          <a:solidFill>
                            <a:schemeClr val="dk1"/>
                          </a:solidFill>
                          <a:effectLst/>
                          <a:latin typeface="+mn-lt"/>
                          <a:ea typeface="+mn-ea"/>
                          <a:cs typeface="+mn-cs"/>
                        </a:rPr>
                        <a:t>写入数据</a:t>
                      </a:r>
                    </a:p>
                  </a:txBody>
                  <a:tcPr/>
                </a:tc>
                <a:extLst>
                  <a:ext uri="{0D108BD9-81ED-4DB2-BD59-A6C34878D82A}">
                    <a16:rowId xmlns:a16="http://schemas.microsoft.com/office/drawing/2014/main" val="3299795983"/>
                  </a:ext>
                </a:extLst>
              </a:tr>
              <a:tr h="0">
                <a:tc>
                  <a:txBody>
                    <a:bodyPr/>
                    <a:lstStyle/>
                    <a:p>
                      <a:r>
                        <a:rPr lang="en-US" altLang="zh-CN" sz="1800" b="0" kern="1200">
                          <a:solidFill>
                            <a:schemeClr val="dk1"/>
                          </a:solidFill>
                          <a:effectLst/>
                          <a:latin typeface="+mn-lt"/>
                          <a:ea typeface="+mn-ea"/>
                          <a:cs typeface="+mn-cs"/>
                        </a:rPr>
                        <a:t>writelines()</a:t>
                      </a:r>
                    </a:p>
                  </a:txBody>
                  <a:tcPr anchor="ctr" anchorCtr="1"/>
                </a:tc>
                <a:tc>
                  <a:txBody>
                    <a:bodyPr/>
                    <a:lstStyle/>
                    <a:p>
                      <a:r>
                        <a:rPr lang="zh-CN" altLang="en-US" sz="1800" b="0" kern="1200">
                          <a:solidFill>
                            <a:schemeClr val="dk1"/>
                          </a:solidFill>
                          <a:effectLst/>
                          <a:latin typeface="+mn-lt"/>
                          <a:ea typeface="+mn-ea"/>
                          <a:cs typeface="+mn-cs"/>
                        </a:rPr>
                        <a:t>写入一组数据</a:t>
                      </a:r>
                    </a:p>
                  </a:txBody>
                  <a:tcPr/>
                </a:tc>
                <a:extLst>
                  <a:ext uri="{0D108BD9-81ED-4DB2-BD59-A6C34878D82A}">
                    <a16:rowId xmlns:a16="http://schemas.microsoft.com/office/drawing/2014/main" val="2014151025"/>
                  </a:ext>
                </a:extLst>
              </a:tr>
            </a:tbl>
          </a:graphicData>
        </a:graphic>
      </p:graphicFrame>
    </p:spTree>
    <p:custDataLst>
      <p:tags r:id="rId1"/>
    </p:custDataLst>
    <p:extLst>
      <p:ext uri="{BB962C8B-B14F-4D97-AF65-F5344CB8AC3E}">
        <p14:creationId xmlns:p14="http://schemas.microsoft.com/office/powerpoint/2010/main" val="250509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579600" y="239033"/>
            <a:ext cx="11037600" cy="441964"/>
          </a:xfrm>
        </p:spPr>
        <p:txBody>
          <a:bodyPr>
            <a:normAutofit fontScale="90000"/>
          </a:bodyPr>
          <a:lstStyle/>
          <a:p>
            <a:r>
              <a:rPr lang="en-US" altLang="zh-CN"/>
              <a:t>Demo</a:t>
            </a:r>
            <a:r>
              <a:rPr lang="zh-CN" altLang="en-US"/>
              <a:t>：解析单词</a:t>
            </a:r>
            <a:endParaRPr dirty="0"/>
          </a:p>
        </p:txBody>
      </p:sp>
      <p:graphicFrame>
        <p:nvGraphicFramePr>
          <p:cNvPr id="10" name="表格 9">
            <a:extLst>
              <a:ext uri="{FF2B5EF4-FFF2-40B4-BE49-F238E27FC236}">
                <a16:creationId xmlns:a16="http://schemas.microsoft.com/office/drawing/2014/main" id="{45FC8A9F-2F07-D727-FF46-771169DD87BB}"/>
              </a:ext>
            </a:extLst>
          </p:cNvPr>
          <p:cNvGraphicFramePr/>
          <p:nvPr>
            <p:custDataLst>
              <p:tags r:id="rId3"/>
            </p:custDataLst>
            <p:extLst>
              <p:ext uri="{D42A27DB-BD31-4B8C-83A1-F6EECF244321}">
                <p14:modId xmlns:p14="http://schemas.microsoft.com/office/powerpoint/2010/main" val="375556162"/>
              </p:ext>
            </p:extLst>
          </p:nvPr>
        </p:nvGraphicFramePr>
        <p:xfrm>
          <a:off x="8033846" y="1310310"/>
          <a:ext cx="1477800" cy="5029200"/>
        </p:xfrm>
        <a:graphic>
          <a:graphicData uri="http://schemas.openxmlformats.org/drawingml/2006/table">
            <a:tbl>
              <a:tblPr firstRow="1" bandRow="1">
                <a:tableStyleId>{5C22544A-7EE6-4342-B048-85BDC9FD1C3A}</a:tableStyleId>
              </a:tblPr>
              <a:tblGrid>
                <a:gridCol w="1477800">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words.txt</a:t>
                      </a:r>
                    </a:p>
                    <a:p>
                      <a:r>
                        <a:rPr lang="en-US" altLang="zh-CN" sz="1800" b="0" kern="1200">
                          <a:solidFill>
                            <a:schemeClr val="tx1"/>
                          </a:solidFill>
                          <a:effectLst/>
                          <a:latin typeface="+mn-lt"/>
                          <a:ea typeface="+mn-ea"/>
                          <a:cs typeface="+mn-cs"/>
                        </a:rPr>
                        <a:t>Talk</a:t>
                      </a:r>
                    </a:p>
                    <a:p>
                      <a:r>
                        <a:rPr lang="en-US" altLang="zh-CN" sz="1800" b="0" kern="1200">
                          <a:solidFill>
                            <a:schemeClr val="tx1"/>
                          </a:solidFill>
                          <a:effectLst/>
                          <a:latin typeface="+mn-lt"/>
                          <a:ea typeface="+mn-ea"/>
                          <a:cs typeface="+mn-cs"/>
                        </a:rPr>
                        <a:t>is</a:t>
                      </a:r>
                    </a:p>
                    <a:p>
                      <a:r>
                        <a:rPr lang="en-US" altLang="zh-CN" sz="1800" b="0" kern="1200">
                          <a:solidFill>
                            <a:schemeClr val="tx1"/>
                          </a:solidFill>
                          <a:effectLst/>
                          <a:latin typeface="+mn-lt"/>
                          <a:ea typeface="+mn-ea"/>
                          <a:cs typeface="+mn-cs"/>
                        </a:rPr>
                        <a:t>cheap</a:t>
                      </a:r>
                    </a:p>
                    <a:p>
                      <a:r>
                        <a:rPr lang="en-US" altLang="zh-CN" sz="1800" b="0" kern="1200">
                          <a:solidFill>
                            <a:schemeClr val="tx1"/>
                          </a:solidFill>
                          <a:effectLst/>
                          <a:latin typeface="+mn-lt"/>
                          <a:ea typeface="+mn-ea"/>
                          <a:cs typeface="+mn-cs"/>
                        </a:rPr>
                        <a:t>Show</a:t>
                      </a:r>
                    </a:p>
                    <a:p>
                      <a:r>
                        <a:rPr lang="en-US" altLang="zh-CN" sz="1800" b="0" kern="1200">
                          <a:solidFill>
                            <a:schemeClr val="tx1"/>
                          </a:solidFill>
                          <a:effectLst/>
                          <a:latin typeface="+mn-lt"/>
                          <a:ea typeface="+mn-ea"/>
                          <a:cs typeface="+mn-cs"/>
                        </a:rPr>
                        <a:t>me</a:t>
                      </a:r>
                    </a:p>
                    <a:p>
                      <a:r>
                        <a:rPr lang="en-US" altLang="zh-CN" sz="1800" b="0" kern="1200">
                          <a:solidFill>
                            <a:schemeClr val="tx1"/>
                          </a:solidFill>
                          <a:effectLst/>
                          <a:latin typeface="+mn-lt"/>
                          <a:ea typeface="+mn-ea"/>
                          <a:cs typeface="+mn-cs"/>
                        </a:rPr>
                        <a:t>the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Code</a:t>
                      </a:r>
                    </a:p>
                    <a:p>
                      <a:r>
                        <a:rPr lang="en-US" altLang="zh-CN" sz="1800" b="0" kern="1200">
                          <a:solidFill>
                            <a:schemeClr val="tx1"/>
                          </a:solidFill>
                          <a:effectLst/>
                          <a:latin typeface="+mn-lt"/>
                          <a:ea typeface="+mn-ea"/>
                          <a:cs typeface="+mn-cs"/>
                        </a:rPr>
                        <a:t>never</a:t>
                      </a:r>
                    </a:p>
                    <a:p>
                      <a:r>
                        <a:rPr lang="en-US" altLang="zh-CN" sz="1800" b="0" kern="1200">
                          <a:solidFill>
                            <a:schemeClr val="tx1"/>
                          </a:solidFill>
                          <a:effectLst/>
                          <a:latin typeface="+mn-lt"/>
                          <a:ea typeface="+mn-ea"/>
                          <a:cs typeface="+mn-cs"/>
                        </a:rPr>
                        <a:t>lies</a:t>
                      </a:r>
                    </a:p>
                    <a:p>
                      <a:r>
                        <a:rPr lang="en-US" altLang="zh-CN" sz="1800" b="0" kern="1200">
                          <a:solidFill>
                            <a:schemeClr val="tx1"/>
                          </a:solidFill>
                          <a:effectLst/>
                          <a:latin typeface="+mn-lt"/>
                          <a:ea typeface="+mn-ea"/>
                          <a:cs typeface="+mn-cs"/>
                        </a:rPr>
                        <a:t>comments</a:t>
                      </a:r>
                    </a:p>
                    <a:p>
                      <a:r>
                        <a:rPr lang="en-US" altLang="zh-CN" sz="1800" b="0" kern="1200">
                          <a:solidFill>
                            <a:schemeClr val="tx1"/>
                          </a:solidFill>
                          <a:effectLst/>
                          <a:latin typeface="+mn-lt"/>
                          <a:ea typeface="+mn-ea"/>
                          <a:cs typeface="+mn-cs"/>
                        </a:rPr>
                        <a:t>sometimes</a:t>
                      </a:r>
                    </a:p>
                    <a:p>
                      <a:r>
                        <a:rPr lang="en-US" altLang="zh-CN" sz="1800" b="0" kern="1200">
                          <a:solidFill>
                            <a:schemeClr val="tx1"/>
                          </a:solidFill>
                          <a:effectLst/>
                          <a:latin typeface="+mn-lt"/>
                          <a:ea typeface="+mn-ea"/>
                          <a:cs typeface="+mn-cs"/>
                        </a:rPr>
                        <a:t>do</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Hungry</a:t>
                      </a:r>
                    </a:p>
                    <a:p>
                      <a:r>
                        <a:rPr lang="en-US" altLang="zh-CN" sz="1800" b="0" kern="1200">
                          <a:solidFill>
                            <a:schemeClr val="tx1"/>
                          </a:solidFill>
                          <a:effectLst/>
                          <a:latin typeface="+mn-lt"/>
                          <a:ea typeface="+mn-ea"/>
                          <a:cs typeface="+mn-cs"/>
                        </a:rPr>
                        <a:t>Stay</a:t>
                      </a:r>
                    </a:p>
                    <a:p>
                      <a:r>
                        <a:rPr lang="en-US" altLang="zh-CN" sz="1800" b="0" kern="1200">
                          <a:solidFill>
                            <a:schemeClr val="tx1"/>
                          </a:solidFill>
                          <a:effectLst/>
                          <a:latin typeface="+mn-lt"/>
                          <a:ea typeface="+mn-ea"/>
                          <a:cs typeface="+mn-cs"/>
                        </a:rPr>
                        <a:t>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 name="表格 1">
            <a:extLst>
              <a:ext uri="{FF2B5EF4-FFF2-40B4-BE49-F238E27FC236}">
                <a16:creationId xmlns:a16="http://schemas.microsoft.com/office/drawing/2014/main" id="{2A503CCC-6F7D-0597-F67F-5301397D179C}"/>
              </a:ext>
            </a:extLst>
          </p:cNvPr>
          <p:cNvGraphicFramePr/>
          <p:nvPr>
            <p:custDataLst>
              <p:tags r:id="rId4"/>
            </p:custDataLst>
            <p:extLst>
              <p:ext uri="{D42A27DB-BD31-4B8C-83A1-F6EECF244321}">
                <p14:modId xmlns:p14="http://schemas.microsoft.com/office/powerpoint/2010/main" val="3062454020"/>
              </p:ext>
            </p:extLst>
          </p:nvPr>
        </p:nvGraphicFramePr>
        <p:xfrm>
          <a:off x="579600" y="1310310"/>
          <a:ext cx="4652277" cy="1250009"/>
        </p:xfrm>
        <a:graphic>
          <a:graphicData uri="http://schemas.openxmlformats.org/drawingml/2006/table">
            <a:tbl>
              <a:tblPr firstRow="1" bandRow="1">
                <a:tableStyleId>{5C22544A-7EE6-4342-B048-85BDC9FD1C3A}</a:tableStyleId>
              </a:tblPr>
              <a:tblGrid>
                <a:gridCol w="4652277">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quotes.txt</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Talk is cheap. Show me the code.</a:t>
                      </a:r>
                    </a:p>
                    <a:p>
                      <a:r>
                        <a:rPr lang="en-US" altLang="zh-CN" sz="1800" b="0" kern="1200">
                          <a:solidFill>
                            <a:schemeClr val="tx1"/>
                          </a:solidFill>
                          <a:effectLst/>
                          <a:latin typeface="+mn-lt"/>
                          <a:ea typeface="+mn-ea"/>
                          <a:cs typeface="+mn-cs"/>
                        </a:rPr>
                        <a:t>Code never lies, comments sometimes do.</a:t>
                      </a:r>
                    </a:p>
                    <a:p>
                      <a:r>
                        <a:rPr lang="en-US" altLang="zh-CN" sz="1800" b="0" kern="1200">
                          <a:solidFill>
                            <a:schemeClr val="tx1"/>
                          </a:solidFill>
                          <a:effectLst/>
                          <a:latin typeface="+mn-lt"/>
                          <a:ea typeface="+mn-ea"/>
                          <a:cs typeface="+mn-cs"/>
                        </a:rPr>
                        <a:t>Stay Hungry Stay Foolish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19EAC44B-2F1C-53B8-8437-9CADED58EBD2}"/>
              </a:ext>
            </a:extLst>
          </p:cNvPr>
          <p:cNvSpPr txBox="1"/>
          <p:nvPr/>
        </p:nvSpPr>
        <p:spPr>
          <a:xfrm>
            <a:off x="579600" y="2760683"/>
            <a:ext cx="6539845" cy="3416320"/>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"words.txt"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"data.txt"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split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word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punctuation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word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output_file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7385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en-US" altLang="zh-CN"/>
              <a:t>csv</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dirty="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88319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csv</a:t>
            </a:r>
            <a:endParaRPr dirty="0"/>
          </a:p>
        </p:txBody>
      </p:sp>
      <p:sp>
        <p:nvSpPr>
          <p:cNvPr id="6" name="文本占位符 5"/>
          <p:cNvSpPr>
            <a:spLocks noGrp="1"/>
          </p:cNvSpPr>
          <p:nvPr>
            <p:ph type="body" sz="quarter" idx="15"/>
            <p:custDataLst>
              <p:tags r:id="rId3"/>
            </p:custDataLst>
          </p:nvPr>
        </p:nvSpPr>
        <p:spPr>
          <a:xfrm>
            <a:off x="579599" y="1218640"/>
            <a:ext cx="10317787" cy="1929913"/>
          </a:xfrm>
        </p:spPr>
        <p:txBody>
          <a:bodyPr>
            <a:noAutofit/>
          </a:bodyPr>
          <a:lstStyle/>
          <a:p>
            <a:r>
              <a:rPr lang="en-US" altLang="zh-CN" b="0">
                <a:solidFill>
                  <a:srgbClr val="FF0000"/>
                </a:solidFill>
                <a:effectLst/>
                <a:cs typeface="Arial" panose="020B0604020202020204" pitchFamily="34" charset="0"/>
              </a:rPr>
              <a:t>CSV</a:t>
            </a:r>
            <a:r>
              <a:rPr lang="zh-CN" altLang="en-US" b="0">
                <a:solidFill>
                  <a:srgbClr val="FF0000"/>
                </a:solidFill>
                <a:effectLst/>
                <a:cs typeface="Arial" panose="020B0604020202020204" pitchFamily="34" charset="0"/>
              </a:rPr>
              <a:t>（</a:t>
            </a:r>
            <a:r>
              <a:rPr lang="en-US" altLang="zh-CN" b="0">
                <a:solidFill>
                  <a:srgbClr val="FF0000"/>
                </a:solidFill>
                <a:effectLst/>
                <a:cs typeface="Arial" panose="020B0604020202020204" pitchFamily="34" charset="0"/>
              </a:rPr>
              <a:t>Comma-Separated Values</a:t>
            </a:r>
            <a:r>
              <a:rPr lang="zh-CN" altLang="en-US" b="0">
                <a:solidFill>
                  <a:srgbClr val="FF0000"/>
                </a:solidFill>
                <a:effectLst/>
                <a:cs typeface="Arial" panose="020B0604020202020204" pitchFamily="34" charset="0"/>
              </a:rPr>
              <a:t>）</a:t>
            </a:r>
            <a:r>
              <a:rPr lang="zh-CN" altLang="en-US" b="0">
                <a:solidFill>
                  <a:schemeClr val="tx1"/>
                </a:solidFill>
                <a:effectLst/>
                <a:cs typeface="Arial" panose="020B0604020202020204" pitchFamily="34" charset="0"/>
              </a:rPr>
              <a:t>是一种以</a:t>
            </a:r>
            <a:r>
              <a:rPr lang="zh-CN" altLang="en-US" b="0">
                <a:solidFill>
                  <a:srgbClr val="FF0000"/>
                </a:solidFill>
                <a:effectLst/>
                <a:cs typeface="Arial" panose="020B0604020202020204" pitchFamily="34" charset="0"/>
              </a:rPr>
              <a:t>纯文本</a:t>
            </a:r>
            <a:r>
              <a:rPr lang="zh-CN" altLang="en-US" b="0">
                <a:solidFill>
                  <a:schemeClr val="tx1"/>
                </a:solidFill>
                <a:effectLst/>
                <a:cs typeface="Arial" panose="020B0604020202020204" pitchFamily="34" charset="0"/>
              </a:rPr>
              <a:t>方式进行数据记录的存储格式，每行数据使用</a:t>
            </a:r>
            <a:r>
              <a:rPr lang="zh-CN" altLang="en-US" b="0">
                <a:solidFill>
                  <a:srgbClr val="FF0000"/>
                </a:solidFill>
                <a:effectLst/>
                <a:cs typeface="Arial" panose="020B0604020202020204" pitchFamily="34" charset="0"/>
              </a:rPr>
              <a:t>逗号分隔</a:t>
            </a:r>
            <a:r>
              <a:rPr lang="zh-CN" altLang="en-US" b="0">
                <a:solidFill>
                  <a:schemeClr val="tx1"/>
                </a:solidFill>
                <a:effectLst/>
                <a:cs typeface="Arial" panose="020B0604020202020204" pitchFamily="34" charset="0"/>
              </a:rPr>
              <a:t>。</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利用</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数据格式可以方便实现大数据系统中对于数据采集结果的信息记录和传输，同时</a:t>
            </a:r>
            <a:r>
              <a:rPr lang="en-US" altLang="zh-CN" b="0">
                <a:solidFill>
                  <a:schemeClr val="tx1"/>
                </a:solidFill>
                <a:effectLst/>
                <a:cs typeface="Arial" panose="020B0604020202020204" pitchFamily="34" charset="0"/>
              </a:rPr>
              <a:t>CSV</a:t>
            </a:r>
            <a:r>
              <a:rPr lang="zh-CN" altLang="en-US" b="0">
                <a:solidFill>
                  <a:schemeClr val="tx1"/>
                </a:solidFill>
                <a:effectLst/>
                <a:cs typeface="Arial" panose="020B0604020202020204" pitchFamily="34" charset="0"/>
              </a:rPr>
              <a:t>文件也可以使用</a:t>
            </a:r>
            <a:r>
              <a:rPr lang="en-US" altLang="zh-CN" b="0">
                <a:solidFill>
                  <a:schemeClr val="tx1"/>
                </a:solidFill>
                <a:effectLst/>
                <a:cs typeface="Arial" panose="020B0604020202020204" pitchFamily="34" charset="0"/>
              </a:rPr>
              <a:t>Excel</a:t>
            </a:r>
            <a:r>
              <a:rPr lang="zh-CN" altLang="en-US" b="0">
                <a:solidFill>
                  <a:schemeClr val="tx1"/>
                </a:solidFill>
                <a:effectLst/>
                <a:cs typeface="Arial" panose="020B0604020202020204" pitchFamily="34" charset="0"/>
              </a:rPr>
              <a:t>查看。</a:t>
            </a:r>
          </a:p>
        </p:txBody>
      </p:sp>
    </p:spTree>
    <p:custDataLst>
      <p:tags r:id="rId1"/>
    </p:custDataLst>
    <p:extLst>
      <p:ext uri="{BB962C8B-B14F-4D97-AF65-F5344CB8AC3E}">
        <p14:creationId xmlns:p14="http://schemas.microsoft.com/office/powerpoint/2010/main" val="356659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graphicFrame>
        <p:nvGraphicFramePr>
          <p:cNvPr id="2" name="表格 1">
            <a:extLst>
              <a:ext uri="{FF2B5EF4-FFF2-40B4-BE49-F238E27FC236}">
                <a16:creationId xmlns:a16="http://schemas.microsoft.com/office/drawing/2014/main" id="{BB47AB41-E0FC-4300-C752-3B955D4C9A30}"/>
              </a:ext>
            </a:extLst>
          </p:cNvPr>
          <p:cNvGraphicFramePr/>
          <p:nvPr>
            <p:custDataLst>
              <p:tags r:id="rId3"/>
            </p:custDataLst>
            <p:extLst>
              <p:ext uri="{D42A27DB-BD31-4B8C-83A1-F6EECF244321}">
                <p14:modId xmlns:p14="http://schemas.microsoft.com/office/powerpoint/2010/main" val="2462427157"/>
              </p:ext>
            </p:extLst>
          </p:nvPr>
        </p:nvGraphicFramePr>
        <p:xfrm>
          <a:off x="579600" y="1417320"/>
          <a:ext cx="2889464" cy="2011680"/>
        </p:xfrm>
        <a:graphic>
          <a:graphicData uri="http://schemas.openxmlformats.org/drawingml/2006/table">
            <a:tbl>
              <a:tblPr firstRow="1" bandRow="1">
                <a:tableStyleId>{5C22544A-7EE6-4342-B048-85BDC9FD1C3A}</a:tableStyleId>
              </a:tblPr>
              <a:tblGrid>
                <a:gridCol w="2889464">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user_info.csv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a:t>
                      </a:r>
                    </a:p>
                    <a:p>
                      <a:r>
                        <a:rPr lang="en-US" altLang="zh-CN" sz="1800" b="0" kern="1200">
                          <a:solidFill>
                            <a:schemeClr val="tx1"/>
                          </a:solidFill>
                          <a:effectLst/>
                          <a:latin typeface="+mn-lt"/>
                          <a:ea typeface="+mn-ea"/>
                          <a:cs typeface="+mn-cs"/>
                        </a:rPr>
                        <a:t>9012,Rachel,Booker</a:t>
                      </a:r>
                    </a:p>
                    <a:p>
                      <a:r>
                        <a:rPr lang="en-US" altLang="zh-CN" sz="1800" b="0" kern="1200">
                          <a:solidFill>
                            <a:schemeClr val="tx1"/>
                          </a:solidFill>
                          <a:effectLst/>
                          <a:latin typeface="+mn-lt"/>
                          <a:ea typeface="+mn-ea"/>
                          <a:cs typeface="+mn-cs"/>
                        </a:rPr>
                        <a:t>2070,Laura,Grey</a:t>
                      </a:r>
                    </a:p>
                    <a:p>
                      <a:r>
                        <a:rPr lang="en-US" altLang="zh-CN" sz="1800" b="0" kern="1200">
                          <a:solidFill>
                            <a:schemeClr val="tx1"/>
                          </a:solidFill>
                          <a:effectLst/>
                          <a:latin typeface="+mn-lt"/>
                          <a:ea typeface="+mn-ea"/>
                          <a:cs typeface="+mn-cs"/>
                        </a:rPr>
                        <a:t>4081,Craig,Johnson</a:t>
                      </a:r>
                    </a:p>
                    <a:p>
                      <a:r>
                        <a:rPr lang="en-US" altLang="zh-CN" sz="1800" b="0" kern="1200">
                          <a:solidFill>
                            <a:schemeClr val="tx1"/>
                          </a:solidFill>
                          <a:effectLst/>
                          <a:latin typeface="+mn-lt"/>
                          <a:ea typeface="+mn-ea"/>
                          <a:cs typeface="+mn-cs"/>
                        </a:rPr>
                        <a:t>9346,Mary,Jenkins</a:t>
                      </a:r>
                    </a:p>
                    <a:p>
                      <a:r>
                        <a:rPr lang="en-US" altLang="zh-CN" sz="1800" b="0" kern="1200">
                          <a:solidFill>
                            <a:schemeClr val="tx1"/>
                          </a:solidFill>
                          <a:effectLst/>
                          <a:latin typeface="+mn-lt"/>
                          <a:ea typeface="+mn-ea"/>
                          <a:cs typeface="+mn-cs"/>
                        </a:rPr>
                        <a:t>5079,Jamie,Smith</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37740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Demo</a:t>
            </a:r>
            <a:r>
              <a:rPr lang="zh-CN" altLang="en-US"/>
              <a:t>：邮箱</a:t>
            </a:r>
            <a:endParaRPr dirty="0"/>
          </a:p>
        </p:txBody>
      </p:sp>
      <p:sp>
        <p:nvSpPr>
          <p:cNvPr id="6" name="文本框 5">
            <a:extLst>
              <a:ext uri="{FF2B5EF4-FFF2-40B4-BE49-F238E27FC236}">
                <a16:creationId xmlns:a16="http://schemas.microsoft.com/office/drawing/2014/main" id="{7B9DF8FF-B208-FD69-0777-1FC2CFE485C8}"/>
              </a:ext>
            </a:extLst>
          </p:cNvPr>
          <p:cNvSpPr txBox="1"/>
          <p:nvPr/>
        </p:nvSpPr>
        <p:spPr>
          <a:xfrm>
            <a:off x="579600" y="1527964"/>
            <a:ext cx="8660090" cy="4801314"/>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"user_info.csv"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reader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list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reader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with</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open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"user_email.csv"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newline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csv</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"First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 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"Email"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user</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writer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writerow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last_name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first_name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"@gmail.com"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lower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B96A5584-A0C7-B7D3-822F-B26CB276B8B4}"/>
              </a:ext>
            </a:extLst>
          </p:cNvPr>
          <p:cNvGraphicFramePr/>
          <p:nvPr>
            <p:custDataLst>
              <p:tags r:id="rId3"/>
            </p:custDataLst>
            <p:extLst>
              <p:ext uri="{D42A27DB-BD31-4B8C-83A1-F6EECF244321}">
                <p14:modId xmlns:p14="http://schemas.microsoft.com/office/powerpoint/2010/main" val="2259891939"/>
              </p:ext>
            </p:extLst>
          </p:nvPr>
        </p:nvGraphicFramePr>
        <p:xfrm>
          <a:off x="6887851" y="1132038"/>
          <a:ext cx="4960219" cy="2011680"/>
        </p:xfrm>
        <a:graphic>
          <a:graphicData uri="http://schemas.openxmlformats.org/drawingml/2006/table">
            <a:tbl>
              <a:tblPr firstRow="1" bandRow="1">
                <a:tableStyleId>{5C22544A-7EE6-4342-B048-85BDC9FD1C3A}</a:tableStyleId>
              </a:tblPr>
              <a:tblGrid>
                <a:gridCol w="4960219">
                  <a:extLst>
                    <a:ext uri="{9D8B030D-6E8A-4147-A177-3AD203B41FA5}">
                      <a16:colId xmlns:a16="http://schemas.microsoft.com/office/drawing/2014/main" val="20000"/>
                    </a:ext>
                  </a:extLst>
                </a:gridCol>
              </a:tblGrid>
              <a:tr h="1250009">
                <a:tc>
                  <a:txBody>
                    <a:bodyPr/>
                    <a:lstStyle/>
                    <a:p>
                      <a:r>
                        <a:rPr lang="en-US" altLang="zh-CN" sz="1800" b="1" kern="1200">
                          <a:solidFill>
                            <a:schemeClr val="tx1"/>
                          </a:solidFill>
                          <a:effectLst/>
                          <a:latin typeface="+mn-lt"/>
                          <a:ea typeface="+mn-ea"/>
                          <a:cs typeface="+mn-cs"/>
                        </a:rPr>
                        <a:t>user_email.csv</a:t>
                      </a:r>
                      <a:endParaRPr lang="it-IT" altLang="zh-CN" sz="1800" b="1" kern="1200">
                        <a:solidFill>
                          <a:schemeClr val="tx1"/>
                        </a:solidFill>
                        <a:effectLst/>
                        <a:latin typeface="+mn-lt"/>
                        <a:ea typeface="+mn-ea"/>
                        <a:cs typeface="+mn-cs"/>
                      </a:endParaRPr>
                    </a:p>
                    <a:p>
                      <a:r>
                        <a:rPr lang="en-US" altLang="zh-CN" sz="1800" b="0" kern="1200">
                          <a:solidFill>
                            <a:schemeClr val="tx1"/>
                          </a:solidFill>
                          <a:effectLst/>
                          <a:latin typeface="+mn-lt"/>
                          <a:ea typeface="+mn-ea"/>
                          <a:cs typeface="+mn-cs"/>
                        </a:rPr>
                        <a:t>ID,First Name,Last Name,Email</a:t>
                      </a:r>
                    </a:p>
                    <a:p>
                      <a:r>
                        <a:rPr lang="en-US" altLang="zh-CN" sz="1800" b="0" kern="1200">
                          <a:solidFill>
                            <a:schemeClr val="tx1"/>
                          </a:solidFill>
                          <a:effectLst/>
                          <a:latin typeface="+mn-lt"/>
                          <a:ea typeface="+mn-ea"/>
                          <a:cs typeface="+mn-cs"/>
                        </a:rPr>
                        <a:t>9012,Rachel,Booker,brachel9012@gmail.com</a:t>
                      </a:r>
                    </a:p>
                    <a:p>
                      <a:r>
                        <a:rPr lang="en-US" altLang="zh-CN" sz="1800" b="0" kern="1200">
                          <a:solidFill>
                            <a:schemeClr val="tx1"/>
                          </a:solidFill>
                          <a:effectLst/>
                          <a:latin typeface="+mn-lt"/>
                          <a:ea typeface="+mn-ea"/>
                          <a:cs typeface="+mn-cs"/>
                        </a:rPr>
                        <a:t>2070,Laura,Grey,glaura2070@gmail.com</a:t>
                      </a:r>
                    </a:p>
                    <a:p>
                      <a:r>
                        <a:rPr lang="en-US" altLang="zh-CN" sz="1800" b="0" kern="1200">
                          <a:solidFill>
                            <a:schemeClr val="tx1"/>
                          </a:solidFill>
                          <a:effectLst/>
                          <a:latin typeface="+mn-lt"/>
                          <a:ea typeface="+mn-ea"/>
                          <a:cs typeface="+mn-cs"/>
                        </a:rPr>
                        <a:t>4081,Craig,Johnson,jcraig4081@gmail.com</a:t>
                      </a:r>
                    </a:p>
                    <a:p>
                      <a:r>
                        <a:rPr lang="en-US" altLang="zh-CN" sz="1800" b="0" kern="1200">
                          <a:solidFill>
                            <a:schemeClr val="tx1"/>
                          </a:solidFill>
                          <a:effectLst/>
                          <a:latin typeface="+mn-lt"/>
                          <a:ea typeface="+mn-ea"/>
                          <a:cs typeface="+mn-cs"/>
                        </a:rPr>
                        <a:t>9346,Mary,Jenkins,jmary9346@gmail.com</a:t>
                      </a:r>
                    </a:p>
                    <a:p>
                      <a:r>
                        <a:rPr lang="en-US" altLang="zh-CN" sz="1800" b="0" kern="1200">
                          <a:solidFill>
                            <a:schemeClr val="tx1"/>
                          </a:solidFill>
                          <a:effectLst/>
                          <a:latin typeface="+mn-lt"/>
                          <a:ea typeface="+mn-ea"/>
                          <a:cs typeface="+mn-cs"/>
                        </a:rPr>
                        <a:t>5079,Jamie,Smith,sjamie5079@gmail.com</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4275261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4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5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726</Words>
  <Application>Microsoft Office PowerPoint</Application>
  <PresentationFormat>宽屏</PresentationFormat>
  <Paragraphs>122</Paragraphs>
  <Slides>11</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微软雅黑</vt:lpstr>
      <vt:lpstr>Arial</vt:lpstr>
      <vt:lpstr>Calibri</vt:lpstr>
      <vt:lpstr>Consolas</vt:lpstr>
      <vt:lpstr>Office 主题</vt:lpstr>
      <vt:lpstr>2_Office 主题​​</vt:lpstr>
      <vt:lpstr>文件</vt:lpstr>
      <vt:lpstr>文件I/O</vt:lpstr>
      <vt:lpstr>open()</vt:lpstr>
      <vt:lpstr>文件I/O</vt:lpstr>
      <vt:lpstr>Demo：解析单词</vt:lpstr>
      <vt:lpstr>csv</vt:lpstr>
      <vt:lpstr>csv</vt:lpstr>
      <vt:lpstr>Demo：邮箱</vt:lpstr>
      <vt:lpstr>Demo：邮箱</vt:lpstr>
      <vt:lpstr>Practice</vt:lpstr>
      <vt:lpstr>BMI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794</cp:revision>
  <dcterms:created xsi:type="dcterms:W3CDTF">2022-11-17T03:47:00Z</dcterms:created>
  <dcterms:modified xsi:type="dcterms:W3CDTF">2023-01-24T08:31:42Z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