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heme/theme3.xml" ContentType="application/vnd.openxmlformats-officedocument.them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notesSlides/notesSlide2.xml" ContentType="application/vnd.openxmlformats-officedocument.presentationml.notesSlide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notesSlides/notesSlide3.xml" ContentType="application/vnd.openxmlformats-officedocument.presentationml.notesSlide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notesSlides/notesSlide4.xml" ContentType="application/vnd.openxmlformats-officedocument.presentationml.notesSlide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notesSlides/notesSlide5.xml" ContentType="application/vnd.openxmlformats-officedocument.presentationml.notesSlide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notesSlides/notesSlide6.xml" ContentType="application/vnd.openxmlformats-officedocument.presentationml.notesSlide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notesSlides/notesSlide7.xml" ContentType="application/vnd.openxmlformats-officedocument.presentationml.notesSlide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notesSlides/notesSlide8.xml" ContentType="application/vnd.openxmlformats-officedocument.presentationml.notesSlide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notesSlides/notesSlide9.xml" ContentType="application/vnd.openxmlformats-officedocument.presentationml.notesSlide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notesSlides/notesSlide10.xml" ContentType="application/vnd.openxmlformats-officedocument.presentationml.notesSlide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notesSlides/notesSlide11.xml" ContentType="application/vnd.openxmlformats-officedocument.presentationml.notesSlide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notesSlides/notesSlide12.xml" ContentType="application/vnd.openxmlformats-officedocument.presentationml.notesSlide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notesSlides/notesSlide13.xml" ContentType="application/vnd.openxmlformats-officedocument.presentationml.notesSlide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notesSlides/notesSlide14.xml" ContentType="application/vnd.openxmlformats-officedocument.presentationml.notesSlide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notesSlides/notesSlide15.xml" ContentType="application/vnd.openxmlformats-officedocument.presentationml.notesSlid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notesSlides/notesSlide16.xml" ContentType="application/vnd.openxmlformats-officedocument.presentationml.notesSlide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notesSlides/notesSlide17.xml" ContentType="application/vnd.openxmlformats-officedocument.presentationml.notesSlide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notesSlides/notesSlide18.xml" ContentType="application/vnd.openxmlformats-officedocument.presentationml.notesSlide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notesSlides/notesSlide19.xml" ContentType="application/vnd.openxmlformats-officedocument.presentationml.notesSlide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notesSlides/notesSlide20.xml" ContentType="application/vnd.openxmlformats-officedocument.presentationml.notesSlide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notesSlides/notesSlide21.xml" ContentType="application/vnd.openxmlformats-officedocument.presentationml.notesSlide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notesSlides/notesSlide22.xml" ContentType="application/vnd.openxmlformats-officedocument.presentationml.notesSlide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notesSlides/notesSlide23.xml" ContentType="application/vnd.openxmlformats-officedocument.presentationml.notesSlide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2"/>
  </p:notesMasterIdLst>
  <p:sldIdLst>
    <p:sldId id="259" r:id="rId3"/>
    <p:sldId id="265" r:id="rId4"/>
    <p:sldId id="295" r:id="rId5"/>
    <p:sldId id="516" r:id="rId6"/>
    <p:sldId id="518" r:id="rId7"/>
    <p:sldId id="625" r:id="rId8"/>
    <p:sldId id="626" r:id="rId9"/>
    <p:sldId id="627" r:id="rId10"/>
    <p:sldId id="628" r:id="rId11"/>
    <p:sldId id="519" r:id="rId12"/>
    <p:sldId id="636" r:id="rId13"/>
    <p:sldId id="637" r:id="rId14"/>
    <p:sldId id="638" r:id="rId15"/>
    <p:sldId id="639" r:id="rId16"/>
    <p:sldId id="640" r:id="rId17"/>
    <p:sldId id="641" r:id="rId18"/>
    <p:sldId id="642" r:id="rId19"/>
    <p:sldId id="643" r:id="rId20"/>
    <p:sldId id="644" r:id="rId21"/>
    <p:sldId id="645" r:id="rId22"/>
    <p:sldId id="646" r:id="rId23"/>
    <p:sldId id="647" r:id="rId24"/>
    <p:sldId id="653" r:id="rId25"/>
    <p:sldId id="654" r:id="rId26"/>
    <p:sldId id="655" r:id="rId27"/>
    <p:sldId id="656" r:id="rId28"/>
    <p:sldId id="658" r:id="rId29"/>
    <p:sldId id="616" r:id="rId30"/>
    <p:sldId id="617" r:id="rId31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5D9"/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07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301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40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609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420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1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838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752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0318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203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299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7304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8577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2565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997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214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474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391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2" Type="http://schemas.openxmlformats.org/officeDocument/2006/relationships/tags" Target="../tags/tag82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5" Type="http://schemas.openxmlformats.org/officeDocument/2006/relationships/tags" Target="../tags/tag212.xml"/><Relationship Id="rId10" Type="http://schemas.openxmlformats.org/officeDocument/2006/relationships/tags" Target="../tags/tag217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11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16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9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8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14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15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16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7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8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0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10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11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12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13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14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5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2023/1/24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7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8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6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10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12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13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14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15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16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17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8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9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7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8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9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2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1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9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10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11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10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11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12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9" name="组合 18"/>
          <p:cNvGrpSpPr/>
          <p:nvPr userDrawn="1">
            <p:custDataLst>
              <p:tags r:id="rId10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1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1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3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4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" Type="http://schemas.openxmlformats.org/officeDocument/2006/relationships/tags" Target="../tags/tag258.xml"/><Relationship Id="rId4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" Type="http://schemas.openxmlformats.org/officeDocument/2006/relationships/tags" Target="../tags/tag261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66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68.xml"/><Relationship Id="rId1" Type="http://schemas.openxmlformats.org/officeDocument/2006/relationships/tags" Target="../tags/tag267.xml"/><Relationship Id="rId4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70.xml"/><Relationship Id="rId1" Type="http://schemas.openxmlformats.org/officeDocument/2006/relationships/tags" Target="../tags/tag269.xml"/><Relationship Id="rId4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72.xml"/><Relationship Id="rId1" Type="http://schemas.openxmlformats.org/officeDocument/2006/relationships/tags" Target="../tags/tag271.xml"/><Relationship Id="rId4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75.xml"/><Relationship Id="rId2" Type="http://schemas.openxmlformats.org/officeDocument/2006/relationships/tags" Target="../tags/tag274.xml"/><Relationship Id="rId1" Type="http://schemas.openxmlformats.org/officeDocument/2006/relationships/tags" Target="../tags/tag273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" Type="http://schemas.openxmlformats.org/officeDocument/2006/relationships/tags" Target="../tags/tag276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7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4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83.xml"/><Relationship Id="rId1" Type="http://schemas.openxmlformats.org/officeDocument/2006/relationships/tags" Target="../tags/tag282.xml"/><Relationship Id="rId4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85.xml"/><Relationship Id="rId1" Type="http://schemas.openxmlformats.org/officeDocument/2006/relationships/tags" Target="../tags/tag284.xml"/><Relationship Id="rId4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288.xml"/><Relationship Id="rId2" Type="http://schemas.openxmlformats.org/officeDocument/2006/relationships/tags" Target="../tags/tag287.xml"/><Relationship Id="rId1" Type="http://schemas.openxmlformats.org/officeDocument/2006/relationships/tags" Target="../tags/tag286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291.xml"/><Relationship Id="rId2" Type="http://schemas.openxmlformats.org/officeDocument/2006/relationships/tags" Target="../tags/tag290.xml"/><Relationship Id="rId1" Type="http://schemas.openxmlformats.org/officeDocument/2006/relationships/tags" Target="../tags/tag289.xml"/><Relationship Id="rId4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" Type="http://schemas.openxmlformats.org/officeDocument/2006/relationships/tags" Target="../tags/tag292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96.xml"/><Relationship Id="rId1" Type="http://schemas.openxmlformats.org/officeDocument/2006/relationships/tags" Target="../tags/tag295.xml"/><Relationship Id="rId4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98.xml"/><Relationship Id="rId1" Type="http://schemas.openxmlformats.org/officeDocument/2006/relationships/tags" Target="../tags/tag297.xml"/><Relationship Id="rId4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01.xml"/><Relationship Id="rId2" Type="http://schemas.openxmlformats.org/officeDocument/2006/relationships/tags" Target="../tags/tag300.xml"/><Relationship Id="rId1" Type="http://schemas.openxmlformats.org/officeDocument/2006/relationships/tags" Target="../tags/tag299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304.xml"/><Relationship Id="rId2" Type="http://schemas.openxmlformats.org/officeDocument/2006/relationships/tags" Target="../tags/tag303.xml"/><Relationship Id="rId1" Type="http://schemas.openxmlformats.org/officeDocument/2006/relationships/tags" Target="../tags/tag302.xml"/><Relationship Id="rId4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307.xml"/><Relationship Id="rId2" Type="http://schemas.openxmlformats.org/officeDocument/2006/relationships/tags" Target="../tags/tag306.xml"/><Relationship Id="rId1" Type="http://schemas.openxmlformats.org/officeDocument/2006/relationships/tags" Target="../tags/tag305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" Type="http://schemas.openxmlformats.org/officeDocument/2006/relationships/tags" Target="../tags/tag252.xml"/><Relationship Id="rId4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zh-CN" altLang="en-US"/>
              <a:t>面向对象</a:t>
            </a:r>
            <a:endParaRPr lang="zh-CN" altLang="en-US" dirty="0"/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构造方法（</a:t>
            </a:r>
            <a:r>
              <a:rPr lang="en-US" altLang="zh-CN"/>
              <a:t>Constructor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253266"/>
            <a:ext cx="10330447" cy="788670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构造方法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是一种特殊的方法，会在创建对象时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自动调用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，用于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创建并初始化对象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。构造方法</a:t>
            </a:r>
            <a:r>
              <a:rPr lang="zh-CN" altLang="en-US">
                <a:solidFill>
                  <a:schemeClr val="tx1"/>
                </a:solidFill>
                <a:latin typeface="+mn-lt"/>
              </a:rPr>
              <a:t>的名字为</a:t>
            </a:r>
            <a:r>
              <a:rPr lang="en-US" altLang="zh-CN">
                <a:solidFill>
                  <a:srgbClr val="FF0000"/>
                </a:solidFill>
                <a:latin typeface="+mn-lt"/>
              </a:rPr>
              <a:t>__init__()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23EAF39-1C60-95B2-D86B-680FAC3AAE87}"/>
              </a:ext>
            </a:extLst>
          </p:cNvPr>
          <p:cNvSpPr txBox="1"/>
          <p:nvPr/>
        </p:nvSpPr>
        <p:spPr>
          <a:xfrm>
            <a:off x="579600" y="2362270"/>
            <a:ext cx="658905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BankAccount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__init__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owner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balance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__ACCOUNT_DIGITS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16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owner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!=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__owner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owner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__ACCOUNT_DIGITS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__account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account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balance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__balance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balance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/>
              <a:t>继承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1448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继承（</a:t>
            </a:r>
            <a:r>
              <a:rPr lang="en-US" altLang="zh-CN"/>
              <a:t>Inheritance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599" y="1127761"/>
            <a:ext cx="10330447" cy="788670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继承指一个类可以继承另一个类的特征和行为，并可以对其进行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扩展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。这样就可以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避免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在多个类中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重复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定义相同的特征和行为。</a:t>
            </a:r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A7A4FFA7-5632-2C0A-523A-D633F239D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988137"/>
              </p:ext>
            </p:extLst>
          </p:nvPr>
        </p:nvGraphicFramePr>
        <p:xfrm>
          <a:off x="4241739" y="1914415"/>
          <a:ext cx="3006165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6165">
                  <a:extLst>
                    <a:ext uri="{9D8B030D-6E8A-4147-A177-3AD203B41FA5}">
                      <a16:colId xmlns:a16="http://schemas.microsoft.com/office/drawing/2014/main" val="1733437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Product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55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/>
                        <a:t>name : str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/>
                        <a:t>price : float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49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+ Product(str, float)</a:t>
                      </a:r>
                    </a:p>
                    <a:p>
                      <a:r>
                        <a:rPr lang="en-US" altLang="zh-CN"/>
                        <a:t>+ get_name() : str</a:t>
                      </a:r>
                    </a:p>
                    <a:p>
                      <a:r>
                        <a:rPr lang="en-US" altLang="zh-CN"/>
                        <a:t>+ get_price() : float</a:t>
                      </a:r>
                    </a:p>
                    <a:p>
                      <a:r>
                        <a:rPr lang="en-US" altLang="zh-CN"/>
                        <a:t>+ set_name(str) : None</a:t>
                      </a:r>
                    </a:p>
                    <a:p>
                      <a:r>
                        <a:rPr lang="en-US" altLang="zh-CN"/>
                        <a:t>+ set_price(float) : None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62950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1A9C832-6A62-5FF2-0C44-5FA2C711B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667844"/>
              </p:ext>
            </p:extLst>
          </p:nvPr>
        </p:nvGraphicFramePr>
        <p:xfrm>
          <a:off x="869576" y="4794101"/>
          <a:ext cx="3006165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6165">
                  <a:extLst>
                    <a:ext uri="{9D8B030D-6E8A-4147-A177-3AD203B41FA5}">
                      <a16:colId xmlns:a16="http://schemas.microsoft.com/office/drawing/2014/main" val="1733437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Food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55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/>
                        <a:t>calories : int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49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+ Food(str, float, int)</a:t>
                      </a:r>
                    </a:p>
                    <a:p>
                      <a:r>
                        <a:rPr lang="en-US" altLang="zh-CN"/>
                        <a:t>+ get_calories() : int</a:t>
                      </a:r>
                    </a:p>
                    <a:p>
                      <a:r>
                        <a:rPr lang="en-US" altLang="zh-CN"/>
                        <a:t>+ set_calories(int) : None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629504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1C5C0EA-B7AA-85C7-2024-D3710C96C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950535"/>
              </p:ext>
            </p:extLst>
          </p:nvPr>
        </p:nvGraphicFramePr>
        <p:xfrm>
          <a:off x="7495926" y="4794101"/>
          <a:ext cx="3198968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8968">
                  <a:extLst>
                    <a:ext uri="{9D8B030D-6E8A-4147-A177-3AD203B41FA5}">
                      <a16:colId xmlns:a16="http://schemas.microsoft.com/office/drawing/2014/main" val="1733437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Drink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55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/>
                        <a:t>size : str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49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+ Drink(str, float, str)</a:t>
                      </a:r>
                    </a:p>
                    <a:p>
                      <a:r>
                        <a:rPr lang="en-US" altLang="zh-CN"/>
                        <a:t>+ get_size() : str</a:t>
                      </a:r>
                    </a:p>
                    <a:p>
                      <a:r>
                        <a:rPr lang="en-US" altLang="zh-CN"/>
                        <a:t>+ set_size(str) : None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629504"/>
                  </a:ext>
                </a:extLst>
              </a:tr>
            </a:tbl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582A4FE-AE3A-968D-466E-B4ADF236E84C}"/>
              </a:ext>
            </a:extLst>
          </p:cNvPr>
          <p:cNvCxnSpPr>
            <a:cxnSpLocks/>
            <a:stCxn id="7" idx="0"/>
            <a:endCxn id="4" idx="1"/>
          </p:cNvCxnSpPr>
          <p:nvPr/>
        </p:nvCxnSpPr>
        <p:spPr>
          <a:xfrm flipV="1">
            <a:off x="2372658" y="3151395"/>
            <a:ext cx="1869081" cy="1642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642BE8B-6265-3B3D-CBC4-D5D8C96CD264}"/>
              </a:ext>
            </a:extLst>
          </p:cNvPr>
          <p:cNvCxnSpPr>
            <a:cxnSpLocks/>
            <a:stCxn id="8" idx="0"/>
            <a:endCxn id="4" idx="3"/>
          </p:cNvCxnSpPr>
          <p:nvPr/>
        </p:nvCxnSpPr>
        <p:spPr>
          <a:xfrm flipH="1" flipV="1">
            <a:off x="7247904" y="3151395"/>
            <a:ext cx="1847506" cy="1642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352301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继承（</a:t>
            </a:r>
            <a:r>
              <a:rPr lang="en-US" altLang="zh-CN"/>
              <a:t>Inheritance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599" y="1127760"/>
            <a:ext cx="10330447" cy="1839557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产生继承关系后，子类可以通过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super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关键字调用父类中的属性和方法，也可以定义子类独有的属性和方法。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在创建子类对象时，会先调用父类的构造方法，然后再调用子类的构造方法。因此父类中必须存在一个构造方法，否则将无法创建子类对象。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5595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：麦当劳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9C42AE-106F-2187-5480-C87DE8721730}"/>
              </a:ext>
            </a:extLst>
          </p:cNvPr>
          <p:cNvSpPr txBox="1"/>
          <p:nvPr/>
        </p:nvSpPr>
        <p:spPr>
          <a:xfrm>
            <a:off x="579600" y="1166842"/>
            <a:ext cx="481404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Product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__init__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price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__name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name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__price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price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get_name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__name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set_name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__name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name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get_price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__price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set_price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price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__price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price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2442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：麦当劳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95A066-B0D4-6D9A-920F-D8D0C7326FE3}"/>
              </a:ext>
            </a:extLst>
          </p:cNvPr>
          <p:cNvSpPr txBox="1"/>
          <p:nvPr/>
        </p:nvSpPr>
        <p:spPr>
          <a:xfrm>
            <a:off x="579600" y="1308463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from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product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Product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Food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Product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__init__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price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calories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super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__init__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price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__calories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calories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get_calories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__calories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set_calories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calories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__calories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calories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1507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：麦当劳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4C794D-4090-719D-EDD5-6BA45FB82D58}"/>
              </a:ext>
            </a:extLst>
          </p:cNvPr>
          <p:cNvSpPr txBox="1"/>
          <p:nvPr/>
        </p:nvSpPr>
        <p:spPr>
          <a:xfrm>
            <a:off x="579600" y="131742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from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product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Product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Drink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Product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__init__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price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size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super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__init__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price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__size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size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get_size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__size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set_size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size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__size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size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4111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：麦当劳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29C06D7-E5C9-BC8E-93ED-8D47712B1C72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045659594"/>
              </p:ext>
            </p:extLst>
          </p:nvPr>
        </p:nvGraphicFramePr>
        <p:xfrm>
          <a:off x="6096000" y="5332999"/>
          <a:ext cx="4177554" cy="716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7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6315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Food: Cheeseburger ($5.45) 302 Kcal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Drink: Coke ($3.70) Large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B8EE160-7790-15FD-83D7-76A86A37C15E}"/>
              </a:ext>
            </a:extLst>
          </p:cNvPr>
          <p:cNvSpPr txBox="1"/>
          <p:nvPr/>
        </p:nvSpPr>
        <p:spPr>
          <a:xfrm>
            <a:off x="579600" y="1166842"/>
            <a:ext cx="858818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from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food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Food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from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drink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Drink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food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Food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"Cheeseburger"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5.45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302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drink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Drink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"Coke"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3.7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"Large"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"Food: %s ($%.2f) %d Kcal"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food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get_name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food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get_price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food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get_calories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"Drink: %s ($%.2f) %s"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drink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get_name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drink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get_price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drink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get_size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__name__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"__main__"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1148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重写（</a:t>
            </a:r>
            <a:r>
              <a:rPr lang="en-US" altLang="zh-CN"/>
              <a:t>Override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599" y="1127761"/>
            <a:ext cx="10330447" cy="1615440"/>
          </a:xfrm>
        </p:spPr>
        <p:txBody>
          <a:bodyPr>
            <a:noAutofit/>
          </a:bodyPr>
          <a:lstStyle/>
          <a:p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object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类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是所有类的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根类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，所有的类都直接或者间接地继承自</a:t>
            </a: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object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类。</a:t>
            </a: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object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类中包含的方法在其它所有类中都可以使用，例如</a:t>
            </a:r>
            <a:r>
              <a:rPr lang="en-US" altLang="zh-CN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__str__()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方法等。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</a:b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当直接输出一个对象时，会自动调用该对象的</a:t>
            </a: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__str__()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方法，将其以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字符串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的形式输出。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87AF05-052E-DA13-D6B5-B10A5BE6217E}"/>
              </a:ext>
            </a:extLst>
          </p:cNvPr>
          <p:cNvSpPr txBox="1"/>
          <p:nvPr/>
        </p:nvSpPr>
        <p:spPr>
          <a:xfrm>
            <a:off x="579599" y="3059668"/>
            <a:ext cx="7542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food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en-US" altLang="zh-CN" sz="1800" ker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 &lt;food.Food object at 0x0000011CE7BC3E10&gt;</a:t>
            </a:r>
            <a:endParaRPr lang="zh-CN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占位符 5">
            <a:extLst>
              <a:ext uri="{FF2B5EF4-FFF2-40B4-BE49-F238E27FC236}">
                <a16:creationId xmlns:a16="http://schemas.microsoft.com/office/drawing/2014/main" id="{B6313707-EA60-7733-2371-F453068AEDEF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79599" y="3745468"/>
            <a:ext cx="10330447" cy="808604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在没有重写</a:t>
            </a: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__str__()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方法的情况下，输出的内容是对象的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类名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及其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地址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，但这并不是预期想要的结果。因此，可以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重写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从父类继承的</a:t>
            </a: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__str__()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，以满足程序的需求。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823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：麦当劳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25D82A-5B08-8D72-DF06-A3F2E35DF03B}"/>
              </a:ext>
            </a:extLst>
          </p:cNvPr>
          <p:cNvSpPr txBox="1"/>
          <p:nvPr/>
        </p:nvSpPr>
        <p:spPr>
          <a:xfrm>
            <a:off x="579600" y="1141762"/>
            <a:ext cx="765585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Product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__init__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price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__name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name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__price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price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get_name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__name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set_name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__name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name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get_price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__price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set_price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price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__price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price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__str__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"%s ($%.2f)"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__price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826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/>
              <a:t>封装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：麦当劳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40B400-3A59-40A3-93CA-FFFE3C2D2CB1}"/>
              </a:ext>
            </a:extLst>
          </p:cNvPr>
          <p:cNvSpPr txBox="1"/>
          <p:nvPr/>
        </p:nvSpPr>
        <p:spPr>
          <a:xfrm>
            <a:off x="579600" y="1171778"/>
            <a:ext cx="648148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product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Product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Food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Product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__init__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price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calories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super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().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__init__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price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    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__calories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calories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get_calories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__calories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set_calories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calories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    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__calories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calories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__str__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"Food: %s %d Kcal"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super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().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__str__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(),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__calories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126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：麦当劳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EB80645-837F-A031-F2A5-BEA8D23C9E0E}"/>
              </a:ext>
            </a:extLst>
          </p:cNvPr>
          <p:cNvSpPr txBox="1"/>
          <p:nvPr/>
        </p:nvSpPr>
        <p:spPr>
          <a:xfrm>
            <a:off x="579600" y="1305341"/>
            <a:ext cx="85644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from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product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Product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Drink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Product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__init__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price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size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super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__init__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price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__size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size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get_size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__size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set_size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size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__size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size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__str__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"Drink: %s %s"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%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super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__str__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__size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230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：麦当劳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29C06D7-E5C9-BC8E-93ED-8D47712B1C72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587856986"/>
              </p:ext>
            </p:extLst>
          </p:nvPr>
        </p:nvGraphicFramePr>
        <p:xfrm>
          <a:off x="579600" y="5110904"/>
          <a:ext cx="4177554" cy="716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7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6315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Food: Cheeseburger ($5.45) 302 Kcal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Drink: Coke ($3.70) Large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1438BFF-6138-7110-7650-EE7601A63193}"/>
              </a:ext>
            </a:extLst>
          </p:cNvPr>
          <p:cNvSpPr txBox="1"/>
          <p:nvPr/>
        </p:nvSpPr>
        <p:spPr>
          <a:xfrm>
            <a:off x="579600" y="1272604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from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food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Food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from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drink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Drink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food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Food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"Cheeseburger"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5.45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302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drink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Drink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"Coke"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3.7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"Large"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food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drink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__name__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"__main__"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5115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zh-CN" altLang="en-US"/>
              <a:t>多态</a:t>
            </a:r>
            <a:endParaRPr lang="en-US" altLang="zh-CN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8255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多态（</a:t>
            </a:r>
            <a:r>
              <a:rPr lang="en-US" altLang="zh-CN"/>
              <a:t>Polymorphism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342914"/>
            <a:ext cx="9944966" cy="1579580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多态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是指对象可以具有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多种形态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，即同一个对象在不同时刻表现出不同的行为。例如</a:t>
            </a: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Dog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和</a:t>
            </a: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Cat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都是</a:t>
            </a:r>
            <a:r>
              <a:rPr lang="en-US" altLang="zh-CN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Animal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的子类，因此可以将子类对象赋值给父类引用，从而产生多种形态。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</a:b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由子类类型转型为父类类型，称为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向上转型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。由父类类型转型为子类类型，称为</a:t>
            </a: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向下转型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3027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：员工工资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3041B7-37D6-E9AA-ACF3-5CC74B8ED71C}"/>
              </a:ext>
            </a:extLst>
          </p:cNvPr>
          <p:cNvSpPr txBox="1"/>
          <p:nvPr/>
        </p:nvSpPr>
        <p:spPr>
          <a:xfrm>
            <a:off x="579600" y="1263640"/>
            <a:ext cx="4144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Employee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__init__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__name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name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get_name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__name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set_name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__name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name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get_salary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pass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8220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：员工工资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6142D4-A360-93E7-60A6-6D05218175B5}"/>
              </a:ext>
            </a:extLst>
          </p:cNvPr>
          <p:cNvSpPr txBox="1"/>
          <p:nvPr/>
        </p:nvSpPr>
        <p:spPr>
          <a:xfrm>
            <a:off x="579600" y="1254275"/>
            <a:ext cx="766792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FullTimeEmployee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Employee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__init__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basic_salary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bonus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super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__init__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__basic_salary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basic_salary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__bonus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bonus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get_salary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__basic_salary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__bonus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PartTimeEmployee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Employee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__init__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daily_wage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working_days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super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__init__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__daily_wage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daily_wage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__working_days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working_days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get_salary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__daily_wage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*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__working_days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759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：员工工资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B7F1357-0AFF-2182-E744-EC0AA868AA9C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29011742"/>
              </p:ext>
            </p:extLst>
          </p:nvPr>
        </p:nvGraphicFramePr>
        <p:xfrm>
          <a:off x="5806024" y="5332999"/>
          <a:ext cx="1670541" cy="716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6315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Alice: $5956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Bob: $2250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B2EA5314-339C-2905-9520-19CBB6199E84}"/>
              </a:ext>
            </a:extLst>
          </p:cNvPr>
          <p:cNvSpPr txBox="1"/>
          <p:nvPr/>
        </p:nvSpPr>
        <p:spPr>
          <a:xfrm>
            <a:off x="579600" y="1166842"/>
            <a:ext cx="893781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from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employee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FullTimeEmployee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from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employee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import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PartTimeEmployee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employees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[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FullTimeEmployee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'Alice'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5783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173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),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PartTimeEmployee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'Bob'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150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15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]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employee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employees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employee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get_name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': $'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employee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get_salary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__name__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'__main__'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5042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几何图形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99770" y="1369695"/>
            <a:ext cx="8390442" cy="1427293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创建一个</a:t>
            </a:r>
            <a:r>
              <a:rPr lang="en-US" altLang="zh-CN">
                <a:latin typeface="+mn-lt"/>
                <a:cs typeface="+mn-lt"/>
              </a:rPr>
              <a:t>Shape</a:t>
            </a:r>
            <a:r>
              <a:rPr lang="zh-CN" altLang="en-US">
                <a:latin typeface="+mn-lt"/>
                <a:cs typeface="+mn-lt"/>
              </a:rPr>
              <a:t>类，包含接口</a:t>
            </a:r>
            <a:r>
              <a:rPr lang="en-US" altLang="zh-CN">
                <a:latin typeface="+mn-lt"/>
                <a:cs typeface="+mn-lt"/>
              </a:rPr>
              <a:t>area()</a:t>
            </a:r>
            <a:r>
              <a:rPr lang="zh-CN" altLang="en-US">
                <a:latin typeface="+mn-lt"/>
                <a:cs typeface="+mn-lt"/>
              </a:rPr>
              <a:t>和</a:t>
            </a:r>
            <a:r>
              <a:rPr lang="en-US" altLang="zh-CN">
                <a:latin typeface="+mn-lt"/>
                <a:cs typeface="+mn-lt"/>
              </a:rPr>
              <a:t>perimeter()</a:t>
            </a:r>
            <a:r>
              <a:rPr lang="zh-CN" altLang="en-US">
                <a:latin typeface="+mn-lt"/>
                <a:cs typeface="+mn-lt"/>
              </a:rPr>
              <a:t>。</a:t>
            </a:r>
            <a:endParaRPr lang="en-US" altLang="zh-CN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创建三个类</a:t>
            </a:r>
            <a:r>
              <a:rPr lang="en-US" altLang="zh-CN">
                <a:latin typeface="+mn-lt"/>
                <a:cs typeface="+mn-lt"/>
              </a:rPr>
              <a:t>Rectangle</a:t>
            </a:r>
            <a:r>
              <a:rPr lang="zh-CN" altLang="en-US">
                <a:latin typeface="+mn-lt"/>
                <a:cs typeface="+mn-lt"/>
              </a:rPr>
              <a:t>、</a:t>
            </a:r>
            <a:r>
              <a:rPr lang="en-US" altLang="zh-CN">
                <a:latin typeface="+mn-lt"/>
                <a:cs typeface="+mn-lt"/>
              </a:rPr>
              <a:t>Circle</a:t>
            </a:r>
            <a:r>
              <a:rPr lang="zh-CN" altLang="en-US">
                <a:latin typeface="+mn-lt"/>
                <a:cs typeface="+mn-lt"/>
              </a:rPr>
              <a:t>、</a:t>
            </a:r>
            <a:r>
              <a:rPr lang="en-US" altLang="zh-CN">
                <a:latin typeface="+mn-lt"/>
                <a:cs typeface="+mn-lt"/>
              </a:rPr>
              <a:t>Triangle</a:t>
            </a:r>
            <a:r>
              <a:rPr lang="zh-CN" altLang="en-US">
                <a:latin typeface="+mn-lt"/>
                <a:cs typeface="+mn-lt"/>
              </a:rPr>
              <a:t>，分别继承于</a:t>
            </a:r>
            <a:r>
              <a:rPr lang="en-US" altLang="zh-CN">
                <a:latin typeface="+mn-lt"/>
                <a:cs typeface="+mn-lt"/>
              </a:rPr>
              <a:t>Shape</a:t>
            </a:r>
            <a:r>
              <a:rPr lang="zh-CN" altLang="en-US">
                <a:latin typeface="+mn-lt"/>
                <a:cs typeface="+mn-lt"/>
              </a:rPr>
              <a:t>，并实现相关方法。</a:t>
            </a:r>
            <a:endParaRPr lang="en-US" altLang="zh-CN">
              <a:latin typeface="+mn-lt"/>
              <a:cs typeface="+mn-lt"/>
            </a:endParaRPr>
          </a:p>
          <a:p>
            <a:r>
              <a:rPr lang="zh-CN" altLang="en-US">
                <a:latin typeface="+mn-lt"/>
                <a:cs typeface="+mn-lt"/>
              </a:rPr>
              <a:t>最后创建三个图形，并遍历输出这三个图形的信息。</a:t>
            </a:r>
            <a:endParaRPr lang="en-US" altLang="zh-CN">
              <a:latin typeface="+mn-lt"/>
              <a:cs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类与对象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756" y="1389379"/>
            <a:ext cx="9801374" cy="2743349"/>
          </a:xfrm>
        </p:spPr>
        <p:txBody>
          <a:bodyPr>
            <a:noAutofit/>
          </a:bodyPr>
          <a:lstStyle/>
          <a:p>
            <a:r>
              <a:rPr lang="zh-CN" altLang="en-US">
                <a:cs typeface="Arial" panose="020B0604020202020204" pitchFamily="34" charset="0"/>
              </a:rPr>
              <a:t>在面向对象编程中，把构成问题的事物分解成各个对象，每个对象都有自己的数据和行为，程序通过对象之间的交互来实现功能。</a:t>
            </a:r>
          </a:p>
          <a:p>
            <a:br>
              <a:rPr lang="zh-CN" altLang="en-US">
                <a:cs typeface="Arial" panose="020B0604020202020204" pitchFamily="34" charset="0"/>
              </a:rPr>
            </a:br>
            <a:r>
              <a:rPr lang="zh-CN" altLang="en-US">
                <a:solidFill>
                  <a:srgbClr val="FF0000"/>
                </a:solidFill>
                <a:cs typeface="Arial" panose="020B0604020202020204" pitchFamily="34" charset="0"/>
              </a:rPr>
              <a:t>类（</a:t>
            </a:r>
            <a:r>
              <a:rPr lang="en-US" altLang="zh-CN">
                <a:solidFill>
                  <a:srgbClr val="FF0000"/>
                </a:solidFill>
                <a:cs typeface="Arial" panose="020B0604020202020204" pitchFamily="34" charset="0"/>
              </a:rPr>
              <a:t>class</a:t>
            </a:r>
            <a:r>
              <a:rPr lang="zh-CN" altLang="en-US">
                <a:solidFill>
                  <a:srgbClr val="FF0000"/>
                </a:solidFill>
                <a:cs typeface="Arial" panose="020B0604020202020204" pitchFamily="34" charset="0"/>
              </a:rPr>
              <a:t>）</a:t>
            </a:r>
            <a:r>
              <a:rPr lang="zh-CN" altLang="en-US">
                <a:cs typeface="Arial" panose="020B0604020202020204" pitchFamily="34" charset="0"/>
              </a:rPr>
              <a:t>是一个</a:t>
            </a:r>
            <a:r>
              <a:rPr lang="zh-CN" altLang="en-US">
                <a:solidFill>
                  <a:srgbClr val="FF0000"/>
                </a:solidFill>
                <a:cs typeface="Arial" panose="020B0604020202020204" pitchFamily="34" charset="0"/>
              </a:rPr>
              <a:t>模板</a:t>
            </a:r>
            <a:r>
              <a:rPr lang="zh-CN" altLang="en-US">
                <a:cs typeface="Arial" panose="020B0604020202020204" pitchFamily="34" charset="0"/>
              </a:rPr>
              <a:t>，定义了对象的</a:t>
            </a:r>
            <a:r>
              <a:rPr lang="zh-CN" altLang="en-US">
                <a:solidFill>
                  <a:srgbClr val="FF0000"/>
                </a:solidFill>
                <a:cs typeface="Arial" panose="020B0604020202020204" pitchFamily="34" charset="0"/>
              </a:rPr>
              <a:t>属性</a:t>
            </a:r>
            <a:r>
              <a:rPr lang="zh-CN" altLang="en-US">
                <a:cs typeface="Arial" panose="020B0604020202020204" pitchFamily="34" charset="0"/>
              </a:rPr>
              <a:t>和</a:t>
            </a:r>
            <a:r>
              <a:rPr lang="zh-CN" altLang="en-US">
                <a:solidFill>
                  <a:srgbClr val="FF0000"/>
                </a:solidFill>
                <a:cs typeface="Arial" panose="020B0604020202020204" pitchFamily="34" charset="0"/>
              </a:rPr>
              <a:t>方法</a:t>
            </a:r>
            <a:r>
              <a:rPr lang="zh-CN" altLang="en-US">
                <a:cs typeface="Arial" panose="020B0604020202020204" pitchFamily="34" charset="0"/>
              </a:rPr>
              <a:t>，用来描述同一类对象的共同特征和行为。</a:t>
            </a:r>
            <a:r>
              <a:rPr lang="zh-CN" altLang="en-US">
                <a:solidFill>
                  <a:srgbClr val="FF0000"/>
                </a:solidFill>
                <a:cs typeface="Arial" panose="020B0604020202020204" pitchFamily="34" charset="0"/>
              </a:rPr>
              <a:t>对象（</a:t>
            </a:r>
            <a:r>
              <a:rPr lang="en-US" altLang="zh-CN">
                <a:solidFill>
                  <a:srgbClr val="FF0000"/>
                </a:solidFill>
                <a:cs typeface="Arial" panose="020B0604020202020204" pitchFamily="34" charset="0"/>
              </a:rPr>
              <a:t>object</a:t>
            </a:r>
            <a:r>
              <a:rPr lang="zh-CN" altLang="en-US">
                <a:solidFill>
                  <a:srgbClr val="FF0000"/>
                </a:solidFill>
                <a:cs typeface="Arial" panose="020B0604020202020204" pitchFamily="34" charset="0"/>
              </a:rPr>
              <a:t>）</a:t>
            </a:r>
            <a:r>
              <a:rPr lang="zh-CN" altLang="en-US">
                <a:cs typeface="Arial" panose="020B0604020202020204" pitchFamily="34" charset="0"/>
              </a:rPr>
              <a:t>是类的实例，它具有类定义的属性和方法。</a:t>
            </a:r>
          </a:p>
          <a:p>
            <a:br>
              <a:rPr lang="zh-CN" altLang="en-US">
                <a:cs typeface="Arial" panose="020B0604020202020204" pitchFamily="34" charset="0"/>
              </a:rPr>
            </a:br>
            <a:r>
              <a:rPr lang="zh-CN" altLang="en-US" b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实例化</a:t>
            </a:r>
            <a:r>
              <a:rPr lang="zh-CN" altLang="en-US" b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一个类对象之后就可以通过访问对象的属性和方法来操作对象。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：银行账户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B50836-35B3-B2C4-0E6D-EDF4B9E2FD6C}"/>
              </a:ext>
            </a:extLst>
          </p:cNvPr>
          <p:cNvSpPr txBox="1"/>
          <p:nvPr/>
        </p:nvSpPr>
        <p:spPr>
          <a:xfrm>
            <a:off x="579600" y="1435382"/>
            <a:ext cx="43240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BankAccount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deposit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amount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balance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amount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withdraw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amount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balance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amount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8AF1BC-7E65-0AD6-ADF4-26823C960318}"/>
              </a:ext>
            </a:extLst>
          </p:cNvPr>
          <p:cNvSpPr txBox="1"/>
          <p:nvPr/>
        </p:nvSpPr>
        <p:spPr>
          <a:xfrm>
            <a:off x="5516400" y="1435382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account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BankAccount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owner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"Terry"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account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"6250941006528599"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balance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50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"Owner:"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owner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"Account:"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"Balance:"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balance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deposit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"Balance:"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balance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withdraw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70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"Balance:"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balance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__name__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"__main__"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AC07A40-AC45-3DDC-4E81-878FF51E7547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59311479"/>
              </p:ext>
            </p:extLst>
          </p:nvPr>
        </p:nvGraphicFramePr>
        <p:xfrm>
          <a:off x="1815394" y="3974538"/>
          <a:ext cx="226310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3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Owner: Terry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Account: 6250941006528599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Balance: 50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Balance: 150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Balance: 80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封装（</a:t>
            </a:r>
            <a:r>
              <a:rPr lang="en-US" altLang="zh-CN"/>
              <a:t>Encapsulation</a:t>
            </a:r>
            <a:r>
              <a:rPr lang="zh-CN" altLang="en-US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579600" y="1381181"/>
            <a:ext cx="9870141" cy="2957737"/>
          </a:xfrm>
        </p:spPr>
        <p:txBody>
          <a:bodyPr>
            <a:noAutofit/>
          </a:bodyPr>
          <a:lstStyle/>
          <a:p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封装是面向对象的重要原则，尽可能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隐藏对象的内部实现细节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。封装可以认为是一个保护屏障，防止该类的数据被外部随意访问。当要访问该类的数据时，必须通过指定的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接口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。合适的封装可以让代码更容易理解和维护，也加强了程序的安全性。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为了实现封装，需要对类的属性和方法进行</a:t>
            </a:r>
            <a:r>
              <a:rPr lang="zh-CN" altLang="en-US" b="0">
                <a:solidFill>
                  <a:srgbClr val="FF0000"/>
                </a:solidFill>
                <a:effectLst/>
                <a:latin typeface="+mn-lt"/>
              </a:rPr>
              <a:t>访问权限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的控制</a:t>
            </a:r>
            <a:r>
              <a:rPr lang="zh-CN" altLang="en-US">
                <a:solidFill>
                  <a:schemeClr val="tx1"/>
                </a:solidFill>
                <a:latin typeface="+mn-lt"/>
              </a:rPr>
              <a:t>。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通常会将类的属性设置为</a:t>
            </a:r>
            <a:r>
              <a:rPr lang="en-US" altLang="zh-CN" b="0">
                <a:solidFill>
                  <a:schemeClr val="tx1"/>
                </a:solidFill>
                <a:effectLst/>
                <a:latin typeface="+mn-lt"/>
              </a:rPr>
              <a:t>private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，然后对外提供一对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setter/getter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方法来访问该属性。</a:t>
            </a:r>
          </a:p>
          <a:p>
            <a:br>
              <a:rPr lang="zh-CN" altLang="en-US" b="0">
                <a:solidFill>
                  <a:schemeClr val="tx1"/>
                </a:solidFill>
                <a:effectLst/>
                <a:latin typeface="+mn-lt"/>
              </a:rPr>
            </a:b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为了避免方法的参数与类的属性重名造成歧义，可以使用</a:t>
            </a:r>
            <a:r>
              <a:rPr lang="en-US" altLang="zh-CN" b="0">
                <a:solidFill>
                  <a:srgbClr val="FF0000"/>
                </a:solidFill>
                <a:effectLst/>
                <a:latin typeface="+mn-lt"/>
              </a:rPr>
              <a:t>self</a:t>
            </a:r>
            <a:r>
              <a:rPr lang="zh-CN" altLang="en-US" b="0">
                <a:solidFill>
                  <a:schemeClr val="tx1"/>
                </a:solidFill>
                <a:effectLst/>
                <a:latin typeface="+mn-lt"/>
              </a:rPr>
              <a:t>关键字用来指代当前对象。</a:t>
            </a:r>
          </a:p>
          <a:p>
            <a:endParaRPr lang="zh-CN" altLang="en-US" b="0">
              <a:solidFill>
                <a:srgbClr val="FF0000"/>
              </a:solidFill>
              <a:effectLst/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：银行账户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1DE89B5-7C1B-35FF-E5E8-CA9BE52B72B4}"/>
              </a:ext>
            </a:extLst>
          </p:cNvPr>
          <p:cNvSpPr txBox="1"/>
          <p:nvPr/>
        </p:nvSpPr>
        <p:spPr>
          <a:xfrm>
            <a:off x="304800" y="1088080"/>
            <a:ext cx="649941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class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BankAccount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__ACCOUNT_DIGITS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16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__owner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""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__account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""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__balance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set_owner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owner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owner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!=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__owner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owner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get_owner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__owner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set_account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len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__ACCOUNT_DIGITS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__account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account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get_account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__account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1228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：银行账户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A1A84AC-591F-6CB7-15DA-7EBF46698AC2}"/>
              </a:ext>
            </a:extLst>
          </p:cNvPr>
          <p:cNvSpPr txBox="1"/>
          <p:nvPr/>
        </p:nvSpPr>
        <p:spPr>
          <a:xfrm>
            <a:off x="579600" y="1123939"/>
            <a:ext cx="649941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set_balance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balance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balance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__balance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balance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get_balance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__balance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deposit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amount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amount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False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__balance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+=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amount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True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withdraw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amount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amount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or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amount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&gt;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__balance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False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self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__balance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-=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amount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True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8568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Demo</a:t>
            </a:r>
            <a:r>
              <a:rPr lang="zh-CN" altLang="en-US"/>
              <a:t>：银行账户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E70D27F-6A43-6EED-8236-7E5F2CBEC0B4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56020463"/>
              </p:ext>
            </p:extLst>
          </p:nvPr>
        </p:nvGraphicFramePr>
        <p:xfrm>
          <a:off x="7499464" y="4420109"/>
          <a:ext cx="226310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3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Owner: Terry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Account: 6250941006528599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Balance: 50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Balance: 150</a:t>
                      </a:r>
                    </a:p>
                    <a:p>
                      <a:r>
                        <a:rPr lang="en-US" altLang="zh-CN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Balance: 80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A883C8DB-D089-38D6-36B1-9436BBC77C89}"/>
              </a:ext>
            </a:extLst>
          </p:cNvPr>
          <p:cNvSpPr txBox="1"/>
          <p:nvPr/>
        </p:nvSpPr>
        <p:spPr>
          <a:xfrm>
            <a:off x="579600" y="1221539"/>
            <a:ext cx="610496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account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BankAccount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set_owner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"Terry"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set_account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"6250941006528599"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set_balance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50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"Owner:"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get_owner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"Account:"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get_account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"Balance:"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get_balance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deposit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"Balance:"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get_balance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withdraw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70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kern="0">
                <a:solidFill>
                  <a:srgbClr val="88008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print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"Balance:"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account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get_balance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 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__name__ 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800" ker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"__main__"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: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main</a:t>
            </a:r>
            <a:r>
              <a:rPr lang="en-US" altLang="zh-CN" sz="1800" b="1" ker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endParaRPr lang="zh-CN" altLang="zh-CN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310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zh-CN" altLang="en-US"/>
              <a:t>构造方法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72034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4*77"/>
  <p:tag name="TABLE_ENDDRAG_RECT" val="517*341*64*77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4*77"/>
  <p:tag name="TABLE_ENDDRAG_RECT" val="517*341*64*77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4*77"/>
  <p:tag name="TABLE_ENDDRAG_RECT" val="517*341*64*77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4*77"/>
  <p:tag name="TABLE_ENDDRAG_RECT" val="517*341*64*77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4*77"/>
  <p:tag name="TABLE_ENDDRAG_RECT" val="517*341*64*77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lang="en-US" altLang="zh-CN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2445</Words>
  <Application>Microsoft Office PowerPoint</Application>
  <PresentationFormat>宽屏</PresentationFormat>
  <Paragraphs>366</Paragraphs>
  <Slides>29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等线</vt:lpstr>
      <vt:lpstr>微软雅黑</vt:lpstr>
      <vt:lpstr>Arial</vt:lpstr>
      <vt:lpstr>Calibri</vt:lpstr>
      <vt:lpstr>Consolas</vt:lpstr>
      <vt:lpstr>Office 主题</vt:lpstr>
      <vt:lpstr>2_Office 主题​​</vt:lpstr>
      <vt:lpstr>面向对象</vt:lpstr>
      <vt:lpstr>封装</vt:lpstr>
      <vt:lpstr>类与对象</vt:lpstr>
      <vt:lpstr>Demo：银行账户</vt:lpstr>
      <vt:lpstr>封装（Encapsulation）</vt:lpstr>
      <vt:lpstr>Demo：银行账户</vt:lpstr>
      <vt:lpstr>Demo：银行账户</vt:lpstr>
      <vt:lpstr>Demo：银行账户</vt:lpstr>
      <vt:lpstr>构造方法</vt:lpstr>
      <vt:lpstr>构造方法（Constructor）</vt:lpstr>
      <vt:lpstr>继承</vt:lpstr>
      <vt:lpstr>继承（Inheritance）</vt:lpstr>
      <vt:lpstr>继承（Inheritance）</vt:lpstr>
      <vt:lpstr>Demo：麦当劳</vt:lpstr>
      <vt:lpstr>Demo：麦当劳</vt:lpstr>
      <vt:lpstr>Demo：麦当劳</vt:lpstr>
      <vt:lpstr>Demo：麦当劳</vt:lpstr>
      <vt:lpstr>重写（Override）</vt:lpstr>
      <vt:lpstr>Demo：麦当劳</vt:lpstr>
      <vt:lpstr>Demo：麦当劳</vt:lpstr>
      <vt:lpstr>Demo：麦当劳</vt:lpstr>
      <vt:lpstr>Demo：麦当劳</vt:lpstr>
      <vt:lpstr>多态</vt:lpstr>
      <vt:lpstr>多态（Polymorphism）</vt:lpstr>
      <vt:lpstr>Demo：员工工资</vt:lpstr>
      <vt:lpstr>Demo：员工工资</vt:lpstr>
      <vt:lpstr>Demo：员工工资</vt:lpstr>
      <vt:lpstr>Practice</vt:lpstr>
      <vt:lpstr>几何图形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</dc:title>
  <dc:creator/>
  <cp:lastModifiedBy>DAI XIAOTIAN</cp:lastModifiedBy>
  <cp:revision>603</cp:revision>
  <dcterms:created xsi:type="dcterms:W3CDTF">2022-11-17T03:47:00Z</dcterms:created>
  <dcterms:modified xsi:type="dcterms:W3CDTF">2023-01-24T08:49:02Z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