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4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5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6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7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8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9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10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11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12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9" r:id="rId3"/>
    <p:sldId id="265" r:id="rId4"/>
    <p:sldId id="295" r:id="rId5"/>
    <p:sldId id="519" r:id="rId6"/>
    <p:sldId id="632" r:id="rId7"/>
    <p:sldId id="663" r:id="rId8"/>
    <p:sldId id="637" r:id="rId9"/>
    <p:sldId id="664" r:id="rId10"/>
    <p:sldId id="639" r:id="rId11"/>
    <p:sldId id="648" r:id="rId12"/>
    <p:sldId id="649" r:id="rId13"/>
    <p:sldId id="651" r:id="rId14"/>
    <p:sldId id="665" r:id="rId15"/>
    <p:sldId id="666" r:id="rId16"/>
    <p:sldId id="616" r:id="rId17"/>
    <p:sldId id="61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2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4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8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3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9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01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0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5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4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异常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自定义异常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06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自定义异常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83551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为了满足某些特定的需求，用户可以自定义异常，自定义异常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继承于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zh-CN" altLang="en-US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类或其子类</a:t>
            </a:r>
            <a:r>
              <a:rPr lang="zh-CN" altLang="en-US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。自定义异常的目的是为了提供更具体和有意义的错误处理。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F1790-0DBC-E406-8825-4C3CF1931F3E}"/>
              </a:ext>
            </a:extLst>
          </p:cNvPr>
          <p:cNvSpPr txBox="1"/>
          <p:nvPr/>
        </p:nvSpPr>
        <p:spPr>
          <a:xfrm>
            <a:off x="579600" y="1169784"/>
            <a:ext cx="5919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extends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Exception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msg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msg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23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ADBD6A-3F9B-B713-82C7-850D28872C2B}"/>
              </a:ext>
            </a:extLst>
          </p:cNvPr>
          <p:cNvSpPr txBox="1"/>
          <p:nvPr/>
        </p:nvSpPr>
        <p:spPr>
          <a:xfrm>
            <a:off x="579600" y="1166842"/>
            <a:ext cx="90991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private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stock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purchase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throws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stock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throw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OutOfStockException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is out of stock."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stock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1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：库存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ADBD6A-3F9B-B713-82C7-850D28872C2B}"/>
              </a:ext>
            </a:extLst>
          </p:cNvPr>
          <p:cNvSpPr txBox="1"/>
          <p:nvPr/>
        </p:nvSpPr>
        <p:spPr>
          <a:xfrm>
            <a:off x="579600" y="1166842"/>
            <a:ext cx="75155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Purchase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Product product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"Cheeseburger"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60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purchase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OutOfStockException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printStackTrace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6E2CFDF-3242-397E-1D22-8270FE8CC8F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60759763"/>
              </p:ext>
            </p:extLst>
          </p:nvPr>
        </p:nvGraphicFramePr>
        <p:xfrm>
          <a:off x="579600" y="5164464"/>
          <a:ext cx="5531223" cy="105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3388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OutOfStockException: Cheeseburger is out of stock.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at Product.purchase(Product.java:12)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at Purchase.main(Purchase.java:7)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786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几何图形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69" y="1369695"/>
            <a:ext cx="10308889" cy="2843717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创建一个抽象类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，包含抽象方法</a:t>
            </a:r>
            <a:r>
              <a:rPr lang="en-US" altLang="zh-CN">
                <a:latin typeface="+mn-lt"/>
                <a:cs typeface="+mn-lt"/>
              </a:rPr>
              <a:t>area()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perimeter()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创建三个类</a:t>
            </a:r>
            <a:r>
              <a:rPr lang="en-US" altLang="zh-CN">
                <a:latin typeface="+mn-lt"/>
                <a:cs typeface="+mn-lt"/>
              </a:rPr>
              <a:t>Rectangle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Circle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，分别继承于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，并实现相关方法。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在实现</a:t>
            </a:r>
            <a:r>
              <a:rPr lang="en-US" altLang="zh-CN">
                <a:latin typeface="+mn-lt"/>
                <a:cs typeface="+mn-lt"/>
              </a:rPr>
              <a:t>Rectangle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Circle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时，需要对参数进行合法性判断。如果参数不合法需要抛出</a:t>
            </a:r>
            <a:r>
              <a:rPr lang="en-US" altLang="zh-CN">
                <a:latin typeface="+mn-lt"/>
                <a:cs typeface="+mn-lt"/>
              </a:rPr>
              <a:t>IllegalArgumentException</a:t>
            </a:r>
            <a:r>
              <a:rPr lang="zh-CN" altLang="en-US">
                <a:latin typeface="+mn-lt"/>
                <a:cs typeface="+mn-lt"/>
              </a:rPr>
              <a:t>异常。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在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类中，还需要额外判断三角形三边能否构成三角形。如果不能需要抛出自定义异常</a:t>
            </a:r>
            <a:r>
              <a:rPr lang="en-US" altLang="zh-CN">
                <a:latin typeface="+mn-lt"/>
                <a:cs typeface="+mn-lt"/>
              </a:rPr>
              <a:t>IllegalTriangleException</a:t>
            </a:r>
            <a:r>
              <a:rPr lang="zh-CN" altLang="en-US">
                <a:latin typeface="+mn-lt"/>
                <a:cs typeface="+mn-lt"/>
              </a:rPr>
              <a:t>异常。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创建一个</a:t>
            </a:r>
            <a:r>
              <a:rPr lang="en-US" altLang="zh-CN">
                <a:latin typeface="+mn-lt"/>
                <a:cs typeface="+mn-lt"/>
              </a:rPr>
              <a:t>Geometry</a:t>
            </a:r>
            <a:r>
              <a:rPr lang="zh-CN" altLang="en-US">
                <a:latin typeface="+mn-lt"/>
                <a:cs typeface="+mn-lt"/>
              </a:rPr>
              <a:t>类，用于创建三个图形，并遍历输出这三个图形的信息。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异常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异常（</a:t>
            </a:r>
            <a:r>
              <a:rPr lang="en-US" altLang="zh-CN"/>
              <a:t>Exception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16847" y="1205678"/>
            <a:ext cx="4207553" cy="444664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异常就是程序在运行过程中出现的非正常的情况，它可以被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捕获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处理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，以防止程序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崩溃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Exception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是一个异常类，发生异常的时候会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抛出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一个异常对象。如果不处理异常，程序就会被中断。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例如当数组访问越界时，会抛出一个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ArrayIndexOutOfBoundsException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异常；当访问一个不存在的对象时，会抛出一个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NullPointerException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异常。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0FE2D21-F18D-05E6-1279-A36F024C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68384"/>
              </p:ext>
            </p:extLst>
          </p:nvPr>
        </p:nvGraphicFramePr>
        <p:xfrm>
          <a:off x="4921623" y="1272688"/>
          <a:ext cx="70910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12">
                  <a:extLst>
                    <a:ext uri="{9D8B030D-6E8A-4147-A177-3AD203B41FA5}">
                      <a16:colId xmlns:a16="http://schemas.microsoft.com/office/drawing/2014/main" val="1938694471"/>
                    </a:ext>
                  </a:extLst>
                </a:gridCol>
                <a:gridCol w="3334872">
                  <a:extLst>
                    <a:ext uri="{9D8B030D-6E8A-4147-A177-3AD203B41FA5}">
                      <a16:colId xmlns:a16="http://schemas.microsoft.com/office/drawing/2014/main" val="4072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4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ArithmeticException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异常的运算条件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6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ArrayIndexOutOfBoundsException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非法索引访问数组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ClassCastException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不匹配的类型转换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3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ClassNotFoundException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找不到相应类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FileNotFoundException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文件无法找到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6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IllegalArgumentException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非法参数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IndexOutOfBoundsException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索引超出范围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InputMismatchException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输入类型不匹配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8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NullPointerException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空指针异常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NumberFormatException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无法将字符串转换为数值类型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1575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捕获异常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1911274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try-catch-finally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结构可以用于捕获并处理异常，将可能出现异常的代码放在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try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结构中，将异常处理的代码放在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catch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finally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结构中的代码无论是否出现异常都会执行。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try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结构中出现异常时，程序会跳转到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catch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结构中，执行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catch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结构中的代码。一个异常被处理后，将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不再影响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程序的执行。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BA51CD-199F-B784-3490-A4069D033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24" y="3429000"/>
            <a:ext cx="3238952" cy="21338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7C8E08-6290-46F7-CE4E-8D6D34ABF39B}"/>
              </a:ext>
            </a:extLst>
          </p:cNvPr>
          <p:cNvSpPr txBox="1"/>
          <p:nvPr/>
        </p:nvSpPr>
        <p:spPr>
          <a:xfrm>
            <a:off x="579600" y="1205318"/>
            <a:ext cx="6320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InputMismatchException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1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：整除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1CE81C-B273-314F-FFAE-E9394D95C7C4}"/>
              </a:ext>
            </a:extLst>
          </p:cNvPr>
          <p:cNvSpPr txBox="1"/>
          <p:nvPr/>
        </p:nvSpPr>
        <p:spPr>
          <a:xfrm>
            <a:off x="104471" y="1060797"/>
            <a:ext cx="89647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 for dividend: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dividend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an integer for divisor: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quotient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dividend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    dividend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/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divisor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quotient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InputMismatchException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"Only integers supported."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ArithmeticException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"Divisor cannot be 0."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finally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86A05-135C-D479-46CC-D21A6E977D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82966752"/>
              </p:ext>
            </p:extLst>
          </p:nvPr>
        </p:nvGraphicFramePr>
        <p:xfrm>
          <a:off x="8310282" y="4334400"/>
          <a:ext cx="35500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21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divisor: 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/ 4 =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divisor: 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Divisor cannot be 0.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an integer for dividend: 3.6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integers supported.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764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throw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0"/>
            <a:ext cx="10330447" cy="187541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throw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关键字用于在方法内部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抛出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一个异常，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throws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关键字用于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方法签名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中，表示该方法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可能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会抛出异常。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抛出异常后，需要由方法的调用者来处理异常。如果调用者没有处理异常，那么异常就继续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向上抛出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，直到被处理。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0F6551-55A7-A1E1-9AA6-64325C064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29" y="3291500"/>
            <a:ext cx="3524742" cy="24387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230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：阶乘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15304C-A2C0-AFCD-9146-3ADABCC5C6AC}"/>
              </a:ext>
            </a:extLst>
          </p:cNvPr>
          <p:cNvSpPr txBox="1"/>
          <p:nvPr/>
        </p:nvSpPr>
        <p:spPr>
          <a:xfrm>
            <a:off x="579600" y="1164952"/>
            <a:ext cx="75706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java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util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args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Scanner scanner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nextInt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System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println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"! = 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catch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IllegalArgumentException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printStackTrace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finally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scanner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97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：阶乘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29928-6503-0898-2035-72019334EB0E}"/>
              </a:ext>
            </a:extLst>
          </p:cNvPr>
          <p:cNvSpPr txBox="1"/>
          <p:nvPr/>
        </p:nvSpPr>
        <p:spPr>
          <a:xfrm>
            <a:off x="579600" y="1246182"/>
            <a:ext cx="87078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static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throws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IllegalArgumentException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throw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IllegalArgumentException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"Factorial of negative numbers is not defined."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||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factorial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8D2863B-3106-EFCD-7BBA-575360A202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71424742"/>
              </p:ext>
            </p:extLst>
          </p:nvPr>
        </p:nvGraphicFramePr>
        <p:xfrm>
          <a:off x="1757083" y="5051577"/>
          <a:ext cx="8417859" cy="128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5511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n: -1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java.lang.IllegalArgumentException: Factorial of negative numbers is not defined.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at Factorial.factorial(Factorial.java:21)</a:t>
                      </a:r>
                    </a:p>
                    <a:p>
                      <a:r>
                        <a:rPr lang="en-US" altLang="zh-CN" sz="1800" b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at Factorial.main(Factorial.java:11)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2442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1134</Words>
  <Application>Microsoft Office PowerPoint</Application>
  <PresentationFormat>宽屏</PresentationFormat>
  <Paragraphs>174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异常</vt:lpstr>
      <vt:lpstr>异常</vt:lpstr>
      <vt:lpstr>异常（Exception）</vt:lpstr>
      <vt:lpstr>捕获异常</vt:lpstr>
      <vt:lpstr>Demo：整除</vt:lpstr>
      <vt:lpstr>Demo：整除</vt:lpstr>
      <vt:lpstr>throw</vt:lpstr>
      <vt:lpstr>Demo：阶乘</vt:lpstr>
      <vt:lpstr>Demo：阶乘</vt:lpstr>
      <vt:lpstr>自定义异常</vt:lpstr>
      <vt:lpstr>自定义异常</vt:lpstr>
      <vt:lpstr>Demo：库存</vt:lpstr>
      <vt:lpstr>Demo：库存</vt:lpstr>
      <vt:lpstr>Demo：库存</vt:lpstr>
      <vt:lpstr>Practice</vt:lpstr>
      <vt:lpstr>几何图形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/>
  <cp:lastModifiedBy>DAI XIAOTIAN</cp:lastModifiedBy>
  <cp:revision>575</cp:revision>
  <dcterms:created xsi:type="dcterms:W3CDTF">2022-11-17T03:47:00Z</dcterms:created>
  <dcterms:modified xsi:type="dcterms:W3CDTF">2023-01-13T04:17:33Z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