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4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7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9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0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2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23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4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5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259" r:id="rId3"/>
    <p:sldId id="265" r:id="rId4"/>
    <p:sldId id="295" r:id="rId5"/>
    <p:sldId id="465" r:id="rId6"/>
    <p:sldId id="466" r:id="rId7"/>
    <p:sldId id="468" r:id="rId8"/>
    <p:sldId id="467" r:id="rId9"/>
    <p:sldId id="470" r:id="rId10"/>
    <p:sldId id="471" r:id="rId11"/>
    <p:sldId id="432" r:id="rId12"/>
    <p:sldId id="507" r:id="rId13"/>
    <p:sldId id="508" r:id="rId14"/>
    <p:sldId id="510" r:id="rId15"/>
    <p:sldId id="472" r:id="rId16"/>
    <p:sldId id="473" r:id="rId17"/>
    <p:sldId id="474" r:id="rId18"/>
    <p:sldId id="513" r:id="rId19"/>
    <p:sldId id="51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511" r:id="rId28"/>
    <p:sldId id="509" r:id="rId29"/>
    <p:sldId id="517" r:id="rId30"/>
    <p:sldId id="482" r:id="rId31"/>
    <p:sldId id="483" r:id="rId32"/>
    <p:sldId id="484" r:id="rId33"/>
    <p:sldId id="485" r:id="rId34"/>
    <p:sldId id="486" r:id="rId35"/>
    <p:sldId id="512" r:id="rId36"/>
    <p:sldId id="518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7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0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25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1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7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2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33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4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8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1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91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33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4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8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2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0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4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2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4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9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3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6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7" Type="http://schemas.openxmlformats.org/officeDocument/2006/relationships/image" Target="NUL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4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9.xml"/><Relationship Id="rId4" Type="http://schemas.openxmlformats.org/officeDocument/2006/relationships/tags" Target="../tags/tag3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332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4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序列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83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输入一个列表和一个目标值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找出列表中和为目标值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9769" y="2529205"/>
          <a:ext cx="31102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list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5C18C2-3E45-B1E5-7A81-4A9EFF3C26AF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4223721" y="2529205"/>
          <a:ext cx="31102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list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3110C1-1F7A-893F-2586-8A64CA45E9D2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7747673" y="2529205"/>
          <a:ext cx="303686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list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8443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9600677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输入一个列表，将列表中所有的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移动到列表的末尾，同时保持数组非零元素的相对顺序。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9770" y="2193477"/>
          <a:ext cx="3397101" cy="123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5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list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8633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025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元组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94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元组（</a:t>
            </a:r>
            <a:r>
              <a:rPr lang="en-US" altLang="zh-CN"/>
              <a:t>Tuple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9774480" cy="78138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元组与列表类似，但是元组中的元素是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不可修改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的。元素使用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tuple()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定义，当元组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只有一个元素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时，必须在元素后面加上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逗号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375429"/>
            <a:ext cx="8385106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distance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distance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F8A7B2-225F-5E7B-96DA-89A71B12C181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35803379"/>
              </p:ext>
            </p:extLst>
          </p:nvPr>
        </p:nvGraphicFramePr>
        <p:xfrm>
          <a:off x="579600" y="4603377"/>
          <a:ext cx="558917" cy="39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98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序列统计函数</a:t>
            </a:r>
            <a:endParaRPr lang="en-US" altLang="zh-CN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B962C7A0-8EDC-84A2-3ABF-B1EC291C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46614"/>
              </p:ext>
            </p:extLst>
          </p:nvPr>
        </p:nvGraphicFramePr>
        <p:xfrm>
          <a:off x="579600" y="1344556"/>
          <a:ext cx="75872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34">
                  <a:extLst>
                    <a:ext uri="{9D8B030D-6E8A-4147-A177-3AD203B41FA5}">
                      <a16:colId xmlns:a16="http://schemas.microsoft.com/office/drawing/2014/main" val="2421341808"/>
                    </a:ext>
                  </a:extLst>
                </a:gridCol>
                <a:gridCol w="5158113">
                  <a:extLst>
                    <a:ext uri="{9D8B030D-6E8A-4147-A177-3AD203B41FA5}">
                      <a16:colId xmlns:a16="http://schemas.microsoft.com/office/drawing/2014/main" val="345686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</a:t>
                      </a:r>
                      <a:r>
                        <a:rPr lang="zh-CN" altLang="en-US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len()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获取序列的长度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max()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获取序列中的最大值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min()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获取序列中的最小值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sum()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计算序列中的内容总和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any()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序列中有一个为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5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all()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序列中有一个为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，否则为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66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9E407C0-3C82-DF34-4205-6CCFB2D8FC39}"/>
              </a:ext>
            </a:extLst>
          </p:cNvPr>
          <p:cNvSpPr txBox="1"/>
          <p:nvPr/>
        </p:nvSpPr>
        <p:spPr>
          <a:xfrm>
            <a:off x="8501647" y="1344556"/>
            <a:ext cx="31107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tup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tup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4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tup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9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tup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tup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29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28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73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坐标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9089689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例如有一组坐标</a:t>
            </a:r>
            <a:r>
              <a:rPr lang="en-US" altLang="zh-CN">
                <a:latin typeface="+mn-lt"/>
                <a:cs typeface="+mn-lt"/>
              </a:rPr>
              <a:t>points = [(1, 8), (3, 4), (-2, 5),</a:t>
            </a:r>
            <a:r>
              <a:rPr lang="zh-CN" altLang="en-US">
                <a:latin typeface="+mn-lt"/>
                <a:cs typeface="+mn-lt"/>
              </a:rPr>
              <a:t> </a:t>
            </a:r>
            <a:r>
              <a:rPr lang="en-US" altLang="zh-CN">
                <a:latin typeface="+mn-lt"/>
                <a:cs typeface="+mn-lt"/>
              </a:rPr>
              <a:t>(12.5, 2)]</a:t>
            </a:r>
            <a:r>
              <a:rPr lang="zh-CN" altLang="en-US">
                <a:latin typeface="+mn-lt"/>
                <a:cs typeface="+mn-lt"/>
              </a:rPr>
              <a:t>，找出距离原点最近的点。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2453522"/>
              </p:ext>
            </p:extLst>
          </p:nvPr>
        </p:nvGraphicFramePr>
        <p:xfrm>
          <a:off x="699770" y="2231353"/>
          <a:ext cx="1057312" cy="93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31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(3,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05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集合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2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列表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集合（</a:t>
            </a:r>
            <a:r>
              <a:rPr lang="en-US" altLang="zh-CN"/>
              <a:t>Set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7"/>
            <a:ext cx="9774480" cy="340804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集合表示一组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无序且不重复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的元素，使用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{}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set()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定义。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集合是无序的，因此不能通过下标来访问集合中的元素，但是可以通过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来判断元素是否在集合中。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集合支持数学上的集合运算，包括交集、并集、差集等：</a:t>
            </a:r>
          </a:p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1.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交集：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intersection()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&amp;</a:t>
            </a:r>
            <a:endParaRPr lang="zh-CN" altLang="en-US" b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并集：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union()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|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差集：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difference()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04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集合（</a:t>
            </a:r>
            <a:r>
              <a:rPr lang="en-US" altLang="zh-CN"/>
              <a:t>Set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A945F6-7327-50E5-910E-5F09055F485B}"/>
              </a:ext>
            </a:extLst>
          </p:cNvPr>
          <p:cNvSpPr txBox="1"/>
          <p:nvPr/>
        </p:nvSpPr>
        <p:spPr>
          <a:xfrm>
            <a:off x="579599" y="1313399"/>
            <a:ext cx="62246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{3}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intersection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{3}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b="1" ker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{1, 2, 3, 4, 5}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union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{1, 2, 3, 4, 5}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{1, 2}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difference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{1, 2}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26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：列表去重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A945F6-7327-50E5-910E-5F09055F485B}"/>
              </a:ext>
            </a:extLst>
          </p:cNvPr>
          <p:cNvSpPr txBox="1"/>
          <p:nvPr/>
        </p:nvSpPr>
        <p:spPr>
          <a:xfrm>
            <a:off x="579600" y="1304434"/>
            <a:ext cx="3221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1AB520F-3DA3-1E8D-51C9-8463DE0A012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5648219"/>
              </p:ext>
            </p:extLst>
          </p:nvPr>
        </p:nvGraphicFramePr>
        <p:xfrm>
          <a:off x="579600" y="2657651"/>
          <a:ext cx="1338847" cy="38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96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2, 9]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00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字符串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09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字符串修改</a:t>
            </a:r>
            <a:endParaRPr lang="en-US" altLang="zh-CN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86752E2-EF01-B768-6EB5-012CA418C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08296"/>
              </p:ext>
            </p:extLst>
          </p:nvPr>
        </p:nvGraphicFramePr>
        <p:xfrm>
          <a:off x="579600" y="1340691"/>
          <a:ext cx="37772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76">
                  <a:extLst>
                    <a:ext uri="{9D8B030D-6E8A-4147-A177-3AD203B41FA5}">
                      <a16:colId xmlns:a16="http://schemas.microsoft.com/office/drawing/2014/main" val="1031450229"/>
                    </a:ext>
                  </a:extLst>
                </a:gridCol>
                <a:gridCol w="2115671">
                  <a:extLst>
                    <a:ext uri="{9D8B030D-6E8A-4147-A177-3AD203B41FA5}">
                      <a16:colId xmlns:a16="http://schemas.microsoft.com/office/drawing/2014/main" val="245309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2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lower()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转换小写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首字母大写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去除首尾空白字符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5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6223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FD53FA9-01FD-0F53-4421-F6F87087DCBC}"/>
              </a:ext>
            </a:extLst>
          </p:cNvPr>
          <p:cNvSpPr txBox="1"/>
          <p:nvPr/>
        </p:nvSpPr>
        <p:spPr>
          <a:xfrm>
            <a:off x="4800601" y="1340691"/>
            <a:ext cx="4903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"[Lower]"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"[Upper]"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"[Capitalize]"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capitalize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"[Strip]"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Hello World!\n 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"[Replace]"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"Bye"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098C8F-6228-0ADA-C256-5CFE2BD336A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10736470"/>
              </p:ext>
            </p:extLst>
          </p:nvPr>
        </p:nvGraphicFramePr>
        <p:xfrm>
          <a:off x="9275365" y="1340691"/>
          <a:ext cx="204705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[Lower]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[Upper]  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[Capitalize]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[Strip]  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[Replace]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Bye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5452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字符串分割</a:t>
            </a:r>
            <a:endParaRPr lang="en-US" altLang="zh-CN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86752E2-EF01-B768-6EB5-012CA418C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63852"/>
              </p:ext>
            </p:extLst>
          </p:nvPr>
        </p:nvGraphicFramePr>
        <p:xfrm>
          <a:off x="579600" y="1340691"/>
          <a:ext cx="37772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76">
                  <a:extLst>
                    <a:ext uri="{9D8B030D-6E8A-4147-A177-3AD203B41FA5}">
                      <a16:colId xmlns:a16="http://schemas.microsoft.com/office/drawing/2014/main" val="1031450229"/>
                    </a:ext>
                  </a:extLst>
                </a:gridCol>
                <a:gridCol w="2115671">
                  <a:extLst>
                    <a:ext uri="{9D8B030D-6E8A-4147-A177-3AD203B41FA5}">
                      <a16:colId xmlns:a16="http://schemas.microsoft.com/office/drawing/2014/main" val="245309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2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join()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字符串拼接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字符串分割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20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FD53FA9-01FD-0F53-4421-F6F87087DCBC}"/>
              </a:ext>
            </a:extLst>
          </p:cNvPr>
          <p:cNvSpPr txBox="1"/>
          <p:nvPr/>
        </p:nvSpPr>
        <p:spPr>
          <a:xfrm>
            <a:off x="5099539" y="1116573"/>
            <a:ext cx="64411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date_time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"2023/1/14 23:26:51"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date_time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"/"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hour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minute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second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"/"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hour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hour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minute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second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AM"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hour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minute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second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PM"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date_time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time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date_time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098C8F-6228-0ADA-C256-5CFE2BD336A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1411746"/>
              </p:ext>
            </p:extLst>
          </p:nvPr>
        </p:nvGraphicFramePr>
        <p:xfrm>
          <a:off x="1775013" y="5520894"/>
          <a:ext cx="2581834" cy="39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14/1/2023 11:26:51 PM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425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85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741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左旋转字符串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731101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输入一个字符串，再输入一个整数</a:t>
            </a:r>
            <a:r>
              <a:rPr lang="en-US" altLang="zh-CN">
                <a:latin typeface="+mn-lt"/>
                <a:cs typeface="+mn-lt"/>
              </a:rPr>
              <a:t>k</a:t>
            </a:r>
            <a:r>
              <a:rPr lang="zh-CN" altLang="en-US">
                <a:latin typeface="+mn-lt"/>
                <a:cs typeface="+mn-lt"/>
              </a:rPr>
              <a:t>。将字符串前</a:t>
            </a:r>
            <a:r>
              <a:rPr lang="en-US" altLang="zh-CN">
                <a:latin typeface="+mn-lt"/>
                <a:cs typeface="+mn-lt"/>
              </a:rPr>
              <a:t>k</a:t>
            </a:r>
            <a:r>
              <a:rPr lang="zh-CN" altLang="en-US">
                <a:latin typeface="+mn-lt"/>
                <a:cs typeface="+mn-lt"/>
              </a:rPr>
              <a:t>个字符，移到字符串的尾部。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3142421"/>
              </p:ext>
            </p:extLst>
          </p:nvPr>
        </p:nvGraphicFramePr>
        <p:xfrm>
          <a:off x="699770" y="2222388"/>
          <a:ext cx="32626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31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nter a string: abcdefg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k: 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cdefgab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4302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字典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列表（</a:t>
            </a:r>
            <a:r>
              <a:rPr lang="en-US" altLang="zh-CN"/>
              <a:t>List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9774480" cy="78138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列表用于存储多个数据，使用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[]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list()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函数创建。列表中的元素可以通过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下标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来访问，下标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从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0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开始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。列表除了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正向索引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访问之外，也可以进行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反向索引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访问。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375429"/>
            <a:ext cx="5000251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[-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[-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[-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IndexError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字典（</a:t>
            </a:r>
            <a:r>
              <a:rPr lang="en-US" altLang="zh-CN"/>
              <a:t>Dictionary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8C081523-3E47-E8A3-F8D0-23BCEB8CD285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79109"/>
            <a:ext cx="9774480" cy="77242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字典中的每个元素都是一组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键值对（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key-value pair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，其中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key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唯一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value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可以重复。字典是一种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无序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的结构，通过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{}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dict()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定义，通过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key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来访问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value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D8A83-620B-C50D-E41A-5F5C6FEA95D0}"/>
              </a:ext>
            </a:extLst>
          </p:cNvPr>
          <p:cNvSpPr txBox="1"/>
          <p:nvPr/>
        </p:nvSpPr>
        <p:spPr>
          <a:xfrm>
            <a:off x="579600" y="2527910"/>
            <a:ext cx="68252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"height"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179.2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height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179.2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619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字典（</a:t>
            </a:r>
            <a:r>
              <a:rPr lang="en-US" altLang="zh-CN"/>
              <a:t>Dictionary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8C081523-3E47-E8A3-F8D0-23BCEB8CD285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79109"/>
            <a:ext cx="7363129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循环迭代字典时，迭代的是字典中的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key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，并不是一个键值对。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D8A83-620B-C50D-E41A-5F5C6FEA95D0}"/>
              </a:ext>
            </a:extLst>
          </p:cNvPr>
          <p:cNvSpPr txBox="1"/>
          <p:nvPr/>
        </p:nvSpPr>
        <p:spPr>
          <a:xfrm>
            <a:off x="579600" y="2331486"/>
            <a:ext cx="68252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"key=%s, value=%s"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0415DE-37C1-9D5C-BB9A-4FE102C1629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0765499"/>
              </p:ext>
            </p:extLst>
          </p:nvPr>
        </p:nvGraphicFramePr>
        <p:xfrm>
          <a:off x="7942729" y="2197451"/>
          <a:ext cx="27880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key=name, value=Terry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key=age, value=24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key=height, value=179.2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01BFFAD-1121-3F39-7EA0-3850460CDF4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79599" y="3880184"/>
            <a:ext cx="10151152" cy="7495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通过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items()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方法可以返回一个包含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所有键值对的列表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，列表中的每个元素都是一个键值对。这样再使用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循环迭代字典时，就可以同时迭代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key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value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44BF4A-F169-A325-24B9-1A4EAD0AC0C8}"/>
              </a:ext>
            </a:extLst>
          </p:cNvPr>
          <p:cNvSpPr txBox="1"/>
          <p:nvPr/>
        </p:nvSpPr>
        <p:spPr>
          <a:xfrm>
            <a:off x="579599" y="51557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"key=%s, value=%s"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D230E6-9021-58EA-7F56-05E4B6E78380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88743172"/>
              </p:ext>
            </p:extLst>
          </p:nvPr>
        </p:nvGraphicFramePr>
        <p:xfrm>
          <a:off x="7942729" y="5074905"/>
          <a:ext cx="27880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key=name, value=Terry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key=age, value=24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key=height, value=179.2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898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字典方法</a:t>
            </a:r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CB55D-ED1A-14FD-726C-0A8F57A9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536"/>
              </p:ext>
            </p:extLst>
          </p:nvPr>
        </p:nvGraphicFramePr>
        <p:xfrm>
          <a:off x="579600" y="1081378"/>
          <a:ext cx="450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19">
                  <a:extLst>
                    <a:ext uri="{9D8B030D-6E8A-4147-A177-3AD203B41FA5}">
                      <a16:colId xmlns:a16="http://schemas.microsoft.com/office/drawing/2014/main" val="1031450229"/>
                    </a:ext>
                  </a:extLst>
                </a:gridCol>
                <a:gridCol w="3050869">
                  <a:extLst>
                    <a:ext uri="{9D8B030D-6E8A-4147-A177-3AD203B41FA5}">
                      <a16:colId xmlns:a16="http://schemas.microsoft.com/office/drawing/2014/main" val="245309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2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获取字典中全部的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获取字典中全部的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更新字典数据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8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删除键值对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popitem()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随机删除一个键值对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清空字典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487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E1259A5-1ADC-416A-E1FE-D68F35E014FA}"/>
              </a:ext>
            </a:extLst>
          </p:cNvPr>
          <p:cNvSpPr txBox="1"/>
          <p:nvPr/>
        </p:nvSpPr>
        <p:spPr>
          <a:xfrm>
            <a:off x="6373907" y="1081378"/>
            <a:ext cx="55312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"info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"height"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179.2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"update()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"keys()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"values()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"get('age') =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"height"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"pop('height')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"popitem()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"clear()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107DF7F-BF7B-3B2A-2646-1F907A371FB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39477623"/>
              </p:ext>
            </p:extLst>
          </p:nvPr>
        </p:nvGraphicFramePr>
        <p:xfrm>
          <a:off x="579600" y="4243724"/>
          <a:ext cx="543261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 = {'name': 'Terry'}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update() = {'name': 'Terry', 'age': 24, 'height': 179.2}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keys() = dict_keys(['name', 'age', 'height'])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values() = dict_values(['Terry', 24, 179.2])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get('age') =  24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pop('height') = {'name': 'Terry', 'age': 24}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popitem() = {'name': 'Terry'}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 = {}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7031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6CB35-4018-AB87-5E54-0649F97F31CA}"/>
              </a:ext>
            </a:extLst>
          </p:cNvPr>
          <p:cNvSpPr txBox="1"/>
          <p:nvPr/>
        </p:nvSpPr>
        <p:spPr>
          <a:xfrm>
            <a:off x="579600" y="912831"/>
            <a:ext cx="86240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text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"""John sat on the park bench,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eating his sandwich and enjoying the warm sun on his face.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He watched the children playing and the ducks swimming in the pond,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feeling content and at peace.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frequency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word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punctuation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count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"%s: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381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0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水电消耗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8F2458-B122-AE3C-525E-3316ECDA8EDB}"/>
              </a:ext>
            </a:extLst>
          </p:cNvPr>
          <p:cNvSpPr txBox="1"/>
          <p:nvPr/>
        </p:nvSpPr>
        <p:spPr>
          <a:xfrm>
            <a:off x="579600" y="1542087"/>
            <a:ext cx="1094590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consumptions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"New York"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"water"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331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229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494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"electricity"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283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251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378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353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"Los Angeles"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"water"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425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431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483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297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287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"electricity"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492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482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"Chicago"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"water"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283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251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378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353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"electricity"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255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485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229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452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334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482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"Houston"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"water"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492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482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242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313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395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"electricity"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229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364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277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286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231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333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431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427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349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en-US" altLang="zh-CN" sz="2000" kern="100">
              <a:highlight>
                <a:srgbClr val="FFFF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4BD7C12-F9BF-F7ED-3E79-F2990AA3E1E0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1" y="1100123"/>
            <a:ext cx="10742824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consumptions</a:t>
            </a:r>
            <a:r>
              <a:rPr lang="zh-CN" altLang="en-US">
                <a:latin typeface="+mn-lt"/>
                <a:cs typeface="+mn-lt"/>
              </a:rPr>
              <a:t>中为每个城市添加</a:t>
            </a:r>
            <a:r>
              <a:rPr lang="en-US" altLang="zh-CN">
                <a:latin typeface="+mn-lt"/>
                <a:cs typeface="+mn-lt"/>
              </a:rPr>
              <a:t>average_water_consumption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average_electricity_consumption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列表（</a:t>
            </a:r>
            <a:r>
              <a:rPr lang="en-US" altLang="zh-CN"/>
              <a:t>List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9774480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+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运算符可以用于列表的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拼接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运算符可以用于列表的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重复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375429"/>
            <a:ext cx="5919812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[1, 2, 3, 4, 5, 6]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[1, 2, 3, 1, 2, 3, 1, 2, 3]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19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9774480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运算符用于判断某个元素是否在序列中，如果在则返回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True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，否则返回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False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375429"/>
            <a:ext cx="551640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languages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"C++"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language: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languages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"Found"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"Not found"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A71C61E-69BF-1C71-7784-6606B875FCD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4963115"/>
              </p:ext>
            </p:extLst>
          </p:nvPr>
        </p:nvGraphicFramePr>
        <p:xfrm>
          <a:off x="579600" y="4973282"/>
          <a:ext cx="283595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 language: Python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68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列表方法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5812235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列表提供了很多内置方法，可以用于处理列表中的数据。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D0F07C5-8D07-8A25-6A85-CC79F35B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85883"/>
              </p:ext>
            </p:extLst>
          </p:nvPr>
        </p:nvGraphicFramePr>
        <p:xfrm>
          <a:off x="579600" y="2028513"/>
          <a:ext cx="597348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71">
                  <a:extLst>
                    <a:ext uri="{9D8B030D-6E8A-4147-A177-3AD203B41FA5}">
                      <a16:colId xmlns:a16="http://schemas.microsoft.com/office/drawing/2014/main" val="2421341808"/>
                    </a:ext>
                  </a:extLst>
                </a:gridCol>
                <a:gridCol w="4061011">
                  <a:extLst>
                    <a:ext uri="{9D8B030D-6E8A-4147-A177-3AD203B41FA5}">
                      <a16:colId xmlns:a16="http://schemas.microsoft.com/office/drawing/2014/main" val="345686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 </a:t>
                      </a:r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append()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追加数据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extend()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追加列表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6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insert()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指定位置插入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remove()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删除第一个出现的指定数据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pop()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删除指定位置的数据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5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index()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查询指定数据第一次出现的位置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统计指定数据在列表中出现的次数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6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对列表进行排序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对列表进行反转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6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15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：列表方法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D3C532-DDB9-37DE-B30D-9999BF8A2E6D}"/>
              </a:ext>
            </a:extLst>
          </p:cNvPr>
          <p:cNvSpPr txBox="1"/>
          <p:nvPr/>
        </p:nvSpPr>
        <p:spPr>
          <a:xfrm>
            <a:off x="128612" y="856357"/>
            <a:ext cx="48530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"lst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"append(5):"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"insert(0, 8):"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"extend([8, 2, 3]):"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remove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"remove(5):"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"pop(0):"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altLang="zh-CN" b="1" ker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0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"index(3):"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"count(8):"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20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C050B-4AA1-0C91-68FE-E6A265341AE4}"/>
              </a:ext>
            </a:extLst>
          </p:cNvPr>
          <p:cNvSpPr txBox="1"/>
          <p:nvPr/>
        </p:nvSpPr>
        <p:spPr>
          <a:xfrm>
            <a:off x="4616824" y="856357"/>
            <a:ext cx="458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"sort():"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reverse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"sort(reverse=True):"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reverse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"reverse():"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6E5D35-17CB-D6F0-49AE-1177465D459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74102923"/>
              </p:ext>
            </p:extLst>
          </p:nvPr>
        </p:nvGraphicFramePr>
        <p:xfrm>
          <a:off x="7473459" y="3429000"/>
          <a:ext cx="458992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 = [0, 1, 2, 3, 4]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append(5): [0, 1, 2, 3, 4, 5]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insert(0, 8): [8, 0, 1, 2, 3, 4, 5]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extend([8, 2, 3]): [8, 0, 1, 2, 3, 4, 5, 8, 2, 3]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remove(5): [8, 0, 1, 2, 3, 4, 8, 2, 3]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pop(0): [0, 1, 2, 3, 4, 8, 2, 3]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index(3):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count(8): 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sort(): [0, 1, 2, 2, 3, 3, 4, 8]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sort(reverse=True): [8, 4, 3, 3, 2, 2, 1, 0]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reverse(): [8, 4, 3, 3, 2, 2, 1, 0]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clear(): []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5659F43-3DEF-E714-3380-49BD2FB08BB4}"/>
              </a:ext>
            </a:extLst>
          </p:cNvPr>
          <p:cNvSpPr txBox="1"/>
          <p:nvPr/>
        </p:nvSpPr>
        <p:spPr>
          <a:xfrm>
            <a:off x="9015388" y="943883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"clear():"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606D63F-EFE4-6FDF-0296-EACD299CC8C7}"/>
              </a:ext>
            </a:extLst>
          </p:cNvPr>
          <p:cNvCxnSpPr/>
          <p:nvPr/>
        </p:nvCxnSpPr>
        <p:spPr>
          <a:xfrm rot="16200000" flipV="1">
            <a:off x="1819836" y="3792070"/>
            <a:ext cx="5567083" cy="3316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F73F13A-C359-1AAB-A39F-FC774A8EB2B1}"/>
              </a:ext>
            </a:extLst>
          </p:cNvPr>
          <p:cNvCxnSpPr>
            <a:stCxn id="9" idx="2"/>
          </p:cNvCxnSpPr>
          <p:nvPr/>
        </p:nvCxnSpPr>
        <p:spPr>
          <a:xfrm rot="5400000" flipH="1" flipV="1">
            <a:off x="7014771" y="1164065"/>
            <a:ext cx="1897633" cy="2103599"/>
          </a:xfrm>
          <a:prstGeom prst="bentConnector4">
            <a:avLst>
              <a:gd name="adj1" fmla="val -6850"/>
              <a:gd name="adj2" fmla="val 926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11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二维列表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638"/>
            <a:ext cx="9774480" cy="80828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二维列表由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行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列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两个维度组成，行和列的下标同样也都是从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开始。二维列表可以看成是由多个列表组成的，因此二维列表中的每个元素都是一个列表。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433326"/>
            <a:ext cx="6538376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06ABD7-146F-A93E-C6B2-329AA1F2D4B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82142996"/>
              </p:ext>
            </p:ext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lst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5E1CEA2-B551-858F-413E-1F30CEB9763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79600" y="3183066"/>
            <a:ext cx="9774480" cy="47453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在初始化二维列表时，为了能够更直观地看出二维列表的结构，可以将每一行单独写在一行中。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ECF968-92FE-2F44-09F1-3D1A3160D549}"/>
              </a:ext>
            </a:extLst>
          </p:cNvPr>
          <p:cNvSpPr txBox="1"/>
          <p:nvPr/>
        </p:nvSpPr>
        <p:spPr>
          <a:xfrm>
            <a:off x="579600" y="4038008"/>
            <a:ext cx="283595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06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757083" y="3187093"/>
            <a:ext cx="1864658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1283" y="1166842"/>
            <a:ext cx="545054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([])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‘’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([])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‘’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3153</Words>
  <Application>Microsoft Office PowerPoint</Application>
  <PresentationFormat>宽屏</PresentationFormat>
  <Paragraphs>482</Paragraphs>
  <Slides>35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序列</vt:lpstr>
      <vt:lpstr>列表</vt:lpstr>
      <vt:lpstr>列表（List）</vt:lpstr>
      <vt:lpstr>列表（List）</vt:lpstr>
      <vt:lpstr>in</vt:lpstr>
      <vt:lpstr>列表方法</vt:lpstr>
      <vt:lpstr>Demo：列表方法</vt:lpstr>
      <vt:lpstr>二维列表</vt:lpstr>
      <vt:lpstr>Demo：矩阵运算</vt:lpstr>
      <vt:lpstr>Practice</vt:lpstr>
      <vt:lpstr>两数之和</vt:lpstr>
      <vt:lpstr>移动零</vt:lpstr>
      <vt:lpstr>矩阵乘法</vt:lpstr>
      <vt:lpstr>元组</vt:lpstr>
      <vt:lpstr>元组（Tuple）</vt:lpstr>
      <vt:lpstr>序列统计函数</vt:lpstr>
      <vt:lpstr>Practice</vt:lpstr>
      <vt:lpstr>坐标</vt:lpstr>
      <vt:lpstr>集合</vt:lpstr>
      <vt:lpstr>集合（Set）</vt:lpstr>
      <vt:lpstr>集合（Set）</vt:lpstr>
      <vt:lpstr>Demo：列表去重</vt:lpstr>
      <vt:lpstr>字符串</vt:lpstr>
      <vt:lpstr>字符串修改</vt:lpstr>
      <vt:lpstr>字符串分割</vt:lpstr>
      <vt:lpstr>Practice</vt:lpstr>
      <vt:lpstr>全字母句</vt:lpstr>
      <vt:lpstr>左旋转字符串</vt:lpstr>
      <vt:lpstr>字典</vt:lpstr>
      <vt:lpstr>字典（Dictionary）</vt:lpstr>
      <vt:lpstr>字典（Dictionary）</vt:lpstr>
      <vt:lpstr>字典方法</vt:lpstr>
      <vt:lpstr>Demo：词频统计</vt:lpstr>
      <vt:lpstr>Practice</vt:lpstr>
      <vt:lpstr>水电消耗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376</cp:revision>
  <dcterms:created xsi:type="dcterms:W3CDTF">2022-11-17T03:47:00Z</dcterms:created>
  <dcterms:modified xsi:type="dcterms:W3CDTF">2023-01-20T09:07:56Z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