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12192000"/>
  <p:notesSz cx="7772400" cy="10058400"/>
  <p:embeddedFontLst>
    <p:embeddedFont>
      <p:font typeface="Gill Sans"/>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1F3A26-6CD3-442B-A12D-89834B26E3AA}">
  <a:tblStyle styleId="{C81F3A26-6CD3-442B-A12D-89834B26E3AA}"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GillSans-bold.fntdata"/><Relationship Id="rId10" Type="http://schemas.openxmlformats.org/officeDocument/2006/relationships/slide" Target="slides/slide4.xml"/><Relationship Id="rId32" Type="http://schemas.openxmlformats.org/officeDocument/2006/relationships/font" Target="fonts/GillSans-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1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1: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2: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1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1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1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5: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1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6: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1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7: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p1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8: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p1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9: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1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2: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1: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2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2: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p2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4: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p2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6: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2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37553f505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37553f505_0_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729a51e6ef_0_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g729a51e6ef_0_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 name="Shape 15"/>
        <p:cNvGrpSpPr/>
        <p:nvPr/>
      </p:nvGrpSpPr>
      <p:grpSpPr>
        <a:xfrm>
          <a:off x="0" y="0"/>
          <a:ext cx="0" cy="0"/>
          <a:chOff x="0" y="0"/>
          <a:chExt cx="0" cy="0"/>
        </a:xfrm>
      </p:grpSpPr>
      <p:sp>
        <p:nvSpPr>
          <p:cNvPr id="16" name="Google Shape;16;p2"/>
          <p:cNvSpPr txBox="1"/>
          <p:nvPr>
            <p:ph type="title"/>
          </p:nvPr>
        </p:nvSpPr>
        <p:spPr>
          <a:xfrm>
            <a:off x="1451520" y="804600"/>
            <a:ext cx="9603000" cy="104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451520" y="2015640"/>
            <a:ext cx="9603000" cy="34502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5" name="Shape 45"/>
        <p:cNvGrpSpPr/>
        <p:nvPr/>
      </p:nvGrpSpPr>
      <p:grpSpPr>
        <a:xfrm>
          <a:off x="0" y="0"/>
          <a:ext cx="0" cy="0"/>
          <a:chOff x="0" y="0"/>
          <a:chExt cx="0" cy="0"/>
        </a:xfrm>
      </p:grpSpPr>
      <p:sp>
        <p:nvSpPr>
          <p:cNvPr id="46" name="Google Shape;46;p11"/>
          <p:cNvSpPr txBox="1"/>
          <p:nvPr>
            <p:ph type="title"/>
          </p:nvPr>
        </p:nvSpPr>
        <p:spPr>
          <a:xfrm>
            <a:off x="1451520" y="804600"/>
            <a:ext cx="9603000" cy="104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1"/>
          <p:cNvSpPr txBox="1"/>
          <p:nvPr>
            <p:ph idx="1" type="body"/>
          </p:nvPr>
        </p:nvSpPr>
        <p:spPr>
          <a:xfrm>
            <a:off x="1451520" y="2015640"/>
            <a:ext cx="960300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1"/>
          <p:cNvSpPr txBox="1"/>
          <p:nvPr>
            <p:ph idx="2" type="body"/>
          </p:nvPr>
        </p:nvSpPr>
        <p:spPr>
          <a:xfrm>
            <a:off x="1451520" y="3817800"/>
            <a:ext cx="960300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9" name="Shape 49"/>
        <p:cNvGrpSpPr/>
        <p:nvPr/>
      </p:nvGrpSpPr>
      <p:grpSpPr>
        <a:xfrm>
          <a:off x="0" y="0"/>
          <a:ext cx="0" cy="0"/>
          <a:chOff x="0" y="0"/>
          <a:chExt cx="0" cy="0"/>
        </a:xfrm>
      </p:grpSpPr>
      <p:sp>
        <p:nvSpPr>
          <p:cNvPr id="50" name="Google Shape;50;p12"/>
          <p:cNvSpPr txBox="1"/>
          <p:nvPr>
            <p:ph type="title"/>
          </p:nvPr>
        </p:nvSpPr>
        <p:spPr>
          <a:xfrm>
            <a:off x="1451520" y="804600"/>
            <a:ext cx="9603000" cy="104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2"/>
          <p:cNvSpPr txBox="1"/>
          <p:nvPr>
            <p:ph idx="1" type="body"/>
          </p:nvPr>
        </p:nvSpPr>
        <p:spPr>
          <a:xfrm>
            <a:off x="1451520" y="2015640"/>
            <a:ext cx="468612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2"/>
          <p:cNvSpPr txBox="1"/>
          <p:nvPr>
            <p:ph idx="2" type="body"/>
          </p:nvPr>
        </p:nvSpPr>
        <p:spPr>
          <a:xfrm>
            <a:off x="6372360" y="2015640"/>
            <a:ext cx="468612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2"/>
          <p:cNvSpPr txBox="1"/>
          <p:nvPr>
            <p:ph idx="3" type="body"/>
          </p:nvPr>
        </p:nvSpPr>
        <p:spPr>
          <a:xfrm>
            <a:off x="1451520" y="3817800"/>
            <a:ext cx="468612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2"/>
          <p:cNvSpPr txBox="1"/>
          <p:nvPr>
            <p:ph idx="4" type="body"/>
          </p:nvPr>
        </p:nvSpPr>
        <p:spPr>
          <a:xfrm>
            <a:off x="6372360" y="3817800"/>
            <a:ext cx="468612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5" name="Shape 55"/>
        <p:cNvGrpSpPr/>
        <p:nvPr/>
      </p:nvGrpSpPr>
      <p:grpSpPr>
        <a:xfrm>
          <a:off x="0" y="0"/>
          <a:ext cx="0" cy="0"/>
          <a:chOff x="0" y="0"/>
          <a:chExt cx="0" cy="0"/>
        </a:xfrm>
      </p:grpSpPr>
      <p:sp>
        <p:nvSpPr>
          <p:cNvPr id="56" name="Google Shape;56;p13"/>
          <p:cNvSpPr txBox="1"/>
          <p:nvPr>
            <p:ph type="title"/>
          </p:nvPr>
        </p:nvSpPr>
        <p:spPr>
          <a:xfrm>
            <a:off x="1451520" y="804600"/>
            <a:ext cx="9603000" cy="104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 type="body"/>
          </p:nvPr>
        </p:nvSpPr>
        <p:spPr>
          <a:xfrm>
            <a:off x="1451520" y="2015640"/>
            <a:ext cx="309204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3"/>
          <p:cNvSpPr txBox="1"/>
          <p:nvPr>
            <p:ph idx="2" type="body"/>
          </p:nvPr>
        </p:nvSpPr>
        <p:spPr>
          <a:xfrm>
            <a:off x="4698720" y="2015640"/>
            <a:ext cx="309204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3"/>
          <p:cNvSpPr txBox="1"/>
          <p:nvPr>
            <p:ph idx="3" type="body"/>
          </p:nvPr>
        </p:nvSpPr>
        <p:spPr>
          <a:xfrm>
            <a:off x="7945560" y="2015640"/>
            <a:ext cx="309204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3"/>
          <p:cNvSpPr txBox="1"/>
          <p:nvPr>
            <p:ph idx="4" type="body"/>
          </p:nvPr>
        </p:nvSpPr>
        <p:spPr>
          <a:xfrm>
            <a:off x="1451520" y="3817800"/>
            <a:ext cx="309204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3"/>
          <p:cNvSpPr txBox="1"/>
          <p:nvPr>
            <p:ph idx="5" type="body"/>
          </p:nvPr>
        </p:nvSpPr>
        <p:spPr>
          <a:xfrm>
            <a:off x="4698720" y="3817800"/>
            <a:ext cx="309204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3"/>
          <p:cNvSpPr txBox="1"/>
          <p:nvPr>
            <p:ph idx="6" type="body"/>
          </p:nvPr>
        </p:nvSpPr>
        <p:spPr>
          <a:xfrm>
            <a:off x="7945560" y="3817800"/>
            <a:ext cx="309204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3" name="Shape 7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4" name="Shape 74"/>
        <p:cNvGrpSpPr/>
        <p:nvPr/>
      </p:nvGrpSpPr>
      <p:grpSpPr>
        <a:xfrm>
          <a:off x="0" y="0"/>
          <a:ext cx="0" cy="0"/>
          <a:chOff x="0" y="0"/>
          <a:chExt cx="0" cy="0"/>
        </a:xfrm>
      </p:grpSpPr>
      <p:sp>
        <p:nvSpPr>
          <p:cNvPr id="75" name="Google Shape;75;p16"/>
          <p:cNvSpPr txBox="1"/>
          <p:nvPr>
            <p:ph type="title"/>
          </p:nvPr>
        </p:nvSpPr>
        <p:spPr>
          <a:xfrm>
            <a:off x="1451520" y="804600"/>
            <a:ext cx="9603000" cy="104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
          <p:cNvSpPr txBox="1"/>
          <p:nvPr>
            <p:ph idx="1" type="subTitle"/>
          </p:nvPr>
        </p:nvSpPr>
        <p:spPr>
          <a:xfrm>
            <a:off x="1451520" y="2015640"/>
            <a:ext cx="9603000" cy="34502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7" name="Shape 77"/>
        <p:cNvGrpSpPr/>
        <p:nvPr/>
      </p:nvGrpSpPr>
      <p:grpSpPr>
        <a:xfrm>
          <a:off x="0" y="0"/>
          <a:ext cx="0" cy="0"/>
          <a:chOff x="0" y="0"/>
          <a:chExt cx="0" cy="0"/>
        </a:xfrm>
      </p:grpSpPr>
      <p:sp>
        <p:nvSpPr>
          <p:cNvPr id="78" name="Google Shape;78;p17"/>
          <p:cNvSpPr txBox="1"/>
          <p:nvPr>
            <p:ph type="title"/>
          </p:nvPr>
        </p:nvSpPr>
        <p:spPr>
          <a:xfrm>
            <a:off x="1451520" y="804600"/>
            <a:ext cx="9603000" cy="104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7"/>
          <p:cNvSpPr txBox="1"/>
          <p:nvPr>
            <p:ph idx="1" type="body"/>
          </p:nvPr>
        </p:nvSpPr>
        <p:spPr>
          <a:xfrm>
            <a:off x="1451520" y="2015640"/>
            <a:ext cx="9603000" cy="34502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80" name="Shape 80"/>
        <p:cNvGrpSpPr/>
        <p:nvPr/>
      </p:nvGrpSpPr>
      <p:grpSpPr>
        <a:xfrm>
          <a:off x="0" y="0"/>
          <a:ext cx="0" cy="0"/>
          <a:chOff x="0" y="0"/>
          <a:chExt cx="0" cy="0"/>
        </a:xfrm>
      </p:grpSpPr>
      <p:sp>
        <p:nvSpPr>
          <p:cNvPr id="81" name="Google Shape;81;p18"/>
          <p:cNvSpPr txBox="1"/>
          <p:nvPr>
            <p:ph type="title"/>
          </p:nvPr>
        </p:nvSpPr>
        <p:spPr>
          <a:xfrm>
            <a:off x="1451520" y="804600"/>
            <a:ext cx="9603000" cy="104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8"/>
          <p:cNvSpPr txBox="1"/>
          <p:nvPr>
            <p:ph idx="1" type="body"/>
          </p:nvPr>
        </p:nvSpPr>
        <p:spPr>
          <a:xfrm>
            <a:off x="1451520" y="2015640"/>
            <a:ext cx="4686120" cy="34502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8"/>
          <p:cNvSpPr txBox="1"/>
          <p:nvPr>
            <p:ph idx="2" type="body"/>
          </p:nvPr>
        </p:nvSpPr>
        <p:spPr>
          <a:xfrm>
            <a:off x="6372360" y="2015640"/>
            <a:ext cx="4686120" cy="34502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 name="Shape 84"/>
        <p:cNvGrpSpPr/>
        <p:nvPr/>
      </p:nvGrpSpPr>
      <p:grpSpPr>
        <a:xfrm>
          <a:off x="0" y="0"/>
          <a:ext cx="0" cy="0"/>
          <a:chOff x="0" y="0"/>
          <a:chExt cx="0" cy="0"/>
        </a:xfrm>
      </p:grpSpPr>
      <p:sp>
        <p:nvSpPr>
          <p:cNvPr id="85" name="Google Shape;85;p19"/>
          <p:cNvSpPr txBox="1"/>
          <p:nvPr>
            <p:ph type="title"/>
          </p:nvPr>
        </p:nvSpPr>
        <p:spPr>
          <a:xfrm>
            <a:off x="1451520" y="804600"/>
            <a:ext cx="9603000" cy="104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6" name="Shape 86"/>
        <p:cNvGrpSpPr/>
        <p:nvPr/>
      </p:nvGrpSpPr>
      <p:grpSpPr>
        <a:xfrm>
          <a:off x="0" y="0"/>
          <a:ext cx="0" cy="0"/>
          <a:chOff x="0" y="0"/>
          <a:chExt cx="0" cy="0"/>
        </a:xfrm>
      </p:grpSpPr>
      <p:sp>
        <p:nvSpPr>
          <p:cNvPr id="87" name="Google Shape;87;p20"/>
          <p:cNvSpPr txBox="1"/>
          <p:nvPr>
            <p:ph idx="1" type="subTitle"/>
          </p:nvPr>
        </p:nvSpPr>
        <p:spPr>
          <a:xfrm>
            <a:off x="1451520" y="804600"/>
            <a:ext cx="9603000" cy="486396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8" name="Shape 88"/>
        <p:cNvGrpSpPr/>
        <p:nvPr/>
      </p:nvGrpSpPr>
      <p:grpSpPr>
        <a:xfrm>
          <a:off x="0" y="0"/>
          <a:ext cx="0" cy="0"/>
          <a:chOff x="0" y="0"/>
          <a:chExt cx="0" cy="0"/>
        </a:xfrm>
      </p:grpSpPr>
      <p:sp>
        <p:nvSpPr>
          <p:cNvPr id="89" name="Google Shape;89;p21"/>
          <p:cNvSpPr txBox="1"/>
          <p:nvPr>
            <p:ph type="title"/>
          </p:nvPr>
        </p:nvSpPr>
        <p:spPr>
          <a:xfrm>
            <a:off x="1451520" y="804600"/>
            <a:ext cx="9603000" cy="104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1"/>
          <p:cNvSpPr txBox="1"/>
          <p:nvPr>
            <p:ph idx="1" type="body"/>
          </p:nvPr>
        </p:nvSpPr>
        <p:spPr>
          <a:xfrm>
            <a:off x="1451520" y="2015640"/>
            <a:ext cx="468612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21"/>
          <p:cNvSpPr txBox="1"/>
          <p:nvPr>
            <p:ph idx="2" type="body"/>
          </p:nvPr>
        </p:nvSpPr>
        <p:spPr>
          <a:xfrm>
            <a:off x="6372360" y="2015640"/>
            <a:ext cx="4686120" cy="34502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21"/>
          <p:cNvSpPr txBox="1"/>
          <p:nvPr>
            <p:ph idx="3" type="body"/>
          </p:nvPr>
        </p:nvSpPr>
        <p:spPr>
          <a:xfrm>
            <a:off x="1451520" y="3817800"/>
            <a:ext cx="468612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8" name="Shape 18"/>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3" name="Shape 93"/>
        <p:cNvGrpSpPr/>
        <p:nvPr/>
      </p:nvGrpSpPr>
      <p:grpSpPr>
        <a:xfrm>
          <a:off x="0" y="0"/>
          <a:ext cx="0" cy="0"/>
          <a:chOff x="0" y="0"/>
          <a:chExt cx="0" cy="0"/>
        </a:xfrm>
      </p:grpSpPr>
      <p:sp>
        <p:nvSpPr>
          <p:cNvPr id="94" name="Google Shape;94;p22"/>
          <p:cNvSpPr txBox="1"/>
          <p:nvPr>
            <p:ph type="title"/>
          </p:nvPr>
        </p:nvSpPr>
        <p:spPr>
          <a:xfrm>
            <a:off x="1451520" y="804600"/>
            <a:ext cx="9603000" cy="104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2"/>
          <p:cNvSpPr txBox="1"/>
          <p:nvPr>
            <p:ph idx="1" type="body"/>
          </p:nvPr>
        </p:nvSpPr>
        <p:spPr>
          <a:xfrm>
            <a:off x="1451520" y="2015640"/>
            <a:ext cx="4686120" cy="34502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22"/>
          <p:cNvSpPr txBox="1"/>
          <p:nvPr>
            <p:ph idx="2" type="body"/>
          </p:nvPr>
        </p:nvSpPr>
        <p:spPr>
          <a:xfrm>
            <a:off x="6372360" y="2015640"/>
            <a:ext cx="468612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22"/>
          <p:cNvSpPr txBox="1"/>
          <p:nvPr>
            <p:ph idx="3" type="body"/>
          </p:nvPr>
        </p:nvSpPr>
        <p:spPr>
          <a:xfrm>
            <a:off x="6372360" y="3817800"/>
            <a:ext cx="468612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8" name="Shape 98"/>
        <p:cNvGrpSpPr/>
        <p:nvPr/>
      </p:nvGrpSpPr>
      <p:grpSpPr>
        <a:xfrm>
          <a:off x="0" y="0"/>
          <a:ext cx="0" cy="0"/>
          <a:chOff x="0" y="0"/>
          <a:chExt cx="0" cy="0"/>
        </a:xfrm>
      </p:grpSpPr>
      <p:sp>
        <p:nvSpPr>
          <p:cNvPr id="99" name="Google Shape;99;p23"/>
          <p:cNvSpPr txBox="1"/>
          <p:nvPr>
            <p:ph type="title"/>
          </p:nvPr>
        </p:nvSpPr>
        <p:spPr>
          <a:xfrm>
            <a:off x="1451520" y="804600"/>
            <a:ext cx="9603000" cy="104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3"/>
          <p:cNvSpPr txBox="1"/>
          <p:nvPr>
            <p:ph idx="1" type="body"/>
          </p:nvPr>
        </p:nvSpPr>
        <p:spPr>
          <a:xfrm>
            <a:off x="1451520" y="2015640"/>
            <a:ext cx="468612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23"/>
          <p:cNvSpPr txBox="1"/>
          <p:nvPr>
            <p:ph idx="2" type="body"/>
          </p:nvPr>
        </p:nvSpPr>
        <p:spPr>
          <a:xfrm>
            <a:off x="6372360" y="2015640"/>
            <a:ext cx="468612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23"/>
          <p:cNvSpPr txBox="1"/>
          <p:nvPr>
            <p:ph idx="3" type="body"/>
          </p:nvPr>
        </p:nvSpPr>
        <p:spPr>
          <a:xfrm>
            <a:off x="1451520" y="3817800"/>
            <a:ext cx="960300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3" name="Shape 103"/>
        <p:cNvGrpSpPr/>
        <p:nvPr/>
      </p:nvGrpSpPr>
      <p:grpSpPr>
        <a:xfrm>
          <a:off x="0" y="0"/>
          <a:ext cx="0" cy="0"/>
          <a:chOff x="0" y="0"/>
          <a:chExt cx="0" cy="0"/>
        </a:xfrm>
      </p:grpSpPr>
      <p:sp>
        <p:nvSpPr>
          <p:cNvPr id="104" name="Google Shape;104;p24"/>
          <p:cNvSpPr txBox="1"/>
          <p:nvPr>
            <p:ph type="title"/>
          </p:nvPr>
        </p:nvSpPr>
        <p:spPr>
          <a:xfrm>
            <a:off x="1451520" y="804600"/>
            <a:ext cx="9603000" cy="104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4"/>
          <p:cNvSpPr txBox="1"/>
          <p:nvPr>
            <p:ph idx="1" type="body"/>
          </p:nvPr>
        </p:nvSpPr>
        <p:spPr>
          <a:xfrm>
            <a:off x="1451520" y="2015640"/>
            <a:ext cx="960300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24"/>
          <p:cNvSpPr txBox="1"/>
          <p:nvPr>
            <p:ph idx="2" type="body"/>
          </p:nvPr>
        </p:nvSpPr>
        <p:spPr>
          <a:xfrm>
            <a:off x="1451520" y="3817800"/>
            <a:ext cx="960300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7" name="Shape 107"/>
        <p:cNvGrpSpPr/>
        <p:nvPr/>
      </p:nvGrpSpPr>
      <p:grpSpPr>
        <a:xfrm>
          <a:off x="0" y="0"/>
          <a:ext cx="0" cy="0"/>
          <a:chOff x="0" y="0"/>
          <a:chExt cx="0" cy="0"/>
        </a:xfrm>
      </p:grpSpPr>
      <p:sp>
        <p:nvSpPr>
          <p:cNvPr id="108" name="Google Shape;108;p25"/>
          <p:cNvSpPr txBox="1"/>
          <p:nvPr>
            <p:ph type="title"/>
          </p:nvPr>
        </p:nvSpPr>
        <p:spPr>
          <a:xfrm>
            <a:off x="1451520" y="804600"/>
            <a:ext cx="9603000" cy="104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5"/>
          <p:cNvSpPr txBox="1"/>
          <p:nvPr>
            <p:ph idx="1" type="body"/>
          </p:nvPr>
        </p:nvSpPr>
        <p:spPr>
          <a:xfrm>
            <a:off x="1451520" y="2015640"/>
            <a:ext cx="468612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25"/>
          <p:cNvSpPr txBox="1"/>
          <p:nvPr>
            <p:ph idx="2" type="body"/>
          </p:nvPr>
        </p:nvSpPr>
        <p:spPr>
          <a:xfrm>
            <a:off x="6372360" y="2015640"/>
            <a:ext cx="468612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25"/>
          <p:cNvSpPr txBox="1"/>
          <p:nvPr>
            <p:ph idx="3" type="body"/>
          </p:nvPr>
        </p:nvSpPr>
        <p:spPr>
          <a:xfrm>
            <a:off x="1451520" y="3817800"/>
            <a:ext cx="468612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25"/>
          <p:cNvSpPr txBox="1"/>
          <p:nvPr>
            <p:ph idx="4" type="body"/>
          </p:nvPr>
        </p:nvSpPr>
        <p:spPr>
          <a:xfrm>
            <a:off x="6372360" y="3817800"/>
            <a:ext cx="468612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3" name="Shape 113"/>
        <p:cNvGrpSpPr/>
        <p:nvPr/>
      </p:nvGrpSpPr>
      <p:grpSpPr>
        <a:xfrm>
          <a:off x="0" y="0"/>
          <a:ext cx="0" cy="0"/>
          <a:chOff x="0" y="0"/>
          <a:chExt cx="0" cy="0"/>
        </a:xfrm>
      </p:grpSpPr>
      <p:sp>
        <p:nvSpPr>
          <p:cNvPr id="114" name="Google Shape;114;p26"/>
          <p:cNvSpPr txBox="1"/>
          <p:nvPr>
            <p:ph type="title"/>
          </p:nvPr>
        </p:nvSpPr>
        <p:spPr>
          <a:xfrm>
            <a:off x="1451520" y="804600"/>
            <a:ext cx="9603000" cy="104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26"/>
          <p:cNvSpPr txBox="1"/>
          <p:nvPr>
            <p:ph idx="1" type="body"/>
          </p:nvPr>
        </p:nvSpPr>
        <p:spPr>
          <a:xfrm>
            <a:off x="1451520" y="2015640"/>
            <a:ext cx="309204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26"/>
          <p:cNvSpPr txBox="1"/>
          <p:nvPr>
            <p:ph idx="2" type="body"/>
          </p:nvPr>
        </p:nvSpPr>
        <p:spPr>
          <a:xfrm>
            <a:off x="4698720" y="2015640"/>
            <a:ext cx="309204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26"/>
          <p:cNvSpPr txBox="1"/>
          <p:nvPr>
            <p:ph idx="3" type="body"/>
          </p:nvPr>
        </p:nvSpPr>
        <p:spPr>
          <a:xfrm>
            <a:off x="7945560" y="2015640"/>
            <a:ext cx="309204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26"/>
          <p:cNvSpPr txBox="1"/>
          <p:nvPr>
            <p:ph idx="4" type="body"/>
          </p:nvPr>
        </p:nvSpPr>
        <p:spPr>
          <a:xfrm>
            <a:off x="1451520" y="3817800"/>
            <a:ext cx="309204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26"/>
          <p:cNvSpPr txBox="1"/>
          <p:nvPr>
            <p:ph idx="5" type="body"/>
          </p:nvPr>
        </p:nvSpPr>
        <p:spPr>
          <a:xfrm>
            <a:off x="4698720" y="3817800"/>
            <a:ext cx="309204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26"/>
          <p:cNvSpPr txBox="1"/>
          <p:nvPr>
            <p:ph idx="6" type="body"/>
          </p:nvPr>
        </p:nvSpPr>
        <p:spPr>
          <a:xfrm>
            <a:off x="7945560" y="3817800"/>
            <a:ext cx="309204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9" name="Shape 19"/>
        <p:cNvGrpSpPr/>
        <p:nvPr/>
      </p:nvGrpSpPr>
      <p:grpSpPr>
        <a:xfrm>
          <a:off x="0" y="0"/>
          <a:ext cx="0" cy="0"/>
          <a:chOff x="0" y="0"/>
          <a:chExt cx="0" cy="0"/>
        </a:xfrm>
      </p:grpSpPr>
      <p:sp>
        <p:nvSpPr>
          <p:cNvPr id="20" name="Google Shape;20;p4"/>
          <p:cNvSpPr txBox="1"/>
          <p:nvPr>
            <p:ph type="title"/>
          </p:nvPr>
        </p:nvSpPr>
        <p:spPr>
          <a:xfrm>
            <a:off x="1451520" y="804600"/>
            <a:ext cx="9603000" cy="104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 type="body"/>
          </p:nvPr>
        </p:nvSpPr>
        <p:spPr>
          <a:xfrm>
            <a:off x="1451520" y="2015640"/>
            <a:ext cx="9603000" cy="34502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 name="Shape 22"/>
        <p:cNvGrpSpPr/>
        <p:nvPr/>
      </p:nvGrpSpPr>
      <p:grpSpPr>
        <a:xfrm>
          <a:off x="0" y="0"/>
          <a:ext cx="0" cy="0"/>
          <a:chOff x="0" y="0"/>
          <a:chExt cx="0" cy="0"/>
        </a:xfrm>
      </p:grpSpPr>
      <p:sp>
        <p:nvSpPr>
          <p:cNvPr id="23" name="Google Shape;23;p5"/>
          <p:cNvSpPr txBox="1"/>
          <p:nvPr>
            <p:ph type="title"/>
          </p:nvPr>
        </p:nvSpPr>
        <p:spPr>
          <a:xfrm>
            <a:off x="1451520" y="804600"/>
            <a:ext cx="9603000" cy="104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
          <p:cNvSpPr txBox="1"/>
          <p:nvPr>
            <p:ph idx="1" type="body"/>
          </p:nvPr>
        </p:nvSpPr>
        <p:spPr>
          <a:xfrm>
            <a:off x="1451520" y="2015640"/>
            <a:ext cx="4686120" cy="34502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5"/>
          <p:cNvSpPr txBox="1"/>
          <p:nvPr>
            <p:ph idx="2" type="body"/>
          </p:nvPr>
        </p:nvSpPr>
        <p:spPr>
          <a:xfrm>
            <a:off x="6372360" y="2015640"/>
            <a:ext cx="4686120" cy="34502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1451520" y="804600"/>
            <a:ext cx="9603000" cy="104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8" name="Shape 28"/>
        <p:cNvGrpSpPr/>
        <p:nvPr/>
      </p:nvGrpSpPr>
      <p:grpSpPr>
        <a:xfrm>
          <a:off x="0" y="0"/>
          <a:ext cx="0" cy="0"/>
          <a:chOff x="0" y="0"/>
          <a:chExt cx="0" cy="0"/>
        </a:xfrm>
      </p:grpSpPr>
      <p:sp>
        <p:nvSpPr>
          <p:cNvPr id="29" name="Google Shape;29;p7"/>
          <p:cNvSpPr txBox="1"/>
          <p:nvPr>
            <p:ph idx="1" type="subTitle"/>
          </p:nvPr>
        </p:nvSpPr>
        <p:spPr>
          <a:xfrm>
            <a:off x="1451520" y="804600"/>
            <a:ext cx="9603000" cy="486396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 name="Shape 30"/>
        <p:cNvGrpSpPr/>
        <p:nvPr/>
      </p:nvGrpSpPr>
      <p:grpSpPr>
        <a:xfrm>
          <a:off x="0" y="0"/>
          <a:ext cx="0" cy="0"/>
          <a:chOff x="0" y="0"/>
          <a:chExt cx="0" cy="0"/>
        </a:xfrm>
      </p:grpSpPr>
      <p:sp>
        <p:nvSpPr>
          <p:cNvPr id="31" name="Google Shape;31;p8"/>
          <p:cNvSpPr txBox="1"/>
          <p:nvPr>
            <p:ph type="title"/>
          </p:nvPr>
        </p:nvSpPr>
        <p:spPr>
          <a:xfrm>
            <a:off x="1451520" y="804600"/>
            <a:ext cx="9603000" cy="104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 type="body"/>
          </p:nvPr>
        </p:nvSpPr>
        <p:spPr>
          <a:xfrm>
            <a:off x="1451520" y="2015640"/>
            <a:ext cx="468612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8"/>
          <p:cNvSpPr txBox="1"/>
          <p:nvPr>
            <p:ph idx="2" type="body"/>
          </p:nvPr>
        </p:nvSpPr>
        <p:spPr>
          <a:xfrm>
            <a:off x="6372360" y="2015640"/>
            <a:ext cx="4686120" cy="34502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8"/>
          <p:cNvSpPr txBox="1"/>
          <p:nvPr>
            <p:ph idx="3" type="body"/>
          </p:nvPr>
        </p:nvSpPr>
        <p:spPr>
          <a:xfrm>
            <a:off x="1451520" y="3817800"/>
            <a:ext cx="468612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5" name="Shape 35"/>
        <p:cNvGrpSpPr/>
        <p:nvPr/>
      </p:nvGrpSpPr>
      <p:grpSpPr>
        <a:xfrm>
          <a:off x="0" y="0"/>
          <a:ext cx="0" cy="0"/>
          <a:chOff x="0" y="0"/>
          <a:chExt cx="0" cy="0"/>
        </a:xfrm>
      </p:grpSpPr>
      <p:sp>
        <p:nvSpPr>
          <p:cNvPr id="36" name="Google Shape;36;p9"/>
          <p:cNvSpPr txBox="1"/>
          <p:nvPr>
            <p:ph type="title"/>
          </p:nvPr>
        </p:nvSpPr>
        <p:spPr>
          <a:xfrm>
            <a:off x="1451520" y="804600"/>
            <a:ext cx="9603000" cy="104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9"/>
          <p:cNvSpPr txBox="1"/>
          <p:nvPr>
            <p:ph idx="1" type="body"/>
          </p:nvPr>
        </p:nvSpPr>
        <p:spPr>
          <a:xfrm>
            <a:off x="1451520" y="2015640"/>
            <a:ext cx="4686120" cy="34502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9"/>
          <p:cNvSpPr txBox="1"/>
          <p:nvPr>
            <p:ph idx="2" type="body"/>
          </p:nvPr>
        </p:nvSpPr>
        <p:spPr>
          <a:xfrm>
            <a:off x="6372360" y="2015640"/>
            <a:ext cx="468612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9"/>
          <p:cNvSpPr txBox="1"/>
          <p:nvPr>
            <p:ph idx="3" type="body"/>
          </p:nvPr>
        </p:nvSpPr>
        <p:spPr>
          <a:xfrm>
            <a:off x="6372360" y="3817800"/>
            <a:ext cx="468612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0" name="Shape 40"/>
        <p:cNvGrpSpPr/>
        <p:nvPr/>
      </p:nvGrpSpPr>
      <p:grpSpPr>
        <a:xfrm>
          <a:off x="0" y="0"/>
          <a:ext cx="0" cy="0"/>
          <a:chOff x="0" y="0"/>
          <a:chExt cx="0" cy="0"/>
        </a:xfrm>
      </p:grpSpPr>
      <p:sp>
        <p:nvSpPr>
          <p:cNvPr id="41" name="Google Shape;41;p10"/>
          <p:cNvSpPr txBox="1"/>
          <p:nvPr>
            <p:ph type="title"/>
          </p:nvPr>
        </p:nvSpPr>
        <p:spPr>
          <a:xfrm>
            <a:off x="1451520" y="804600"/>
            <a:ext cx="9603000" cy="104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0"/>
          <p:cNvSpPr txBox="1"/>
          <p:nvPr>
            <p:ph idx="1" type="body"/>
          </p:nvPr>
        </p:nvSpPr>
        <p:spPr>
          <a:xfrm>
            <a:off x="1451520" y="2015640"/>
            <a:ext cx="468612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0"/>
          <p:cNvSpPr txBox="1"/>
          <p:nvPr>
            <p:ph idx="2" type="body"/>
          </p:nvPr>
        </p:nvSpPr>
        <p:spPr>
          <a:xfrm>
            <a:off x="6372360" y="2015640"/>
            <a:ext cx="468612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0"/>
          <p:cNvSpPr txBox="1"/>
          <p:nvPr>
            <p:ph idx="3" type="body"/>
          </p:nvPr>
        </p:nvSpPr>
        <p:spPr>
          <a:xfrm>
            <a:off x="1451520" y="3817800"/>
            <a:ext cx="9603000" cy="164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2019600"/>
            <a:ext cx="12191760" cy="4105440"/>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 name="Google Shape;7;p1"/>
          <p:cNvPicPr preferRelativeResize="0"/>
          <p:nvPr/>
        </p:nvPicPr>
        <p:blipFill rotWithShape="1">
          <a:blip r:embed="rId1">
            <a:alphaModFix/>
          </a:blip>
          <a:srcRect b="-1524" l="0" r="0" t="1526"/>
          <a:stretch/>
        </p:blipFill>
        <p:spPr>
          <a:xfrm>
            <a:off x="0" y="6126480"/>
            <a:ext cx="12191760" cy="742680"/>
          </a:xfrm>
          <a:prstGeom prst="rect">
            <a:avLst/>
          </a:prstGeom>
          <a:noFill/>
          <a:ln>
            <a:noFill/>
          </a:ln>
        </p:spPr>
      </p:pic>
      <p:cxnSp>
        <p:nvCxnSpPr>
          <p:cNvPr id="8" name="Google Shape;8;p1"/>
          <p:cNvCxnSpPr/>
          <p:nvPr/>
        </p:nvCxnSpPr>
        <p:spPr>
          <a:xfrm>
            <a:off x="0" y="6128280"/>
            <a:ext cx="12191760" cy="360"/>
          </a:xfrm>
          <a:prstGeom prst="straightConnector1">
            <a:avLst/>
          </a:prstGeom>
          <a:noFill/>
          <a:ln cap="flat" cmpd="sng" w="12600">
            <a:solidFill>
              <a:srgbClr val="000001"/>
            </a:solidFill>
            <a:prstDash val="solid"/>
            <a:round/>
            <a:headEnd len="sm" w="sm" type="none"/>
            <a:tailEnd len="sm" w="sm" type="none"/>
          </a:ln>
        </p:spPr>
      </p:cxnSp>
      <p:sp>
        <p:nvSpPr>
          <p:cNvPr id="9" name="Google Shape;9;p1"/>
          <p:cNvSpPr txBox="1"/>
          <p:nvPr>
            <p:ph type="title"/>
          </p:nvPr>
        </p:nvSpPr>
        <p:spPr>
          <a:xfrm>
            <a:off x="2417760" y="802440"/>
            <a:ext cx="8636760" cy="2541240"/>
          </a:xfrm>
          <a:prstGeom prst="rect">
            <a:avLst/>
          </a:prstGeom>
          <a:noFill/>
          <a:ln>
            <a:noFill/>
          </a:ln>
        </p:spPr>
        <p:txBody>
          <a:bodyPr anchorCtr="0" anchor="b" bIns="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1"/>
          <p:cNvSpPr txBox="1"/>
          <p:nvPr>
            <p:ph idx="10" type="dt"/>
          </p:nvPr>
        </p:nvSpPr>
        <p:spPr>
          <a:xfrm>
            <a:off x="7554240" y="330480"/>
            <a:ext cx="3500280" cy="3088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 name="Google Shape;11;p1"/>
          <p:cNvSpPr txBox="1"/>
          <p:nvPr>
            <p:ph idx="11" type="ftr"/>
          </p:nvPr>
        </p:nvSpPr>
        <p:spPr>
          <a:xfrm>
            <a:off x="2416680" y="329400"/>
            <a:ext cx="4973400" cy="3088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2" type="sldNum"/>
          </p:nvPr>
        </p:nvSpPr>
        <p:spPr>
          <a:xfrm>
            <a:off x="1437840" y="798840"/>
            <a:ext cx="810720" cy="50328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00"/>
              <a:buFont typeface="Arial"/>
              <a:buNone/>
              <a:defRPr b="0" i="0" sz="2800" u="none" cap="none" strike="noStrike">
                <a:solidFill>
                  <a:srgbClr val="B71E42"/>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2800"/>
              <a:buFont typeface="Arial"/>
              <a:buNone/>
              <a:defRPr b="0" i="0" sz="2800" u="none" cap="none" strike="noStrike">
                <a:solidFill>
                  <a:srgbClr val="B71E42"/>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2800"/>
              <a:buFont typeface="Arial"/>
              <a:buNone/>
              <a:defRPr b="0" i="0" sz="2800" u="none" cap="none" strike="noStrike">
                <a:solidFill>
                  <a:srgbClr val="B71E42"/>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2800"/>
              <a:buFont typeface="Arial"/>
              <a:buNone/>
              <a:defRPr b="0" i="0" sz="2800" u="none" cap="none" strike="noStrike">
                <a:solidFill>
                  <a:srgbClr val="B71E42"/>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2800"/>
              <a:buFont typeface="Arial"/>
              <a:buNone/>
              <a:defRPr b="0" i="0" sz="2800" u="none" cap="none" strike="noStrike">
                <a:solidFill>
                  <a:srgbClr val="B71E42"/>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2800"/>
              <a:buFont typeface="Arial"/>
              <a:buNone/>
              <a:defRPr b="0" i="0" sz="2800" u="none" cap="none" strike="noStrike">
                <a:solidFill>
                  <a:srgbClr val="B71E42"/>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2800"/>
              <a:buFont typeface="Arial"/>
              <a:buNone/>
              <a:defRPr b="0" i="0" sz="2800" u="none" cap="none" strike="noStrike">
                <a:solidFill>
                  <a:srgbClr val="B71E42"/>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2800"/>
              <a:buFont typeface="Arial"/>
              <a:buNone/>
              <a:defRPr b="0" i="0" sz="2800" u="none" cap="none" strike="noStrike">
                <a:solidFill>
                  <a:srgbClr val="B71E42"/>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2800"/>
              <a:buFont typeface="Arial"/>
              <a:buNone/>
              <a:defRPr b="0" i="0" sz="2800" u="none" cap="none" strike="noStrike">
                <a:solidFill>
                  <a:srgbClr val="B71E4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cxnSp>
        <p:nvCxnSpPr>
          <p:cNvPr id="13" name="Google Shape;13;p1"/>
          <p:cNvCxnSpPr/>
          <p:nvPr/>
        </p:nvCxnSpPr>
        <p:spPr>
          <a:xfrm>
            <a:off x="2417760" y="3528360"/>
            <a:ext cx="8636760" cy="360"/>
          </a:xfrm>
          <a:prstGeom prst="straightConnector1">
            <a:avLst/>
          </a:prstGeom>
          <a:noFill/>
          <a:ln cap="flat" cmpd="sng" w="31675">
            <a:solidFill>
              <a:schemeClr val="accent1"/>
            </a:solidFill>
            <a:prstDash val="solid"/>
            <a:round/>
            <a:headEnd len="sm" w="sm" type="none"/>
            <a:tailEnd len="sm" w="sm" type="none"/>
          </a:ln>
          <a:effectLst>
            <a:outerShdw blurRad="40000" rotWithShape="0" dir="5400000" dist="23000">
              <a:srgbClr val="000000">
                <a:alpha val="34509"/>
              </a:srgbClr>
            </a:outerShdw>
          </a:effectLst>
        </p:spPr>
      </p:cxnSp>
      <p:sp>
        <p:nvSpPr>
          <p:cNvPr id="14" name="Google Shape;14;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sp>
        <p:nvSpPr>
          <p:cNvPr id="64" name="Google Shape;64;p14"/>
          <p:cNvSpPr/>
          <p:nvPr/>
        </p:nvSpPr>
        <p:spPr>
          <a:xfrm>
            <a:off x="0" y="2019600"/>
            <a:ext cx="12191760" cy="4105440"/>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5" name="Google Shape;65;p14"/>
          <p:cNvPicPr preferRelativeResize="0"/>
          <p:nvPr/>
        </p:nvPicPr>
        <p:blipFill rotWithShape="1">
          <a:blip r:embed="rId1">
            <a:alphaModFix/>
          </a:blip>
          <a:srcRect b="-1524" l="0" r="0" t="1526"/>
          <a:stretch/>
        </p:blipFill>
        <p:spPr>
          <a:xfrm>
            <a:off x="0" y="6126480"/>
            <a:ext cx="12191760" cy="742680"/>
          </a:xfrm>
          <a:prstGeom prst="rect">
            <a:avLst/>
          </a:prstGeom>
          <a:noFill/>
          <a:ln>
            <a:noFill/>
          </a:ln>
        </p:spPr>
      </p:pic>
      <p:cxnSp>
        <p:nvCxnSpPr>
          <p:cNvPr id="66" name="Google Shape;66;p14"/>
          <p:cNvCxnSpPr/>
          <p:nvPr/>
        </p:nvCxnSpPr>
        <p:spPr>
          <a:xfrm>
            <a:off x="0" y="6128280"/>
            <a:ext cx="12191760" cy="360"/>
          </a:xfrm>
          <a:prstGeom prst="straightConnector1">
            <a:avLst/>
          </a:prstGeom>
          <a:noFill/>
          <a:ln cap="flat" cmpd="sng" w="12600">
            <a:solidFill>
              <a:srgbClr val="000001"/>
            </a:solidFill>
            <a:prstDash val="solid"/>
            <a:round/>
            <a:headEnd len="sm" w="sm" type="none"/>
            <a:tailEnd len="sm" w="sm" type="none"/>
          </a:ln>
        </p:spPr>
      </p:cxnSp>
      <p:sp>
        <p:nvSpPr>
          <p:cNvPr id="67" name="Google Shape;67;p14"/>
          <p:cNvSpPr txBox="1"/>
          <p:nvPr>
            <p:ph type="title"/>
          </p:nvPr>
        </p:nvSpPr>
        <p:spPr>
          <a:xfrm>
            <a:off x="1451520" y="804600"/>
            <a:ext cx="9603000" cy="104904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8" name="Google Shape;68;p14"/>
          <p:cNvSpPr txBox="1"/>
          <p:nvPr>
            <p:ph idx="1" type="body"/>
          </p:nvPr>
        </p:nvSpPr>
        <p:spPr>
          <a:xfrm>
            <a:off x="1451520" y="2015640"/>
            <a:ext cx="9603000" cy="345024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9" name="Google Shape;69;p14"/>
          <p:cNvSpPr txBox="1"/>
          <p:nvPr>
            <p:ph idx="10" type="dt"/>
          </p:nvPr>
        </p:nvSpPr>
        <p:spPr>
          <a:xfrm>
            <a:off x="7554240" y="330480"/>
            <a:ext cx="3500280" cy="3088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0" name="Google Shape;70;p14"/>
          <p:cNvSpPr txBox="1"/>
          <p:nvPr>
            <p:ph idx="11" type="ftr"/>
          </p:nvPr>
        </p:nvSpPr>
        <p:spPr>
          <a:xfrm>
            <a:off x="1451520" y="329400"/>
            <a:ext cx="5938560" cy="3088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1" name="Google Shape;71;p14"/>
          <p:cNvSpPr txBox="1"/>
          <p:nvPr>
            <p:ph idx="12" type="sldNum"/>
          </p:nvPr>
        </p:nvSpPr>
        <p:spPr>
          <a:xfrm>
            <a:off x="480240" y="798840"/>
            <a:ext cx="810720" cy="50328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00"/>
              <a:buFont typeface="Arial"/>
              <a:buNone/>
              <a:defRPr b="0" i="0" sz="2800" u="none" cap="none" strike="noStrike">
                <a:solidFill>
                  <a:srgbClr val="B71E42"/>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2800"/>
              <a:buFont typeface="Arial"/>
              <a:buNone/>
              <a:defRPr b="0" i="0" sz="2800" u="none" cap="none" strike="noStrike">
                <a:solidFill>
                  <a:srgbClr val="B71E42"/>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2800"/>
              <a:buFont typeface="Arial"/>
              <a:buNone/>
              <a:defRPr b="0" i="0" sz="2800" u="none" cap="none" strike="noStrike">
                <a:solidFill>
                  <a:srgbClr val="B71E42"/>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2800"/>
              <a:buFont typeface="Arial"/>
              <a:buNone/>
              <a:defRPr b="0" i="0" sz="2800" u="none" cap="none" strike="noStrike">
                <a:solidFill>
                  <a:srgbClr val="B71E42"/>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2800"/>
              <a:buFont typeface="Arial"/>
              <a:buNone/>
              <a:defRPr b="0" i="0" sz="2800" u="none" cap="none" strike="noStrike">
                <a:solidFill>
                  <a:srgbClr val="B71E42"/>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2800"/>
              <a:buFont typeface="Arial"/>
              <a:buNone/>
              <a:defRPr b="0" i="0" sz="2800" u="none" cap="none" strike="noStrike">
                <a:solidFill>
                  <a:srgbClr val="B71E42"/>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2800"/>
              <a:buFont typeface="Arial"/>
              <a:buNone/>
              <a:defRPr b="0" i="0" sz="2800" u="none" cap="none" strike="noStrike">
                <a:solidFill>
                  <a:srgbClr val="B71E42"/>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2800"/>
              <a:buFont typeface="Arial"/>
              <a:buNone/>
              <a:defRPr b="0" i="0" sz="2800" u="none" cap="none" strike="noStrike">
                <a:solidFill>
                  <a:srgbClr val="B71E42"/>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2800"/>
              <a:buFont typeface="Arial"/>
              <a:buNone/>
              <a:defRPr b="0" i="0" sz="2800" u="none" cap="none" strike="noStrike">
                <a:solidFill>
                  <a:srgbClr val="B71E4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cxnSp>
        <p:nvCxnSpPr>
          <p:cNvPr id="72" name="Google Shape;72;p14"/>
          <p:cNvCxnSpPr/>
          <p:nvPr/>
        </p:nvCxnSpPr>
        <p:spPr>
          <a:xfrm>
            <a:off x="1453680" y="1846800"/>
            <a:ext cx="9607680" cy="360"/>
          </a:xfrm>
          <a:prstGeom prst="straightConnector1">
            <a:avLst/>
          </a:prstGeom>
          <a:noFill/>
          <a:ln cap="flat" cmpd="sng" w="31675">
            <a:solidFill>
              <a:schemeClr val="accent1"/>
            </a:solidFill>
            <a:prstDash val="solid"/>
            <a:round/>
            <a:headEnd len="sm" w="sm" type="none"/>
            <a:tailEnd len="sm" w="sm" type="none"/>
          </a:ln>
          <a:effectLst>
            <a:outerShdw blurRad="40000" rotWithShape="0" dir="5400000" dist="23000">
              <a:srgbClr val="000000">
                <a:alpha val="34509"/>
              </a:srgbClr>
            </a:outerShdw>
          </a:effectLst>
        </p:spPr>
      </p:cxn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hyperlink" Target="https://playground.tensorflow.org/#activation=tanh&amp;batchSize=10&amp;dataset=circle&amp;regDataset=reg-plane&amp;learningRate=0.03&amp;regularizationRate=0&amp;noise=0&amp;networkShape=4,2&amp;seed=0.88768&amp;showTestData=false&amp;discretize=false&amp;percTrainData=50&amp;x=true&amp;y=true&amp;xTimesY=false&amp;xSquared=false&amp;ySquared=false&amp;cosX=false&amp;sinX=false&amp;cosY=false&amp;sinY=false&amp;collectStats=false&amp;problem=classification&amp;initZero=false&amp;hideText=fals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s://www.youtube.com/watch?v=njKP3FqW3Sk&amp;list=PLtBw6njQRU-rwp5__7C0oIVt26ZgjG9NI" TargetMode="Externa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hyperlink" Target="https://www.pragnakalp.com/demos/BERT-NLP-QnA-Demo/" TargetMode="External"/><Relationship Id="rId4" Type="http://schemas.openxmlformats.org/officeDocument/2006/relationships/hyperlink" Target="https://app.inferkit.com/demo" TargetMode="External"/><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hyperlink" Target="https://www.youtube.com/watch?v=PCBTZh41Ris" TargetMode="External"/><Relationship Id="rId4" Type="http://schemas.openxmlformats.org/officeDocument/2006/relationships/image" Target="../media/image15.jpg"/><Relationship Id="rId5" Type="http://schemas.openxmlformats.org/officeDocument/2006/relationships/image" Target="../media/image8.jpg"/><Relationship Id="rId6"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7"/>
          <p:cNvSpPr txBox="1"/>
          <p:nvPr/>
        </p:nvSpPr>
        <p:spPr>
          <a:xfrm>
            <a:off x="1520686" y="802440"/>
            <a:ext cx="9533833" cy="2541240"/>
          </a:xfrm>
          <a:prstGeom prst="rect">
            <a:avLst/>
          </a:prstGeom>
          <a:noFill/>
          <a:ln>
            <a:noFill/>
          </a:ln>
        </p:spPr>
        <p:txBody>
          <a:bodyPr anchorCtr="0" anchor="b" bIns="0" lIns="91425" spcFirstLastPara="1" rIns="91425" wrap="square" tIns="45700">
            <a:noAutofit/>
          </a:bodyPr>
          <a:lstStyle/>
          <a:p>
            <a:pPr indent="0" lvl="0" marL="0" marR="0" rtl="0" algn="l">
              <a:lnSpc>
                <a:spcPct val="90000"/>
              </a:lnSpc>
              <a:spcBef>
                <a:spcPts val="0"/>
              </a:spcBef>
              <a:spcAft>
                <a:spcPts val="0"/>
              </a:spcAft>
              <a:buClr>
                <a:srgbClr val="000000"/>
              </a:buClr>
              <a:buSzPts val="6600"/>
              <a:buFont typeface="Arial"/>
              <a:buNone/>
            </a:pPr>
            <a:r>
              <a:rPr b="0" i="0" lang="en-US" sz="6600" u="none" cap="none" strike="noStrike">
                <a:solidFill>
                  <a:srgbClr val="000000"/>
                </a:solidFill>
                <a:latin typeface="Gill Sans"/>
                <a:ea typeface="Gill Sans"/>
                <a:cs typeface="Gill Sans"/>
                <a:sym typeface="Gill Sans"/>
              </a:rPr>
              <a:t>AN INTRODUCTION TO NEURAL NETWORKS</a:t>
            </a:r>
            <a:endParaRPr b="0" i="0" sz="6600" u="none" cap="none" strike="noStrike">
              <a:solidFill>
                <a:srgbClr val="000000"/>
              </a:solidFill>
              <a:latin typeface="Gill Sans"/>
              <a:ea typeface="Gill Sans"/>
              <a:cs typeface="Gill Sans"/>
              <a:sym typeface="Gill Sans"/>
            </a:endParaRPr>
          </a:p>
        </p:txBody>
      </p:sp>
      <p:sp>
        <p:nvSpPr>
          <p:cNvPr id="126" name="Google Shape;126;p27"/>
          <p:cNvSpPr txBox="1"/>
          <p:nvPr/>
        </p:nvSpPr>
        <p:spPr>
          <a:xfrm>
            <a:off x="2417760" y="3531240"/>
            <a:ext cx="8636760" cy="977400"/>
          </a:xfrm>
          <a:prstGeom prst="rect">
            <a:avLst/>
          </a:prstGeom>
          <a:noFill/>
          <a:ln>
            <a:noFill/>
          </a:ln>
        </p:spPr>
        <p:txBody>
          <a:bodyPr anchorCtr="0" anchor="t" bIns="91425" lIns="91425" spcFirstLastPara="1" rIns="91425" wrap="square" tIns="91425">
            <a:noAutofit/>
          </a:bodyPr>
          <a:lstStyle/>
          <a:p>
            <a:pPr indent="0" lvl="0" marL="0" marR="0" rtl="0" algn="r">
              <a:lnSpc>
                <a:spcPct val="120000"/>
              </a:lnSpc>
              <a:spcBef>
                <a:spcPts val="0"/>
              </a:spcBef>
              <a:spcAft>
                <a:spcPts val="0"/>
              </a:spcAft>
              <a:buClr>
                <a:srgbClr val="000000"/>
              </a:buClr>
              <a:buSzPts val="1800"/>
              <a:buFont typeface="Arial"/>
              <a:buNone/>
            </a:pPr>
            <a:r>
              <a:rPr lang="en-US" sz="1800">
                <a:latin typeface="Gill Sans"/>
                <a:ea typeface="Gill Sans"/>
                <a:cs typeface="Gill Sans"/>
                <a:sym typeface="Gill Sans"/>
              </a:rPr>
              <a:t>CMP 414 &amp; 765 Artificial Intelligence</a:t>
            </a:r>
            <a:endParaRPr b="0" i="0" sz="1800" u="none" cap="none" strike="noStrike">
              <a:solidFill>
                <a:schemeClr val="dk1"/>
              </a:solidFill>
              <a:latin typeface="Arial"/>
              <a:ea typeface="Arial"/>
              <a:cs typeface="Arial"/>
              <a:sym typeface="Arial"/>
            </a:endParaRPr>
          </a:p>
          <a:p>
            <a:pPr indent="0" lvl="0" marL="0" marR="0" rtl="0" algn="r">
              <a:lnSpc>
                <a:spcPct val="120000"/>
              </a:lnSpc>
              <a:spcBef>
                <a:spcPts val="1001"/>
              </a:spcBef>
              <a:spcAft>
                <a:spcPts val="0"/>
              </a:spcAft>
              <a:buClr>
                <a:srgbClr val="000000"/>
              </a:buClr>
              <a:buSzPts val="1800"/>
              <a:buFont typeface="Arial"/>
              <a:buNone/>
            </a:pPr>
            <a:r>
              <a:rPr b="0" i="0" lang="en-US" sz="1800" u="none" cap="none" strike="noStrike">
                <a:solidFill>
                  <a:srgbClr val="000000"/>
                </a:solidFill>
                <a:latin typeface="Gill Sans"/>
                <a:ea typeface="Gill Sans"/>
                <a:cs typeface="Gill Sans"/>
                <a:sym typeface="Gill Sans"/>
              </a:rPr>
              <a:t>Liang Zhao</a:t>
            </a:r>
            <a:endParaRPr b="0" i="0" sz="1800" u="none" cap="none" strike="noStrike">
              <a:solidFill>
                <a:srgbClr val="000000"/>
              </a:solidFill>
              <a:latin typeface="Gill Sans"/>
              <a:ea typeface="Gill Sans"/>
              <a:cs typeface="Gill Sans"/>
              <a:sym typeface="Gill Sans"/>
            </a:endParaRPr>
          </a:p>
          <a:p>
            <a:pPr indent="0" lvl="0" marL="0" marR="0" rtl="0" algn="r">
              <a:lnSpc>
                <a:spcPct val="120000"/>
              </a:lnSpc>
              <a:spcBef>
                <a:spcPts val="1001"/>
              </a:spcBef>
              <a:spcAft>
                <a:spcPts val="0"/>
              </a:spcAft>
              <a:buClr>
                <a:srgbClr val="000000"/>
              </a:buClr>
              <a:buSzPts val="1800"/>
              <a:buFont typeface="Arial"/>
              <a:buNone/>
            </a:pPr>
            <a:r>
              <a:rPr b="0" i="0" lang="en-US" sz="1800" u="none" cap="none" strike="noStrike">
                <a:solidFill>
                  <a:srgbClr val="000000"/>
                </a:solidFill>
                <a:latin typeface="Gill Sans"/>
                <a:ea typeface="Gill Sans"/>
                <a:cs typeface="Gill Sans"/>
                <a:sym typeface="Gill Sans"/>
              </a:rPr>
              <a:t>CUNY </a:t>
            </a:r>
            <a:r>
              <a:rPr lang="en-US" sz="1800">
                <a:latin typeface="Gill Sans"/>
                <a:ea typeface="Gill Sans"/>
                <a:cs typeface="Gill Sans"/>
                <a:sym typeface="Gill Sans"/>
              </a:rPr>
              <a:t>Lehman College</a:t>
            </a:r>
            <a:endParaRPr b="0" i="0" sz="1800" u="none" cap="none" strike="noStrike">
              <a:solidFill>
                <a:srgbClr val="000000"/>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grpSp>
        <p:nvGrpSpPr>
          <p:cNvPr id="189" name="Google Shape;189;p36"/>
          <p:cNvGrpSpPr/>
          <p:nvPr/>
        </p:nvGrpSpPr>
        <p:grpSpPr>
          <a:xfrm>
            <a:off x="6109920" y="2012760"/>
            <a:ext cx="4948200" cy="3453120"/>
            <a:chOff x="6109920" y="2012760"/>
            <a:chExt cx="4948200" cy="3453120"/>
          </a:xfrm>
        </p:grpSpPr>
        <p:sp>
          <p:nvSpPr>
            <p:cNvPr id="190" name="Google Shape;190;p36"/>
            <p:cNvSpPr/>
            <p:nvPr/>
          </p:nvSpPr>
          <p:spPr>
            <a:xfrm>
              <a:off x="6109920" y="2012760"/>
              <a:ext cx="4948200" cy="3453120"/>
            </a:xfrm>
            <a:prstGeom prst="rect">
              <a:avLst/>
            </a:prstGeom>
            <a:gradFill>
              <a:gsLst>
                <a:gs pos="0">
                  <a:srgbClr val="000001"/>
                </a:gs>
                <a:gs pos="100000">
                  <a:srgbClr val="191919"/>
                </a:gs>
              </a:gsLst>
              <a:lin ang="5400000" scaled="0"/>
            </a:gradFill>
            <a:ln>
              <a:noFill/>
            </a:ln>
            <a:effectLst>
              <a:outerShdw blurRad="127000" sx="98000" rotWithShape="0" algn="tl" dir="4740000" dist="190500" sy="98000">
                <a:srgbClr val="000000">
                  <a:alpha val="3333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6"/>
            <p:cNvSpPr/>
            <p:nvPr/>
          </p:nvSpPr>
          <p:spPr>
            <a:xfrm>
              <a:off x="6109920" y="2026080"/>
              <a:ext cx="4948200" cy="3433680"/>
            </a:xfrm>
            <a:prstGeom prst="rect">
              <a:avLst/>
            </a:prstGeom>
            <a:solidFill>
              <a:schemeClr val="lt1"/>
            </a:solidFill>
            <a:ln cap="flat" cmpd="sng" w="76300">
              <a:solidFill>
                <a:srgbClr val="19191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92" name="Google Shape;192;p36"/>
          <p:cNvPicPr preferRelativeResize="0"/>
          <p:nvPr/>
        </p:nvPicPr>
        <p:blipFill rotWithShape="1">
          <a:blip r:embed="rId3">
            <a:alphaModFix/>
          </a:blip>
          <a:srcRect b="0" l="0" r="0" t="0"/>
          <a:stretch/>
        </p:blipFill>
        <p:spPr>
          <a:xfrm>
            <a:off x="6277320" y="2657880"/>
            <a:ext cx="4613400" cy="2156760"/>
          </a:xfrm>
          <a:prstGeom prst="rect">
            <a:avLst/>
          </a:prstGeom>
          <a:noFill/>
          <a:ln>
            <a:noFill/>
          </a:ln>
        </p:spPr>
      </p:pic>
      <p:sp>
        <p:nvSpPr>
          <p:cNvPr id="193" name="Google Shape;193;p36"/>
          <p:cNvSpPr txBox="1"/>
          <p:nvPr/>
        </p:nvSpPr>
        <p:spPr>
          <a:xfrm>
            <a:off x="1451520" y="804600"/>
            <a:ext cx="9603000" cy="104904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000000"/>
                </a:solidFill>
                <a:latin typeface="Gill Sans"/>
                <a:ea typeface="Gill Sans"/>
                <a:cs typeface="Gill Sans"/>
                <a:sym typeface="Gill Sans"/>
              </a:rPr>
              <a:t>WHY USE NEURAL NETWORKS?</a:t>
            </a:r>
            <a:endParaRPr b="0" i="0" sz="3200" u="none" cap="none" strike="noStrike">
              <a:solidFill>
                <a:srgbClr val="000000"/>
              </a:solidFill>
              <a:latin typeface="Gill Sans"/>
              <a:ea typeface="Gill Sans"/>
              <a:cs typeface="Gill Sans"/>
              <a:sym typeface="Gill Sans"/>
            </a:endParaRPr>
          </a:p>
        </p:txBody>
      </p:sp>
      <p:sp>
        <p:nvSpPr>
          <p:cNvPr id="194" name="Google Shape;194;p36"/>
          <p:cNvSpPr txBox="1"/>
          <p:nvPr/>
        </p:nvSpPr>
        <p:spPr>
          <a:xfrm>
            <a:off x="1451520" y="2015640"/>
            <a:ext cx="4158360" cy="3450240"/>
          </a:xfrm>
          <a:prstGeom prst="rect">
            <a:avLst/>
          </a:prstGeom>
          <a:noFill/>
          <a:ln>
            <a:noFill/>
          </a:ln>
        </p:spPr>
        <p:txBody>
          <a:bodyPr anchorCtr="0" anchor="t" bIns="45700" lIns="91425" spcFirstLastPara="1" rIns="91425" wrap="square" tIns="45700">
            <a:noAutofit/>
          </a:bodyPr>
          <a:lstStyle/>
          <a:p>
            <a:pPr indent="-228240" lvl="0" marL="228600" marR="0" rtl="0" algn="l">
              <a:lnSpc>
                <a:spcPct val="120000"/>
              </a:lnSpc>
              <a:spcBef>
                <a:spcPts val="0"/>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Universal approximation property (Cybenko, 1989)</a:t>
            </a:r>
            <a:endParaRPr b="0" i="0" sz="1400" u="none" cap="none" strike="noStrike">
              <a:solidFill>
                <a:srgbClr val="000000"/>
              </a:solidFill>
              <a:latin typeface="Arial"/>
              <a:ea typeface="Arial"/>
              <a:cs typeface="Arial"/>
              <a:sym typeface="Arial"/>
            </a:endParaRPr>
          </a:p>
          <a:p>
            <a:pPr indent="-228240" lvl="1" marL="685800" marR="0" rtl="0" algn="l">
              <a:lnSpc>
                <a:spcPct val="120000"/>
              </a:lnSpc>
              <a:spcBef>
                <a:spcPts val="499"/>
              </a:spcBef>
              <a:spcAft>
                <a:spcPts val="0"/>
              </a:spcAft>
              <a:buClr>
                <a:srgbClr val="B71E42"/>
              </a:buClr>
              <a:buSzPts val="1800"/>
              <a:buFont typeface="Arial"/>
              <a:buChar char="•"/>
            </a:pPr>
            <a:r>
              <a:rPr b="0" i="0" lang="en-US" sz="1800" u="none" cap="none" strike="noStrike">
                <a:solidFill>
                  <a:srgbClr val="000000"/>
                </a:solidFill>
                <a:latin typeface="Gill Sans"/>
                <a:ea typeface="Gill Sans"/>
                <a:cs typeface="Gill Sans"/>
                <a:sym typeface="Gill Sans"/>
              </a:rPr>
              <a:t>Any continuous function or indicator function can be approximated arbitrarily well by a neural network model.</a:t>
            </a:r>
            <a:endParaRPr b="0" i="0" sz="1400" u="none" cap="none" strike="noStrike">
              <a:solidFill>
                <a:srgbClr val="000000"/>
              </a:solidFill>
              <a:latin typeface="Arial"/>
              <a:ea typeface="Arial"/>
              <a:cs typeface="Arial"/>
              <a:sym typeface="Arial"/>
            </a:endParaRPr>
          </a:p>
          <a:p>
            <a:pPr indent="-228240" lvl="0" marL="228600" marR="0" rtl="0" algn="l">
              <a:lnSpc>
                <a:spcPct val="120000"/>
              </a:lnSpc>
              <a:spcBef>
                <a:spcPts val="1001"/>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State-of-the-art results in many important applications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7"/>
          <p:cNvPicPr preferRelativeResize="0"/>
          <p:nvPr/>
        </p:nvPicPr>
        <p:blipFill rotWithShape="1">
          <a:blip r:embed="rId3">
            <a:alphaModFix/>
          </a:blip>
          <a:srcRect b="0" l="0" r="0" t="0"/>
          <a:stretch/>
        </p:blipFill>
        <p:spPr>
          <a:xfrm>
            <a:off x="6094440" y="2085480"/>
            <a:ext cx="4960080" cy="3310560"/>
          </a:xfrm>
          <a:prstGeom prst="rect">
            <a:avLst/>
          </a:prstGeom>
          <a:noFill/>
          <a:ln>
            <a:noFill/>
          </a:ln>
        </p:spPr>
      </p:pic>
      <p:sp>
        <p:nvSpPr>
          <p:cNvPr id="200" name="Google Shape;200;p37"/>
          <p:cNvSpPr txBox="1"/>
          <p:nvPr/>
        </p:nvSpPr>
        <p:spPr>
          <a:xfrm>
            <a:off x="1451520" y="804600"/>
            <a:ext cx="9603000" cy="104904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000000"/>
                </a:solidFill>
                <a:latin typeface="Gill Sans"/>
                <a:ea typeface="Gill Sans"/>
                <a:cs typeface="Gill Sans"/>
                <a:sym typeface="Gill Sans"/>
              </a:rPr>
              <a:t>ARTIFICIAL NEURON: ACTIVATION FUNCTIONS</a:t>
            </a:r>
            <a:endParaRPr b="0" i="0" sz="3200" u="none" cap="none" strike="noStrike">
              <a:solidFill>
                <a:srgbClr val="000000"/>
              </a:solidFill>
              <a:latin typeface="Gill Sans"/>
              <a:ea typeface="Gill Sans"/>
              <a:cs typeface="Gill Sans"/>
              <a:sym typeface="Gill Sans"/>
            </a:endParaRPr>
          </a:p>
        </p:txBody>
      </p:sp>
      <p:sp>
        <p:nvSpPr>
          <p:cNvPr id="201" name="Google Shape;201;p37"/>
          <p:cNvSpPr txBox="1"/>
          <p:nvPr/>
        </p:nvSpPr>
        <p:spPr>
          <a:xfrm>
            <a:off x="1037160" y="1921320"/>
            <a:ext cx="5056560" cy="3848760"/>
          </a:xfrm>
          <a:prstGeom prst="rect">
            <a:avLst/>
          </a:prstGeom>
          <a:noFill/>
          <a:ln>
            <a:noFill/>
          </a:ln>
        </p:spPr>
        <p:txBody>
          <a:bodyPr anchorCtr="0" anchor="t" bIns="45700" lIns="91425" spcFirstLastPara="1" rIns="91425" wrap="square" tIns="45700">
            <a:noAutofit/>
          </a:bodyPr>
          <a:lstStyle/>
          <a:p>
            <a:pPr indent="-228240" lvl="0" marL="228600" marR="0" rtl="0" algn="l">
              <a:lnSpc>
                <a:spcPct val="110000"/>
              </a:lnSpc>
              <a:spcBef>
                <a:spcPts val="0"/>
              </a:spcBef>
              <a:spcAft>
                <a:spcPts val="0"/>
              </a:spcAft>
              <a:buClr>
                <a:srgbClr val="B71E42"/>
              </a:buClr>
              <a:buSzPts val="1800"/>
              <a:buFont typeface="Arial"/>
              <a:buChar char="•"/>
            </a:pPr>
            <a:r>
              <a:rPr b="0" i="0" lang="en-US" sz="1800" u="none" cap="none" strike="noStrike">
                <a:solidFill>
                  <a:srgbClr val="000000"/>
                </a:solidFill>
                <a:latin typeface="Gill Sans"/>
                <a:ea typeface="Gill Sans"/>
                <a:cs typeface="Gill Sans"/>
                <a:sym typeface="Gill Sans"/>
              </a:rPr>
              <a:t>Applied to the weighted sum of the inputs to produce the output.</a:t>
            </a:r>
            <a:endParaRPr b="0" i="0" sz="1400" u="none" cap="none" strike="noStrike">
              <a:solidFill>
                <a:srgbClr val="000000"/>
              </a:solidFill>
              <a:latin typeface="Arial"/>
              <a:ea typeface="Arial"/>
              <a:cs typeface="Arial"/>
              <a:sym typeface="Arial"/>
            </a:endParaRPr>
          </a:p>
          <a:p>
            <a:pPr indent="-228240" lvl="0" marL="228600" marR="0" rtl="0" algn="l">
              <a:lnSpc>
                <a:spcPct val="110000"/>
              </a:lnSpc>
              <a:spcBef>
                <a:spcPts val="1001"/>
              </a:spcBef>
              <a:spcAft>
                <a:spcPts val="0"/>
              </a:spcAft>
              <a:buClr>
                <a:srgbClr val="B71E42"/>
              </a:buClr>
              <a:buSzPts val="1800"/>
              <a:buFont typeface="Arial"/>
              <a:buChar char="•"/>
            </a:pPr>
            <a:r>
              <a:rPr b="0" i="0" lang="en-US" sz="1800" u="none" cap="none" strike="noStrike">
                <a:solidFill>
                  <a:srgbClr val="000000"/>
                </a:solidFill>
                <a:latin typeface="Gill Sans"/>
                <a:ea typeface="Gill Sans"/>
                <a:cs typeface="Gill Sans"/>
                <a:sym typeface="Gill Sans"/>
              </a:rPr>
              <a:t>Choice 1: logistic function (sigmoid function) </a:t>
            </a:r>
            <a:endParaRPr b="0" i="0" sz="1400" u="none" cap="none" strike="noStrike">
              <a:solidFill>
                <a:srgbClr val="000000"/>
              </a:solidFill>
              <a:latin typeface="Arial"/>
              <a:ea typeface="Arial"/>
              <a:cs typeface="Arial"/>
              <a:sym typeface="Arial"/>
            </a:endParaRPr>
          </a:p>
          <a:p>
            <a:pPr indent="-228240" lvl="1" marL="685800" marR="0" rtl="0" algn="l">
              <a:lnSpc>
                <a:spcPct val="110000"/>
              </a:lnSpc>
              <a:spcBef>
                <a:spcPts val="499"/>
              </a:spcBef>
              <a:spcAft>
                <a:spcPts val="0"/>
              </a:spcAft>
              <a:buClr>
                <a:srgbClr val="B71E42"/>
              </a:buClr>
              <a:buSzPts val="1800"/>
              <a:buFont typeface="Arial"/>
              <a:buChar char="•"/>
            </a:pPr>
            <a:r>
              <a:rPr b="0" i="0" lang="en-US" sz="1800" u="none" cap="none" strike="noStrike">
                <a:solidFill>
                  <a:srgbClr val="000000"/>
                </a:solidFill>
                <a:latin typeface="Gill Sans"/>
                <a:ea typeface="Gill Sans"/>
                <a:cs typeface="Gill Sans"/>
                <a:sym typeface="Gill Sans"/>
              </a:rPr>
              <a:t>Smooth, continuous, and monotonically increasing. (What’s its derivative?)</a:t>
            </a:r>
            <a:endParaRPr b="0" i="0" sz="1400" u="none" cap="none" strike="noStrike">
              <a:solidFill>
                <a:srgbClr val="000000"/>
              </a:solidFill>
              <a:latin typeface="Arial"/>
              <a:ea typeface="Arial"/>
              <a:cs typeface="Arial"/>
              <a:sym typeface="Arial"/>
            </a:endParaRPr>
          </a:p>
          <a:p>
            <a:pPr indent="-228240" lvl="1" marL="685800" marR="0" rtl="0" algn="l">
              <a:lnSpc>
                <a:spcPct val="110000"/>
              </a:lnSpc>
              <a:spcBef>
                <a:spcPts val="499"/>
              </a:spcBef>
              <a:spcAft>
                <a:spcPts val="0"/>
              </a:spcAft>
              <a:buClr>
                <a:srgbClr val="B71E42"/>
              </a:buClr>
              <a:buSzPts val="1800"/>
              <a:buFont typeface="Arial"/>
              <a:buChar char="•"/>
            </a:pPr>
            <a:r>
              <a:rPr b="0" i="0" lang="en-US" sz="1800" u="none" cap="none" strike="noStrike">
                <a:solidFill>
                  <a:srgbClr val="000000"/>
                </a:solidFill>
                <a:latin typeface="Gill Sans"/>
                <a:ea typeface="Gill Sans"/>
                <a:cs typeface="Gill Sans"/>
                <a:sym typeface="Gill Sans"/>
              </a:rPr>
              <a:t>Two asymptotes: y=0 and y=1.</a:t>
            </a:r>
            <a:endParaRPr b="0" i="0" sz="1400" u="none" cap="none" strike="noStrike">
              <a:solidFill>
                <a:srgbClr val="000000"/>
              </a:solidFill>
              <a:latin typeface="Arial"/>
              <a:ea typeface="Arial"/>
              <a:cs typeface="Arial"/>
              <a:sym typeface="Arial"/>
            </a:endParaRPr>
          </a:p>
          <a:p>
            <a:pPr indent="-228240" lvl="1" marL="685800" marR="0" rtl="0" algn="l">
              <a:lnSpc>
                <a:spcPct val="110000"/>
              </a:lnSpc>
              <a:spcBef>
                <a:spcPts val="499"/>
              </a:spcBef>
              <a:spcAft>
                <a:spcPts val="0"/>
              </a:spcAft>
              <a:buClr>
                <a:srgbClr val="B71E42"/>
              </a:buClr>
              <a:buSzPts val="1800"/>
              <a:buFont typeface="Arial"/>
              <a:buChar char="•"/>
            </a:pPr>
            <a:r>
              <a:rPr b="0" i="0" lang="en-US" sz="1800" u="none" cap="none" strike="noStrike">
                <a:solidFill>
                  <a:srgbClr val="000000"/>
                </a:solidFill>
                <a:latin typeface="Gill Sans"/>
                <a:ea typeface="Gill Sans"/>
                <a:cs typeface="Gill Sans"/>
                <a:sym typeface="Gill Sans"/>
              </a:rPr>
              <a:t>Function values are very close to an asymptote for x &lt;&lt; 0  and x &gt;&gt; 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grpSp>
        <p:nvGrpSpPr>
          <p:cNvPr id="206" name="Google Shape;206;p38"/>
          <p:cNvGrpSpPr/>
          <p:nvPr/>
        </p:nvGrpSpPr>
        <p:grpSpPr>
          <a:xfrm>
            <a:off x="6109920" y="2012760"/>
            <a:ext cx="4948200" cy="3453120"/>
            <a:chOff x="6109920" y="2012760"/>
            <a:chExt cx="4948200" cy="3453120"/>
          </a:xfrm>
        </p:grpSpPr>
        <p:sp>
          <p:nvSpPr>
            <p:cNvPr id="207" name="Google Shape;207;p38"/>
            <p:cNvSpPr/>
            <p:nvPr/>
          </p:nvSpPr>
          <p:spPr>
            <a:xfrm>
              <a:off x="6109920" y="2012760"/>
              <a:ext cx="4948200" cy="3453120"/>
            </a:xfrm>
            <a:prstGeom prst="rect">
              <a:avLst/>
            </a:prstGeom>
            <a:gradFill>
              <a:gsLst>
                <a:gs pos="0">
                  <a:srgbClr val="000001"/>
                </a:gs>
                <a:gs pos="100000">
                  <a:srgbClr val="191919"/>
                </a:gs>
              </a:gsLst>
              <a:lin ang="5400000" scaled="0"/>
            </a:gradFill>
            <a:ln>
              <a:noFill/>
            </a:ln>
            <a:effectLst>
              <a:outerShdw blurRad="127000" sx="98000" rotWithShape="0" algn="tl" dir="4740000" dist="190500" sy="98000">
                <a:srgbClr val="000000">
                  <a:alpha val="3333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8"/>
            <p:cNvSpPr/>
            <p:nvPr/>
          </p:nvSpPr>
          <p:spPr>
            <a:xfrm>
              <a:off x="6109920" y="2026080"/>
              <a:ext cx="4948200" cy="3433680"/>
            </a:xfrm>
            <a:prstGeom prst="rect">
              <a:avLst/>
            </a:prstGeom>
            <a:gradFill>
              <a:gsLst>
                <a:gs pos="0">
                  <a:srgbClr val="DADADA"/>
                </a:gs>
                <a:gs pos="100000">
                  <a:srgbClr val="FFFFFE"/>
                </a:gs>
              </a:gsLst>
              <a:lin ang="16200000" scaled="0"/>
            </a:gradFill>
            <a:ln cap="flat" cmpd="sng" w="76300">
              <a:solidFill>
                <a:srgbClr val="19191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09" name="Google Shape;209;p38"/>
          <p:cNvPicPr preferRelativeResize="0"/>
          <p:nvPr/>
        </p:nvPicPr>
        <p:blipFill rotWithShape="1">
          <a:blip r:embed="rId3">
            <a:alphaModFix/>
          </a:blip>
          <a:srcRect b="0" l="0" r="278" t="0"/>
          <a:stretch/>
        </p:blipFill>
        <p:spPr>
          <a:xfrm>
            <a:off x="6277320" y="2174400"/>
            <a:ext cx="4613400" cy="3124080"/>
          </a:xfrm>
          <a:prstGeom prst="rect">
            <a:avLst/>
          </a:prstGeom>
          <a:noFill/>
          <a:ln>
            <a:noFill/>
          </a:ln>
        </p:spPr>
      </p:pic>
      <p:sp>
        <p:nvSpPr>
          <p:cNvPr id="210" name="Google Shape;210;p38"/>
          <p:cNvSpPr txBox="1"/>
          <p:nvPr/>
        </p:nvSpPr>
        <p:spPr>
          <a:xfrm>
            <a:off x="1451520" y="804600"/>
            <a:ext cx="9603000" cy="104904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000000"/>
                </a:solidFill>
                <a:latin typeface="Gill Sans"/>
                <a:ea typeface="Gill Sans"/>
                <a:cs typeface="Gill Sans"/>
                <a:sym typeface="Gill Sans"/>
              </a:rPr>
              <a:t>ACTIVATION FUNCTIONS</a:t>
            </a:r>
            <a:endParaRPr b="0" i="0" sz="3200" u="none" cap="none" strike="noStrike">
              <a:solidFill>
                <a:srgbClr val="000000"/>
              </a:solidFill>
              <a:latin typeface="Gill Sans"/>
              <a:ea typeface="Gill Sans"/>
              <a:cs typeface="Gill Sans"/>
              <a:sym typeface="Gill Sans"/>
            </a:endParaRPr>
          </a:p>
        </p:txBody>
      </p:sp>
      <p:sp>
        <p:nvSpPr>
          <p:cNvPr id="211" name="Google Shape;211;p38"/>
          <p:cNvSpPr txBox="1"/>
          <p:nvPr/>
        </p:nvSpPr>
        <p:spPr>
          <a:xfrm>
            <a:off x="1451520" y="2015640"/>
            <a:ext cx="4158360" cy="3450240"/>
          </a:xfrm>
          <a:prstGeom prst="rect">
            <a:avLst/>
          </a:prstGeom>
          <a:noFill/>
          <a:ln>
            <a:noFill/>
          </a:ln>
        </p:spPr>
        <p:txBody>
          <a:bodyPr anchorCtr="0" anchor="t" bIns="45700" lIns="91425" spcFirstLastPara="1" rIns="91425" wrap="square" tIns="45700">
            <a:noAutofit/>
          </a:bodyPr>
          <a:lstStyle/>
          <a:p>
            <a:pPr indent="-228240" lvl="0" marL="228600" marR="0" rtl="0" algn="l">
              <a:lnSpc>
                <a:spcPct val="120000"/>
              </a:lnSpc>
              <a:spcBef>
                <a:spcPts val="0"/>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Choice 2: Rectified Linear Unit (ReLU)</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1001"/>
              </a:spcBef>
              <a:spcAft>
                <a:spcPts val="0"/>
              </a:spcAft>
              <a:buClr>
                <a:srgbClr val="000000"/>
              </a:buClr>
              <a:buSzPts val="2000"/>
              <a:buFont typeface="Arial"/>
              <a:buNone/>
            </a:pPr>
            <a:r>
              <a:rPr lang="en-US" sz="2000">
                <a:latin typeface="Gill Sans"/>
                <a:ea typeface="Gill Sans"/>
                <a:cs typeface="Gill Sans"/>
                <a:sym typeface="Gill Sans"/>
              </a:rPr>
              <a:t> ReLU(t) = max(0, t)</a:t>
            </a:r>
            <a:endParaRPr b="0" i="0" sz="2000" u="none" cap="none" strike="noStrike">
              <a:solidFill>
                <a:srgbClr val="000000"/>
              </a:solidFill>
              <a:latin typeface="Gill Sans"/>
              <a:ea typeface="Gill Sans"/>
              <a:cs typeface="Gill Sans"/>
              <a:sym typeface="Gill Sans"/>
            </a:endParaRPr>
          </a:p>
          <a:p>
            <a:pPr indent="-228240" lvl="0" marL="228600" marR="0" rtl="0" algn="l">
              <a:lnSpc>
                <a:spcPct val="120000"/>
              </a:lnSpc>
              <a:spcBef>
                <a:spcPts val="1001"/>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Very simple to evaluate</a:t>
            </a:r>
            <a:endParaRPr b="0" i="0" sz="1400" u="none" cap="none" strike="noStrike">
              <a:solidFill>
                <a:srgbClr val="000000"/>
              </a:solidFill>
              <a:latin typeface="Arial"/>
              <a:ea typeface="Arial"/>
              <a:cs typeface="Arial"/>
              <a:sym typeface="Arial"/>
            </a:endParaRPr>
          </a:p>
          <a:p>
            <a:pPr indent="-228240" lvl="0" marL="228600" marR="0" rtl="0" algn="l">
              <a:lnSpc>
                <a:spcPct val="120000"/>
              </a:lnSpc>
              <a:spcBef>
                <a:spcPts val="1001"/>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Derivative exists everywhere except for 0</a:t>
            </a:r>
            <a:endParaRPr b="0" i="0" sz="1400" u="none" cap="none" strike="noStrike">
              <a:solidFill>
                <a:srgbClr val="000000"/>
              </a:solidFill>
              <a:latin typeface="Arial"/>
              <a:ea typeface="Arial"/>
              <a:cs typeface="Arial"/>
              <a:sym typeface="Arial"/>
            </a:endParaRPr>
          </a:p>
          <a:p>
            <a:pPr indent="-228240" lvl="0" marL="228600" marR="0" rtl="0" algn="l">
              <a:lnSpc>
                <a:spcPct val="120000"/>
              </a:lnSpc>
              <a:spcBef>
                <a:spcPts val="1001"/>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Derivative is either 0 or 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nvSpPr>
        <p:spPr>
          <a:xfrm>
            <a:off x="1451520" y="804600"/>
            <a:ext cx="9603000" cy="104904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000000"/>
                </a:solidFill>
                <a:latin typeface="Gill Sans"/>
                <a:ea typeface="Gill Sans"/>
                <a:cs typeface="Gill Sans"/>
                <a:sym typeface="Gill Sans"/>
              </a:rPr>
              <a:t>HOW TO CONSTRUCT A NEURAL NETWORK?</a:t>
            </a:r>
            <a:endParaRPr b="0" i="0" sz="3200" u="none" cap="none" strike="noStrike">
              <a:solidFill>
                <a:srgbClr val="000000"/>
              </a:solidFill>
              <a:latin typeface="Gill Sans"/>
              <a:ea typeface="Gill Sans"/>
              <a:cs typeface="Gill Sans"/>
              <a:sym typeface="Gill Sans"/>
            </a:endParaRPr>
          </a:p>
        </p:txBody>
      </p:sp>
      <p:sp>
        <p:nvSpPr>
          <p:cNvPr id="217" name="Google Shape;217;p39"/>
          <p:cNvSpPr txBox="1"/>
          <p:nvPr/>
        </p:nvSpPr>
        <p:spPr>
          <a:xfrm>
            <a:off x="1451520" y="2015640"/>
            <a:ext cx="9982440" cy="382752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20000"/>
              </a:lnSpc>
              <a:spcBef>
                <a:spcPts val="0"/>
              </a:spcBef>
              <a:spcAft>
                <a:spcPts val="0"/>
              </a:spcAft>
              <a:buClr>
                <a:srgbClr val="000000"/>
              </a:buClr>
              <a:buSzPts val="2000"/>
              <a:buFont typeface="Gill Sans"/>
              <a:buChar char="•"/>
            </a:pPr>
            <a:r>
              <a:rPr b="0" i="0" lang="en-US" sz="2000" u="none" cap="none" strike="noStrike">
                <a:solidFill>
                  <a:srgbClr val="000000"/>
                </a:solidFill>
                <a:latin typeface="Gill Sans"/>
                <a:ea typeface="Gill Sans"/>
                <a:cs typeface="Gill Sans"/>
                <a:sym typeface="Gill Sans"/>
              </a:rPr>
              <a:t>Input layer: for each input feature, create a node to read its value.</a:t>
            </a:r>
            <a:endParaRPr b="0" i="0" sz="1400" u="none" cap="none" strike="noStrike">
              <a:solidFill>
                <a:srgbClr val="000000"/>
              </a:solidFill>
              <a:latin typeface="Arial"/>
              <a:ea typeface="Arial"/>
              <a:cs typeface="Arial"/>
              <a:sym typeface="Arial"/>
            </a:endParaRPr>
          </a:p>
          <a:p>
            <a:pPr indent="-355600" lvl="0" marL="457200" marR="0" rtl="0" algn="l">
              <a:lnSpc>
                <a:spcPct val="120000"/>
              </a:lnSpc>
              <a:spcBef>
                <a:spcPts val="0"/>
              </a:spcBef>
              <a:spcAft>
                <a:spcPts val="0"/>
              </a:spcAft>
              <a:buClr>
                <a:schemeClr val="dk1"/>
              </a:buClr>
              <a:buSzPts val="2000"/>
              <a:buFont typeface="Gill Sans"/>
              <a:buChar char="•"/>
            </a:pPr>
            <a:r>
              <a:rPr b="0" i="0" lang="en-US" sz="2000" u="none" cap="none" strike="noStrike">
                <a:solidFill>
                  <a:schemeClr val="dk1"/>
                </a:solidFill>
                <a:latin typeface="Gill Sans"/>
                <a:ea typeface="Gill Sans"/>
                <a:cs typeface="Gill Sans"/>
                <a:sym typeface="Gill Sans"/>
              </a:rPr>
              <a:t>First hidden layer: create n</a:t>
            </a:r>
            <a:r>
              <a:rPr b="0" baseline="-25000" i="0" lang="en-US" sz="2000" u="none" cap="none" strike="noStrike">
                <a:solidFill>
                  <a:schemeClr val="dk1"/>
                </a:solidFill>
                <a:latin typeface="Gill Sans"/>
                <a:ea typeface="Gill Sans"/>
                <a:cs typeface="Gill Sans"/>
                <a:sym typeface="Gill Sans"/>
              </a:rPr>
              <a:t>1 </a:t>
            </a:r>
            <a:r>
              <a:rPr b="0" i="0" lang="en-US" sz="2000" u="none" cap="none" strike="noStrike">
                <a:solidFill>
                  <a:schemeClr val="dk1"/>
                </a:solidFill>
                <a:latin typeface="Gill Sans"/>
                <a:ea typeface="Gill Sans"/>
                <a:cs typeface="Gill Sans"/>
                <a:sym typeface="Gill Sans"/>
              </a:rPr>
              <a:t>nodes in this layer. Number of nodes is determined by the researcher.</a:t>
            </a:r>
            <a:endParaRPr b="0" i="0" sz="1400" u="none" cap="none" strike="noStrike">
              <a:solidFill>
                <a:schemeClr val="dk1"/>
              </a:solidFill>
              <a:latin typeface="Arial"/>
              <a:ea typeface="Arial"/>
              <a:cs typeface="Arial"/>
              <a:sym typeface="Arial"/>
            </a:endParaRPr>
          </a:p>
          <a:p>
            <a:pPr indent="-342900" lvl="1" marL="914400" marR="0" rtl="0" algn="l">
              <a:lnSpc>
                <a:spcPct val="120000"/>
              </a:lnSpc>
              <a:spcBef>
                <a:spcPts val="499"/>
              </a:spcBef>
              <a:spcAft>
                <a:spcPts val="0"/>
              </a:spcAft>
              <a:buClr>
                <a:schemeClr val="accent1"/>
              </a:buClr>
              <a:buSzPts val="1800"/>
              <a:buFont typeface="Arial"/>
              <a:buChar char="•"/>
            </a:pPr>
            <a:r>
              <a:rPr b="0" i="0" lang="en-US" sz="1800" u="none" cap="none" strike="noStrike">
                <a:solidFill>
                  <a:schemeClr val="dk1"/>
                </a:solidFill>
                <a:latin typeface="Gill Sans"/>
                <a:ea typeface="Gill Sans"/>
                <a:cs typeface="Gill Sans"/>
                <a:sym typeface="Gill Sans"/>
              </a:rPr>
              <a:t>Input of each node: a weighted sum of previous nodes plus a bias.</a:t>
            </a:r>
            <a:endParaRPr b="0" i="0" sz="1400" u="none" cap="none" strike="noStrike">
              <a:solidFill>
                <a:schemeClr val="dk1"/>
              </a:solidFill>
              <a:latin typeface="Arial"/>
              <a:ea typeface="Arial"/>
              <a:cs typeface="Arial"/>
              <a:sym typeface="Arial"/>
            </a:endParaRPr>
          </a:p>
          <a:p>
            <a:pPr indent="-342900" lvl="1" marL="914400" marR="0" rtl="0" algn="l">
              <a:lnSpc>
                <a:spcPct val="120000"/>
              </a:lnSpc>
              <a:spcBef>
                <a:spcPts val="499"/>
              </a:spcBef>
              <a:spcAft>
                <a:spcPts val="0"/>
              </a:spcAft>
              <a:buClr>
                <a:schemeClr val="accent1"/>
              </a:buClr>
              <a:buSzPts val="1800"/>
              <a:buFont typeface="Arial"/>
              <a:buChar char="•"/>
            </a:pPr>
            <a:r>
              <a:rPr b="0" i="0" lang="en-US" sz="1800" u="none" cap="none" strike="noStrike">
                <a:solidFill>
                  <a:schemeClr val="dk1"/>
                </a:solidFill>
                <a:latin typeface="Gill Sans"/>
                <a:ea typeface="Gill Sans"/>
                <a:cs typeface="Gill Sans"/>
                <a:sym typeface="Gill Sans"/>
              </a:rPr>
              <a:t>Activation function: based on the weighted sum, decide whether to trigger reaction.</a:t>
            </a:r>
            <a:endParaRPr b="0" i="0" sz="1400" u="none" cap="none" strike="noStrike">
              <a:solidFill>
                <a:schemeClr val="dk1"/>
              </a:solidFill>
              <a:latin typeface="Arial"/>
              <a:ea typeface="Arial"/>
              <a:cs typeface="Arial"/>
              <a:sym typeface="Arial"/>
            </a:endParaRPr>
          </a:p>
          <a:p>
            <a:pPr indent="-342900" lvl="1" marL="914400" marR="0" rtl="0" algn="l">
              <a:lnSpc>
                <a:spcPct val="120000"/>
              </a:lnSpc>
              <a:spcBef>
                <a:spcPts val="499"/>
              </a:spcBef>
              <a:spcAft>
                <a:spcPts val="0"/>
              </a:spcAft>
              <a:buClr>
                <a:schemeClr val="accent1"/>
              </a:buClr>
              <a:buSzPts val="1800"/>
              <a:buFont typeface="Arial"/>
              <a:buChar char="•"/>
            </a:pPr>
            <a:r>
              <a:rPr b="0" i="0" lang="en-US" sz="1800" u="none" cap="none" strike="noStrike">
                <a:solidFill>
                  <a:schemeClr val="dk1"/>
                </a:solidFill>
                <a:latin typeface="Gill Sans"/>
                <a:ea typeface="Gill Sans"/>
                <a:cs typeface="Gill Sans"/>
                <a:sym typeface="Gill Sans"/>
              </a:rPr>
              <a:t>Output: evaluation of the activation function</a:t>
            </a:r>
            <a:endParaRPr b="0" i="0" sz="2000" u="none" cap="none" strike="noStrike">
              <a:solidFill>
                <a:srgbClr val="000000"/>
              </a:solidFill>
              <a:latin typeface="Gill Sans"/>
              <a:ea typeface="Gill Sans"/>
              <a:cs typeface="Gill Sans"/>
              <a:sym typeface="Gill Sans"/>
            </a:endParaRPr>
          </a:p>
          <a:p>
            <a:pPr indent="-355600" lvl="0" marL="457200" marR="0" rtl="0" algn="l">
              <a:lnSpc>
                <a:spcPct val="120000"/>
              </a:lnSpc>
              <a:spcBef>
                <a:spcPts val="0"/>
              </a:spcBef>
              <a:spcAft>
                <a:spcPts val="0"/>
              </a:spcAft>
              <a:buClr>
                <a:srgbClr val="000000"/>
              </a:buClr>
              <a:buSzPts val="2000"/>
              <a:buFont typeface="Gill Sans"/>
              <a:buChar char="•"/>
            </a:pPr>
            <a:r>
              <a:rPr b="0" i="0" lang="en-US" sz="2000" u="none" cap="none" strike="noStrike">
                <a:solidFill>
                  <a:srgbClr val="000000"/>
                </a:solidFill>
                <a:latin typeface="Gill Sans"/>
                <a:ea typeface="Gill Sans"/>
                <a:cs typeface="Gill Sans"/>
                <a:sym typeface="Gill Sans"/>
              </a:rPr>
              <a:t>Second hidden layer, ...</a:t>
            </a:r>
            <a:endParaRPr b="0" i="0" sz="2000" u="none" cap="none" strike="noStrike">
              <a:solidFill>
                <a:srgbClr val="000000"/>
              </a:solidFill>
              <a:latin typeface="Gill Sans"/>
              <a:ea typeface="Gill Sans"/>
              <a:cs typeface="Gill Sans"/>
              <a:sym typeface="Gill Sans"/>
            </a:endParaRPr>
          </a:p>
          <a:p>
            <a:pPr indent="-355600" lvl="0" marL="457200" marR="0" rtl="0" algn="l">
              <a:lnSpc>
                <a:spcPct val="120000"/>
              </a:lnSpc>
              <a:spcBef>
                <a:spcPts val="0"/>
              </a:spcBef>
              <a:spcAft>
                <a:spcPts val="0"/>
              </a:spcAft>
              <a:buClr>
                <a:srgbClr val="000000"/>
              </a:buClr>
              <a:buSzPts val="2000"/>
              <a:buFont typeface="Gill Sans"/>
              <a:buChar char="•"/>
            </a:pPr>
            <a:r>
              <a:rPr b="0" i="0" lang="en-US" sz="2000" u="none" cap="none" strike="noStrike">
                <a:solidFill>
                  <a:srgbClr val="000000"/>
                </a:solidFill>
                <a:latin typeface="Gill Sans"/>
                <a:ea typeface="Gill Sans"/>
                <a:cs typeface="Gill Sans"/>
                <a:sym typeface="Gill Sans"/>
              </a:rPr>
              <a:t>Output layer: create n2 nodes in this layers, one node for each output feature.</a:t>
            </a:r>
            <a:endParaRPr b="0" i="0" sz="1400" u="none" cap="none" strike="noStrike">
              <a:solidFill>
                <a:srgbClr val="000000"/>
              </a:solidFill>
              <a:latin typeface="Arial"/>
              <a:ea typeface="Arial"/>
              <a:cs typeface="Arial"/>
              <a:sym typeface="Arial"/>
            </a:endParaRPr>
          </a:p>
          <a:p>
            <a:pPr indent="-228240" lvl="1" marL="685800" marR="0" rtl="0" algn="l">
              <a:lnSpc>
                <a:spcPct val="120000"/>
              </a:lnSpc>
              <a:spcBef>
                <a:spcPts val="499"/>
              </a:spcBef>
              <a:spcAft>
                <a:spcPts val="0"/>
              </a:spcAft>
              <a:buClr>
                <a:srgbClr val="B71E42"/>
              </a:buClr>
              <a:buSzPts val="1800"/>
              <a:buFont typeface="Arial"/>
              <a:buChar char="•"/>
            </a:pPr>
            <a:r>
              <a:rPr b="0" i="0" lang="en-US" sz="1800" u="none" cap="none" strike="noStrike">
                <a:solidFill>
                  <a:srgbClr val="000000"/>
                </a:solidFill>
                <a:latin typeface="Gill Sans"/>
                <a:ea typeface="Gill Sans"/>
                <a:cs typeface="Gill Sans"/>
                <a:sym typeface="Gill Sans"/>
              </a:rPr>
              <a:t>Input: a weighted sum of previous node outputs plus a bias.</a:t>
            </a:r>
            <a:endParaRPr b="0" i="0" sz="1400" u="none" cap="none" strike="noStrike">
              <a:solidFill>
                <a:srgbClr val="000000"/>
              </a:solidFill>
              <a:latin typeface="Arial"/>
              <a:ea typeface="Arial"/>
              <a:cs typeface="Arial"/>
              <a:sym typeface="Arial"/>
            </a:endParaRPr>
          </a:p>
          <a:p>
            <a:pPr indent="-228240" lvl="1" marL="685800" marR="0" rtl="0" algn="l">
              <a:lnSpc>
                <a:spcPct val="120000"/>
              </a:lnSpc>
              <a:spcBef>
                <a:spcPts val="499"/>
              </a:spcBef>
              <a:spcAft>
                <a:spcPts val="0"/>
              </a:spcAft>
              <a:buClr>
                <a:srgbClr val="B71E42"/>
              </a:buClr>
              <a:buSzPts val="1800"/>
              <a:buFont typeface="Arial"/>
              <a:buChar char="•"/>
            </a:pPr>
            <a:r>
              <a:rPr b="0" i="0" lang="en-US" sz="1800" u="none" cap="none" strike="noStrike">
                <a:solidFill>
                  <a:srgbClr val="000000"/>
                </a:solidFill>
                <a:latin typeface="Gill Sans"/>
                <a:ea typeface="Gill Sans"/>
                <a:cs typeface="Gill Sans"/>
                <a:sym typeface="Gill Sans"/>
              </a:rPr>
              <a:t>Transformation (optional): convert the values to a proper model output.</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1001"/>
              </a:spcBef>
              <a:spcAft>
                <a:spcPts val="0"/>
              </a:spcAft>
              <a:buClr>
                <a:srgbClr val="000000"/>
              </a:buClr>
              <a:buSzPts val="1800"/>
              <a:buFont typeface="Arial"/>
              <a:buNone/>
            </a:pPr>
            <a:r>
              <a:t/>
            </a:r>
            <a:endParaRPr b="0" i="0" sz="1800" u="none" cap="none" strike="noStrike">
              <a:solidFill>
                <a:srgbClr val="000000"/>
              </a:solidFill>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40"/>
          <p:cNvPicPr preferRelativeResize="0"/>
          <p:nvPr/>
        </p:nvPicPr>
        <p:blipFill rotWithShape="1">
          <a:blip r:embed="rId3">
            <a:alphaModFix/>
          </a:blip>
          <a:srcRect b="0" l="0" r="0" t="0"/>
          <a:stretch/>
        </p:blipFill>
        <p:spPr>
          <a:xfrm>
            <a:off x="7140960" y="2015640"/>
            <a:ext cx="2867040" cy="3450240"/>
          </a:xfrm>
          <a:prstGeom prst="rect">
            <a:avLst/>
          </a:prstGeom>
          <a:noFill/>
          <a:ln>
            <a:noFill/>
          </a:ln>
        </p:spPr>
      </p:pic>
      <p:sp>
        <p:nvSpPr>
          <p:cNvPr id="223" name="Google Shape;223;p40"/>
          <p:cNvSpPr txBox="1"/>
          <p:nvPr/>
        </p:nvSpPr>
        <p:spPr>
          <a:xfrm>
            <a:off x="1451520" y="804600"/>
            <a:ext cx="9603000" cy="104904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000000"/>
                </a:solidFill>
                <a:latin typeface="Gill Sans"/>
                <a:ea typeface="Gill Sans"/>
                <a:cs typeface="Gill Sans"/>
                <a:sym typeface="Gill Sans"/>
              </a:rPr>
              <a:t>HOW TO CONSTRUCT A NEURAL NETWORK?</a:t>
            </a:r>
            <a:endParaRPr b="0" i="0" sz="3200" u="none" cap="none" strike="noStrike">
              <a:solidFill>
                <a:srgbClr val="000000"/>
              </a:solidFill>
              <a:latin typeface="Gill Sans"/>
              <a:ea typeface="Gill Sans"/>
              <a:cs typeface="Gill Sans"/>
              <a:sym typeface="Gill Sans"/>
            </a:endParaRPr>
          </a:p>
        </p:txBody>
      </p:sp>
      <p:sp>
        <p:nvSpPr>
          <p:cNvPr id="224" name="Google Shape;224;p40"/>
          <p:cNvSpPr txBox="1"/>
          <p:nvPr/>
        </p:nvSpPr>
        <p:spPr>
          <a:xfrm>
            <a:off x="1451520" y="2015640"/>
            <a:ext cx="4162320" cy="3450240"/>
          </a:xfrm>
          <a:prstGeom prst="rect">
            <a:avLst/>
          </a:prstGeom>
          <a:noFill/>
          <a:ln>
            <a:noFill/>
          </a:ln>
        </p:spPr>
        <p:txBody>
          <a:bodyPr anchorCtr="0" anchor="t" bIns="45700" lIns="91425" spcFirstLastPara="1" rIns="91425" wrap="square" tIns="45700">
            <a:noAutofit/>
          </a:bodyPr>
          <a:lstStyle/>
          <a:p>
            <a:pPr indent="-228240" lvl="0" marL="228600" marR="0" rtl="0" algn="l">
              <a:lnSpc>
                <a:spcPct val="120000"/>
              </a:lnSpc>
              <a:spcBef>
                <a:spcPts val="0"/>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Circles: nodes or neurons that represent activation functions</a:t>
            </a:r>
            <a:endParaRPr b="0" i="0" sz="1400" u="none" cap="none" strike="noStrike">
              <a:solidFill>
                <a:srgbClr val="000000"/>
              </a:solidFill>
              <a:latin typeface="Arial"/>
              <a:ea typeface="Arial"/>
              <a:cs typeface="Arial"/>
              <a:sym typeface="Arial"/>
            </a:endParaRPr>
          </a:p>
          <a:p>
            <a:pPr indent="-228240" lvl="0" marL="228600" marR="0" rtl="0" algn="l">
              <a:lnSpc>
                <a:spcPct val="120000"/>
              </a:lnSpc>
              <a:spcBef>
                <a:spcPts val="1001"/>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Columns of circles: layers of a neural network</a:t>
            </a:r>
            <a:endParaRPr b="0" i="0" sz="1400" u="none" cap="none" strike="noStrike">
              <a:solidFill>
                <a:srgbClr val="000000"/>
              </a:solidFill>
              <a:latin typeface="Arial"/>
              <a:ea typeface="Arial"/>
              <a:cs typeface="Arial"/>
              <a:sym typeface="Arial"/>
            </a:endParaRPr>
          </a:p>
          <a:p>
            <a:pPr indent="-228240" lvl="0" marL="228600" marR="0" rtl="0" algn="l">
              <a:lnSpc>
                <a:spcPct val="120000"/>
              </a:lnSpc>
              <a:spcBef>
                <a:spcPts val="1001"/>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Arrows: inputs of each node (a weight is attached to each arrow)</a:t>
            </a:r>
            <a:endParaRPr b="0" i="0" sz="2000" u="none" cap="none" strike="noStrike">
              <a:solidFill>
                <a:srgbClr val="000000"/>
              </a:solidFill>
              <a:latin typeface="Gill Sans"/>
              <a:ea typeface="Gill Sans"/>
              <a:cs typeface="Gill Sans"/>
              <a:sym typeface="Gill Sans"/>
            </a:endParaRPr>
          </a:p>
          <a:p>
            <a:pPr indent="0" lvl="0" marL="0" marR="0" rtl="0" algn="l">
              <a:lnSpc>
                <a:spcPct val="120000"/>
              </a:lnSpc>
              <a:spcBef>
                <a:spcPts val="1001"/>
              </a:spcBef>
              <a:spcAft>
                <a:spcPts val="0"/>
              </a:spcAft>
              <a:buClr>
                <a:srgbClr val="000000"/>
              </a:buClr>
              <a:buSzPts val="2000"/>
              <a:buFont typeface="Arial"/>
              <a:buNone/>
            </a:pPr>
            <a:r>
              <a:t/>
            </a:r>
            <a:endParaRPr b="0" i="0" sz="2000" u="none" cap="none" strike="noStrike">
              <a:solidFill>
                <a:srgbClr val="000000"/>
              </a:solidFill>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nvSpPr>
        <p:spPr>
          <a:xfrm>
            <a:off x="1451520" y="804600"/>
            <a:ext cx="9603000" cy="104904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000000"/>
                </a:solidFill>
                <a:latin typeface="Gill Sans"/>
                <a:ea typeface="Gill Sans"/>
                <a:cs typeface="Gill Sans"/>
                <a:sym typeface="Gill Sans"/>
              </a:rPr>
              <a:t>EXAMPLE: XOR FUNCTION</a:t>
            </a:r>
            <a:endParaRPr b="0" i="0" sz="3200" u="none" cap="none" strike="noStrike">
              <a:solidFill>
                <a:srgbClr val="000000"/>
              </a:solidFill>
              <a:latin typeface="Gill Sans"/>
              <a:ea typeface="Gill Sans"/>
              <a:cs typeface="Gill Sans"/>
              <a:sym typeface="Gill Sans"/>
            </a:endParaRPr>
          </a:p>
        </p:txBody>
      </p:sp>
      <p:sp>
        <p:nvSpPr>
          <p:cNvPr id="230" name="Google Shape;230;p41"/>
          <p:cNvSpPr txBox="1"/>
          <p:nvPr/>
        </p:nvSpPr>
        <p:spPr>
          <a:xfrm>
            <a:off x="1451520" y="2015640"/>
            <a:ext cx="9603000" cy="3450240"/>
          </a:xfrm>
          <a:prstGeom prst="rect">
            <a:avLst/>
          </a:prstGeom>
          <a:noFill/>
          <a:ln>
            <a:noFill/>
          </a:ln>
        </p:spPr>
        <p:txBody>
          <a:bodyPr anchorCtr="0" anchor="t" bIns="45700" lIns="91425" spcFirstLastPara="1" rIns="91425" wrap="square" tIns="45700">
            <a:noAutofit/>
          </a:bodyPr>
          <a:lstStyle/>
          <a:p>
            <a:pPr indent="-228240" lvl="0" marL="228600" marR="0" rtl="0" algn="l">
              <a:lnSpc>
                <a:spcPct val="120000"/>
              </a:lnSpc>
              <a:spcBef>
                <a:spcPts val="0"/>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Exclusive or (XOR) function is a logical operation that outputs true only when inputs differ (one is ture, other is false)</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1001"/>
              </a:spcBef>
              <a:spcAft>
                <a:spcPts val="0"/>
              </a:spcAft>
              <a:buClr>
                <a:srgbClr val="000000"/>
              </a:buClr>
              <a:buSzPts val="2000"/>
              <a:buFont typeface="Arial"/>
              <a:buNone/>
            </a:pPr>
            <a:r>
              <a:t/>
            </a:r>
            <a:endParaRPr b="0" i="0" sz="2000" u="none" cap="none" strike="noStrike">
              <a:solidFill>
                <a:srgbClr val="000000"/>
              </a:solidFill>
              <a:latin typeface="Gill Sans"/>
              <a:ea typeface="Gill Sans"/>
              <a:cs typeface="Gill Sans"/>
              <a:sym typeface="Gill Sans"/>
            </a:endParaRPr>
          </a:p>
        </p:txBody>
      </p:sp>
      <p:graphicFrame>
        <p:nvGraphicFramePr>
          <p:cNvPr id="231" name="Google Shape;231;p41"/>
          <p:cNvGraphicFramePr/>
          <p:nvPr/>
        </p:nvGraphicFramePr>
        <p:xfrm>
          <a:off x="4403160" y="2995920"/>
          <a:ext cx="3000000" cy="3000000"/>
        </p:xfrm>
        <a:graphic>
          <a:graphicData uri="http://schemas.openxmlformats.org/drawingml/2006/table">
            <a:tbl>
              <a:tblPr>
                <a:noFill/>
                <a:tableStyleId>{C81F3A26-6CD3-442B-A12D-89834B26E3AA}</a:tableStyleId>
              </a:tblPr>
              <a:tblGrid>
                <a:gridCol w="1173600"/>
                <a:gridCol w="1173600"/>
                <a:gridCol w="1173950"/>
              </a:tblGrid>
              <a:tr h="357125">
                <a:tc gridSpan="3">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Gill Sans"/>
                          <a:ea typeface="Gill Sans"/>
                          <a:cs typeface="Gill Sans"/>
                          <a:sym typeface="Gill Sans"/>
                        </a:rPr>
                        <a:t>XOR truth table</a:t>
                      </a:r>
                      <a:endParaRPr b="0" sz="1800" u="none" cap="none" strike="noStrike">
                        <a:latin typeface="Arial"/>
                        <a:ea typeface="Arial"/>
                        <a:cs typeface="Arial"/>
                        <a:sym typeface="Arial"/>
                      </a:endParaRPr>
                    </a:p>
                  </a:txBody>
                  <a:tcPr marT="45725" marB="45725" marR="91450" marL="91450">
                    <a:solidFill>
                      <a:srgbClr val="F8F9FA"/>
                    </a:solidFill>
                  </a:tcPr>
                </a:tc>
                <a:tc hMerge="1"/>
                <a:tc hMerge="1"/>
              </a:tr>
              <a:tr h="357125">
                <a:tc gridSpan="2">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Gill Sans"/>
                          <a:ea typeface="Gill Sans"/>
                          <a:cs typeface="Gill Sans"/>
                          <a:sym typeface="Gill Sans"/>
                        </a:rPr>
                        <a:t>Input</a:t>
                      </a:r>
                      <a:endParaRPr b="0" sz="1800" u="none" cap="none" strike="noStrike">
                        <a:latin typeface="Arial"/>
                        <a:ea typeface="Arial"/>
                        <a:cs typeface="Arial"/>
                        <a:sym typeface="Arial"/>
                      </a:endParaRPr>
                    </a:p>
                  </a:txBody>
                  <a:tcPr marT="45725" marB="45725" marR="91450" marL="914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B cap="flat" cmpd="sng" w="9525">
                      <a:solidFill>
                        <a:srgbClr val="A2A9B1"/>
                      </a:solidFill>
                      <a:prstDash val="solid"/>
                      <a:round/>
                      <a:headEnd len="sm" w="sm" type="none"/>
                      <a:tailEnd len="sm" w="sm" type="none"/>
                    </a:lnB>
                    <a:solidFill>
                      <a:srgbClr val="EAECF0"/>
                    </a:solidFill>
                  </a:tcPr>
                </a:tc>
                <a:tc hMerge="1"/>
                <a:tc rowSpan="2">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Gill Sans"/>
                          <a:ea typeface="Gill Sans"/>
                          <a:cs typeface="Gill Sans"/>
                          <a:sym typeface="Gill Sans"/>
                        </a:rPr>
                        <a:t>Output</a:t>
                      </a:r>
                      <a:endParaRPr b="0" sz="1800" u="none" cap="none" strike="noStrike">
                        <a:latin typeface="Arial"/>
                        <a:ea typeface="Arial"/>
                        <a:cs typeface="Arial"/>
                        <a:sym typeface="Arial"/>
                      </a:endParaRPr>
                    </a:p>
                  </a:txBody>
                  <a:tcPr marT="45725" marB="45725" marR="91450" marL="914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EAECF0"/>
                    </a:solidFill>
                  </a:tcPr>
                </a:tc>
              </a:tr>
              <a:tr h="357125">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Gill Sans"/>
                          <a:ea typeface="Gill Sans"/>
                          <a:cs typeface="Gill Sans"/>
                          <a:sym typeface="Gill Sans"/>
                        </a:rPr>
                        <a:t>A</a:t>
                      </a:r>
                      <a:endParaRPr b="0" sz="1800" u="none" cap="none" strike="noStrike">
                        <a:latin typeface="Arial"/>
                        <a:ea typeface="Arial"/>
                        <a:cs typeface="Arial"/>
                        <a:sym typeface="Arial"/>
                      </a:endParaRPr>
                    </a:p>
                  </a:txBody>
                  <a:tcPr marT="45725" marB="45725" marR="91450" marL="914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EAECF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Gill Sans"/>
                          <a:ea typeface="Gill Sans"/>
                          <a:cs typeface="Gill Sans"/>
                          <a:sym typeface="Gill Sans"/>
                        </a:rPr>
                        <a:t>B</a:t>
                      </a:r>
                      <a:endParaRPr b="0" sz="1800" u="none" cap="none" strike="noStrike">
                        <a:latin typeface="Arial"/>
                        <a:ea typeface="Arial"/>
                        <a:cs typeface="Arial"/>
                        <a:sym typeface="Arial"/>
                      </a:endParaRPr>
                    </a:p>
                  </a:txBody>
                  <a:tcPr marT="45725" marB="45725" marR="91450" marL="914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EAECF0"/>
                    </a:solidFill>
                  </a:tcPr>
                </a:tc>
                <a:tc vMerge="1"/>
              </a:tr>
              <a:tr h="357125">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Gill Sans"/>
                          <a:ea typeface="Gill Sans"/>
                          <a:cs typeface="Gill Sans"/>
                          <a:sym typeface="Gill Sans"/>
                        </a:rPr>
                        <a:t>0</a:t>
                      </a:r>
                      <a:endParaRPr b="0" sz="1800" u="none" cap="none" strike="noStrike">
                        <a:latin typeface="Arial"/>
                        <a:ea typeface="Arial"/>
                        <a:cs typeface="Arial"/>
                        <a:sym typeface="Arial"/>
                      </a:endParaRPr>
                    </a:p>
                  </a:txBody>
                  <a:tcPr marT="45725" marB="45725" marR="91450" marL="914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F8F9FA"/>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Gill Sans"/>
                          <a:ea typeface="Gill Sans"/>
                          <a:cs typeface="Gill Sans"/>
                          <a:sym typeface="Gill Sans"/>
                        </a:rPr>
                        <a:t>0</a:t>
                      </a:r>
                      <a:endParaRPr b="0" sz="1800" u="none" cap="none" strike="noStrike">
                        <a:latin typeface="Arial"/>
                        <a:ea typeface="Arial"/>
                        <a:cs typeface="Arial"/>
                        <a:sym typeface="Arial"/>
                      </a:endParaRPr>
                    </a:p>
                  </a:txBody>
                  <a:tcPr marT="45725" marB="45725" marR="91450" marL="914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F8F9FA"/>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Gill Sans"/>
                          <a:ea typeface="Gill Sans"/>
                          <a:cs typeface="Gill Sans"/>
                          <a:sym typeface="Gill Sans"/>
                        </a:rPr>
                        <a:t>0</a:t>
                      </a:r>
                      <a:endParaRPr b="0" sz="1800" u="none" cap="none" strike="noStrike">
                        <a:latin typeface="Arial"/>
                        <a:ea typeface="Arial"/>
                        <a:cs typeface="Arial"/>
                        <a:sym typeface="Arial"/>
                      </a:endParaRPr>
                    </a:p>
                  </a:txBody>
                  <a:tcPr marT="45725" marB="45725" marR="91450" marL="914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F8F9FA"/>
                    </a:solidFill>
                  </a:tcPr>
                </a:tc>
              </a:tr>
              <a:tr h="357125">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Gill Sans"/>
                          <a:ea typeface="Gill Sans"/>
                          <a:cs typeface="Gill Sans"/>
                          <a:sym typeface="Gill Sans"/>
                        </a:rPr>
                        <a:t>0</a:t>
                      </a:r>
                      <a:endParaRPr b="0" sz="1800" u="none" cap="none" strike="noStrike">
                        <a:latin typeface="Arial"/>
                        <a:ea typeface="Arial"/>
                        <a:cs typeface="Arial"/>
                        <a:sym typeface="Arial"/>
                      </a:endParaRPr>
                    </a:p>
                  </a:txBody>
                  <a:tcPr marT="45725" marB="45725" marR="91450" marL="914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F8F9FA"/>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Gill Sans"/>
                          <a:ea typeface="Gill Sans"/>
                          <a:cs typeface="Gill Sans"/>
                          <a:sym typeface="Gill Sans"/>
                        </a:rPr>
                        <a:t>1</a:t>
                      </a:r>
                      <a:endParaRPr b="0" sz="1800" u="none" cap="none" strike="noStrike">
                        <a:latin typeface="Arial"/>
                        <a:ea typeface="Arial"/>
                        <a:cs typeface="Arial"/>
                        <a:sym typeface="Arial"/>
                      </a:endParaRPr>
                    </a:p>
                  </a:txBody>
                  <a:tcPr marT="45725" marB="45725" marR="91450" marL="914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F8F9FA"/>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Gill Sans"/>
                          <a:ea typeface="Gill Sans"/>
                          <a:cs typeface="Gill Sans"/>
                          <a:sym typeface="Gill Sans"/>
                        </a:rPr>
                        <a:t>1</a:t>
                      </a:r>
                      <a:endParaRPr b="0" sz="1800" u="none" cap="none" strike="noStrike">
                        <a:latin typeface="Arial"/>
                        <a:ea typeface="Arial"/>
                        <a:cs typeface="Arial"/>
                        <a:sym typeface="Arial"/>
                      </a:endParaRPr>
                    </a:p>
                  </a:txBody>
                  <a:tcPr marT="45725" marB="45725" marR="91450" marL="914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F8F9FA"/>
                    </a:solidFill>
                  </a:tcPr>
                </a:tc>
              </a:tr>
              <a:tr h="357125">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Gill Sans"/>
                          <a:ea typeface="Gill Sans"/>
                          <a:cs typeface="Gill Sans"/>
                          <a:sym typeface="Gill Sans"/>
                        </a:rPr>
                        <a:t>1</a:t>
                      </a:r>
                      <a:endParaRPr b="0" sz="1800" u="none" cap="none" strike="noStrike">
                        <a:latin typeface="Arial"/>
                        <a:ea typeface="Arial"/>
                        <a:cs typeface="Arial"/>
                        <a:sym typeface="Arial"/>
                      </a:endParaRPr>
                    </a:p>
                  </a:txBody>
                  <a:tcPr marT="45725" marB="45725" marR="91450" marL="914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F8F9FA"/>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Gill Sans"/>
                          <a:ea typeface="Gill Sans"/>
                          <a:cs typeface="Gill Sans"/>
                          <a:sym typeface="Gill Sans"/>
                        </a:rPr>
                        <a:t>0</a:t>
                      </a:r>
                      <a:endParaRPr b="0" sz="1800" u="none" cap="none" strike="noStrike">
                        <a:latin typeface="Arial"/>
                        <a:ea typeface="Arial"/>
                        <a:cs typeface="Arial"/>
                        <a:sym typeface="Arial"/>
                      </a:endParaRPr>
                    </a:p>
                  </a:txBody>
                  <a:tcPr marT="45725" marB="45725" marR="91450" marL="914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F8F9FA"/>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Gill Sans"/>
                          <a:ea typeface="Gill Sans"/>
                          <a:cs typeface="Gill Sans"/>
                          <a:sym typeface="Gill Sans"/>
                        </a:rPr>
                        <a:t>1</a:t>
                      </a:r>
                      <a:endParaRPr b="0" sz="1800" u="none" cap="none" strike="noStrike">
                        <a:latin typeface="Arial"/>
                        <a:ea typeface="Arial"/>
                        <a:cs typeface="Arial"/>
                        <a:sym typeface="Arial"/>
                      </a:endParaRPr>
                    </a:p>
                  </a:txBody>
                  <a:tcPr marT="45725" marB="45725" marR="91450" marL="914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F8F9FA"/>
                    </a:solidFill>
                  </a:tcPr>
                </a:tc>
              </a:tr>
              <a:tr h="357125">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Gill Sans"/>
                          <a:ea typeface="Gill Sans"/>
                          <a:cs typeface="Gill Sans"/>
                          <a:sym typeface="Gill Sans"/>
                        </a:rPr>
                        <a:t>1</a:t>
                      </a:r>
                      <a:endParaRPr b="0" sz="1800" u="none" cap="none" strike="noStrike">
                        <a:latin typeface="Arial"/>
                        <a:ea typeface="Arial"/>
                        <a:cs typeface="Arial"/>
                        <a:sym typeface="Arial"/>
                      </a:endParaRPr>
                    </a:p>
                  </a:txBody>
                  <a:tcPr marT="45725" marB="45725" marR="91450" marL="914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F8F9FA"/>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Gill Sans"/>
                          <a:ea typeface="Gill Sans"/>
                          <a:cs typeface="Gill Sans"/>
                          <a:sym typeface="Gill Sans"/>
                        </a:rPr>
                        <a:t>1</a:t>
                      </a:r>
                      <a:endParaRPr b="0" sz="1800" u="none" cap="none" strike="noStrike">
                        <a:latin typeface="Arial"/>
                        <a:ea typeface="Arial"/>
                        <a:cs typeface="Arial"/>
                        <a:sym typeface="Arial"/>
                      </a:endParaRPr>
                    </a:p>
                  </a:txBody>
                  <a:tcPr marT="45725" marB="45725" marR="91450" marL="914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F8F9FA"/>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Gill Sans"/>
                          <a:ea typeface="Gill Sans"/>
                          <a:cs typeface="Gill Sans"/>
                          <a:sym typeface="Gill Sans"/>
                        </a:rPr>
                        <a:t>0</a:t>
                      </a:r>
                      <a:endParaRPr b="0" sz="1800" u="none" cap="none" strike="noStrike">
                        <a:latin typeface="Arial"/>
                        <a:ea typeface="Arial"/>
                        <a:cs typeface="Arial"/>
                        <a:sym typeface="Arial"/>
                      </a:endParaRPr>
                    </a:p>
                  </a:txBody>
                  <a:tcPr marT="45725" marB="45725" marR="91450" marL="914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F8F9FA"/>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42"/>
          <p:cNvPicPr preferRelativeResize="0"/>
          <p:nvPr/>
        </p:nvPicPr>
        <p:blipFill rotWithShape="1">
          <a:blip r:embed="rId3">
            <a:alphaModFix/>
          </a:blip>
          <a:srcRect b="0" l="0" r="0" t="0"/>
          <a:stretch/>
        </p:blipFill>
        <p:spPr>
          <a:xfrm>
            <a:off x="6094440" y="2575440"/>
            <a:ext cx="4960080" cy="2331000"/>
          </a:xfrm>
          <a:prstGeom prst="rect">
            <a:avLst/>
          </a:prstGeom>
          <a:noFill/>
          <a:ln>
            <a:noFill/>
          </a:ln>
        </p:spPr>
      </p:pic>
      <p:sp>
        <p:nvSpPr>
          <p:cNvPr id="237" name="Google Shape;237;p42"/>
          <p:cNvSpPr txBox="1"/>
          <p:nvPr/>
        </p:nvSpPr>
        <p:spPr>
          <a:xfrm>
            <a:off x="1451520" y="804600"/>
            <a:ext cx="9603000" cy="104904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000000"/>
                </a:solidFill>
                <a:latin typeface="Gill Sans"/>
                <a:ea typeface="Gill Sans"/>
                <a:cs typeface="Gill Sans"/>
                <a:sym typeface="Gill Sans"/>
              </a:rPr>
              <a:t>EXAMPLE: XOR FUNCTION</a:t>
            </a:r>
            <a:endParaRPr b="0" i="0" sz="3200" u="none" cap="none" strike="noStrike">
              <a:solidFill>
                <a:srgbClr val="000000"/>
              </a:solidFill>
              <a:latin typeface="Gill Sans"/>
              <a:ea typeface="Gill Sans"/>
              <a:cs typeface="Gill Sans"/>
              <a:sym typeface="Gill Sans"/>
            </a:endParaRPr>
          </a:p>
        </p:txBody>
      </p:sp>
      <p:sp>
        <p:nvSpPr>
          <p:cNvPr id="238" name="Google Shape;238;p42"/>
          <p:cNvSpPr txBox="1"/>
          <p:nvPr/>
        </p:nvSpPr>
        <p:spPr>
          <a:xfrm>
            <a:off x="1287382" y="2274757"/>
            <a:ext cx="4162320" cy="345024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228240" lvl="0" marL="228600" marR="0" rtl="0" algn="l">
              <a:lnSpc>
                <a:spcPct val="120000"/>
              </a:lnSpc>
              <a:spcBef>
                <a:spcPts val="0"/>
              </a:spcBef>
              <a:spcAft>
                <a:spcPts val="0"/>
              </a:spcAft>
              <a:buClr>
                <a:srgbClr val="B71E42"/>
              </a:buClr>
              <a:buSzPts val="2000"/>
              <a:buFont typeface="Arial"/>
              <a:buChar char="•"/>
            </a:pPr>
            <a:r>
              <a:rPr b="0" i="0" lang="en-US" sz="2000" u="none" cap="none" strike="noStrike">
                <a:solidFill>
                  <a:schemeClr val="dk1"/>
                </a:solidFill>
                <a:latin typeface="Gill Sans"/>
                <a:ea typeface="Gill Sans"/>
                <a:cs typeface="Gill Sans"/>
                <a:sym typeface="Gill Sans"/>
              </a:rPr>
              <a:t> </a:t>
            </a:r>
            <a:endParaRPr b="0" i="0" sz="2000" u="none" cap="none" strike="noStrike">
              <a:solidFill>
                <a:srgbClr val="000000"/>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43"/>
          <p:cNvPicPr preferRelativeResize="0"/>
          <p:nvPr/>
        </p:nvPicPr>
        <p:blipFill rotWithShape="1">
          <a:blip r:embed="rId3">
            <a:alphaModFix/>
          </a:blip>
          <a:srcRect b="0" l="0" r="0" t="0"/>
          <a:stretch/>
        </p:blipFill>
        <p:spPr>
          <a:xfrm>
            <a:off x="6094440" y="2575440"/>
            <a:ext cx="4960080" cy="2331000"/>
          </a:xfrm>
          <a:prstGeom prst="rect">
            <a:avLst/>
          </a:prstGeom>
          <a:noFill/>
          <a:ln>
            <a:noFill/>
          </a:ln>
        </p:spPr>
      </p:pic>
      <p:sp>
        <p:nvSpPr>
          <p:cNvPr id="244" name="Google Shape;244;p43"/>
          <p:cNvSpPr txBox="1"/>
          <p:nvPr/>
        </p:nvSpPr>
        <p:spPr>
          <a:xfrm>
            <a:off x="1451520" y="804600"/>
            <a:ext cx="9603000" cy="104904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000000"/>
                </a:solidFill>
                <a:latin typeface="Gill Sans"/>
                <a:ea typeface="Gill Sans"/>
                <a:cs typeface="Gill Sans"/>
                <a:sym typeface="Gill Sans"/>
              </a:rPr>
              <a:t>EXAMPLE: XOR FUNCTION</a:t>
            </a:r>
            <a:endParaRPr b="0" i="0" sz="3200" u="none" cap="none" strike="noStrike">
              <a:solidFill>
                <a:srgbClr val="000000"/>
              </a:solidFill>
              <a:latin typeface="Gill Sans"/>
              <a:ea typeface="Gill Sans"/>
              <a:cs typeface="Gill Sans"/>
              <a:sym typeface="Gill Sans"/>
            </a:endParaRPr>
          </a:p>
        </p:txBody>
      </p:sp>
      <p:sp>
        <p:nvSpPr>
          <p:cNvPr id="245" name="Google Shape;245;p43"/>
          <p:cNvSpPr txBox="1"/>
          <p:nvPr/>
        </p:nvSpPr>
        <p:spPr>
          <a:xfrm>
            <a:off x="1451520" y="2264760"/>
            <a:ext cx="4162320" cy="345024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228240" lvl="0" marL="228600" marR="0" rtl="0" algn="l">
              <a:lnSpc>
                <a:spcPct val="120000"/>
              </a:lnSpc>
              <a:spcBef>
                <a:spcPts val="0"/>
              </a:spcBef>
              <a:spcAft>
                <a:spcPts val="0"/>
              </a:spcAft>
              <a:buClr>
                <a:srgbClr val="B71E42"/>
              </a:buClr>
              <a:buSzPts val="2000"/>
              <a:buFont typeface="Arial"/>
              <a:buChar char="•"/>
            </a:pPr>
            <a:r>
              <a:rPr b="0" i="0" lang="en-US" sz="2000" u="none" cap="none" strike="noStrike">
                <a:solidFill>
                  <a:schemeClr val="dk1"/>
                </a:solidFill>
                <a:latin typeface="Gill Sans"/>
                <a:ea typeface="Gill Sans"/>
                <a:cs typeface="Gill Sans"/>
                <a:sym typeface="Gill Sans"/>
              </a:rPr>
              <a:t> </a:t>
            </a:r>
            <a:endParaRPr b="0" i="0" sz="2000" u="none" cap="none" strike="noStrike">
              <a:solidFill>
                <a:srgbClr val="000000"/>
              </a:solidFill>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44"/>
          <p:cNvPicPr preferRelativeResize="0"/>
          <p:nvPr/>
        </p:nvPicPr>
        <p:blipFill rotWithShape="1">
          <a:blip r:embed="rId3">
            <a:alphaModFix/>
          </a:blip>
          <a:srcRect b="0" l="0" r="0" t="0"/>
          <a:stretch/>
        </p:blipFill>
        <p:spPr>
          <a:xfrm>
            <a:off x="6094440" y="2575440"/>
            <a:ext cx="4960080" cy="2331000"/>
          </a:xfrm>
          <a:prstGeom prst="rect">
            <a:avLst/>
          </a:prstGeom>
          <a:noFill/>
          <a:ln>
            <a:noFill/>
          </a:ln>
        </p:spPr>
      </p:pic>
      <p:sp>
        <p:nvSpPr>
          <p:cNvPr id="251" name="Google Shape;251;p44"/>
          <p:cNvSpPr txBox="1"/>
          <p:nvPr/>
        </p:nvSpPr>
        <p:spPr>
          <a:xfrm>
            <a:off x="1451520" y="804600"/>
            <a:ext cx="9603000" cy="104904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000000"/>
                </a:solidFill>
                <a:latin typeface="Gill Sans"/>
                <a:ea typeface="Gill Sans"/>
                <a:cs typeface="Gill Sans"/>
                <a:sym typeface="Gill Sans"/>
              </a:rPr>
              <a:t>EXAMPLE: XOR FUNCTION</a:t>
            </a:r>
            <a:endParaRPr b="0" i="0" sz="3200" u="none" cap="none" strike="noStrike">
              <a:solidFill>
                <a:srgbClr val="000000"/>
              </a:solidFill>
              <a:latin typeface="Gill Sans"/>
              <a:ea typeface="Gill Sans"/>
              <a:cs typeface="Gill Sans"/>
              <a:sym typeface="Gill Sans"/>
            </a:endParaRPr>
          </a:p>
        </p:txBody>
      </p:sp>
      <p:sp>
        <p:nvSpPr>
          <p:cNvPr id="252" name="Google Shape;252;p44"/>
          <p:cNvSpPr txBox="1"/>
          <p:nvPr/>
        </p:nvSpPr>
        <p:spPr>
          <a:xfrm>
            <a:off x="1451520" y="2244240"/>
            <a:ext cx="4722480" cy="345024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228240" lvl="0" marL="228600" marR="0" rtl="0" algn="l">
              <a:lnSpc>
                <a:spcPct val="120000"/>
              </a:lnSpc>
              <a:spcBef>
                <a:spcPts val="0"/>
              </a:spcBef>
              <a:spcAft>
                <a:spcPts val="0"/>
              </a:spcAft>
              <a:buClr>
                <a:srgbClr val="B71E42"/>
              </a:buClr>
              <a:buSzPts val="2000"/>
              <a:buFont typeface="Arial"/>
              <a:buChar char="•"/>
            </a:pPr>
            <a:r>
              <a:rPr b="0" i="0" lang="en-US" sz="2000" u="none" cap="none" strike="noStrike">
                <a:solidFill>
                  <a:schemeClr val="dk1"/>
                </a:solidFill>
                <a:latin typeface="Gill Sans"/>
                <a:ea typeface="Gill Sans"/>
                <a:cs typeface="Gill Sans"/>
                <a:sym typeface="Gill Sans"/>
              </a:rPr>
              <a:t> </a:t>
            </a:r>
            <a:endParaRPr b="0" i="0" sz="2000" u="none" cap="none" strike="noStrike">
              <a:solidFill>
                <a:srgbClr val="000000"/>
              </a:solidFill>
              <a:latin typeface="Gill Sans"/>
              <a:ea typeface="Gill Sans"/>
              <a:cs typeface="Gill Sans"/>
              <a:sym typeface="Gill Sans"/>
            </a:endParaRPr>
          </a:p>
        </p:txBody>
      </p:sp>
      <p:sp>
        <p:nvSpPr>
          <p:cNvPr id="253" name="Google Shape;253;p44"/>
          <p:cNvSpPr/>
          <p:nvPr/>
        </p:nvSpPr>
        <p:spPr>
          <a:xfrm>
            <a:off x="5607360" y="3244320"/>
            <a:ext cx="97668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Gill Sans"/>
                <a:ea typeface="Gill Sans"/>
                <a:cs typeface="Gill Sans"/>
                <a:sym typeface="Gill Sans"/>
              </a:rPr>
              <a:t>0.8991</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45"/>
          <p:cNvPicPr preferRelativeResize="0"/>
          <p:nvPr/>
        </p:nvPicPr>
        <p:blipFill rotWithShape="1">
          <a:blip r:embed="rId3">
            <a:alphaModFix/>
          </a:blip>
          <a:srcRect b="0" l="0" r="0" t="0"/>
          <a:stretch/>
        </p:blipFill>
        <p:spPr>
          <a:xfrm>
            <a:off x="6094440" y="2575440"/>
            <a:ext cx="4960080" cy="2331000"/>
          </a:xfrm>
          <a:prstGeom prst="rect">
            <a:avLst/>
          </a:prstGeom>
          <a:noFill/>
          <a:ln>
            <a:noFill/>
          </a:ln>
        </p:spPr>
      </p:pic>
      <p:sp>
        <p:nvSpPr>
          <p:cNvPr id="259" name="Google Shape;259;p45"/>
          <p:cNvSpPr txBox="1"/>
          <p:nvPr/>
        </p:nvSpPr>
        <p:spPr>
          <a:xfrm>
            <a:off x="1451520" y="804600"/>
            <a:ext cx="9603000" cy="104904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000000"/>
                </a:solidFill>
                <a:latin typeface="Gill Sans"/>
                <a:ea typeface="Gill Sans"/>
                <a:cs typeface="Gill Sans"/>
                <a:sym typeface="Gill Sans"/>
              </a:rPr>
              <a:t>EXAMPLE: XOR FUNCTION</a:t>
            </a:r>
            <a:endParaRPr b="0" i="0" sz="3200" u="none" cap="none" strike="noStrike">
              <a:solidFill>
                <a:srgbClr val="000000"/>
              </a:solidFill>
              <a:latin typeface="Gill Sans"/>
              <a:ea typeface="Gill Sans"/>
              <a:cs typeface="Gill Sans"/>
              <a:sym typeface="Gill Sans"/>
            </a:endParaRPr>
          </a:p>
        </p:txBody>
      </p:sp>
      <p:sp>
        <p:nvSpPr>
          <p:cNvPr id="260" name="Google Shape;260;p45"/>
          <p:cNvSpPr txBox="1"/>
          <p:nvPr/>
        </p:nvSpPr>
        <p:spPr>
          <a:xfrm>
            <a:off x="1451520" y="2015640"/>
            <a:ext cx="4162320" cy="3450240"/>
          </a:xfrm>
          <a:prstGeom prst="rect">
            <a:avLst/>
          </a:prstGeom>
          <a:noFill/>
          <a:ln>
            <a:noFill/>
          </a:ln>
        </p:spPr>
        <p:txBody>
          <a:bodyPr anchorCtr="0" anchor="t" bIns="45700" lIns="91425" spcFirstLastPara="1" rIns="91425" wrap="square" tIns="45700">
            <a:noAutofit/>
          </a:bodyPr>
          <a:lstStyle/>
          <a:p>
            <a:pPr indent="-228240" lvl="0" marL="228600" marR="0" rtl="0" algn="l">
              <a:lnSpc>
                <a:spcPct val="120000"/>
              </a:lnSpc>
              <a:spcBef>
                <a:spcPts val="0"/>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Inputs: 1, 0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8"/>
          <p:cNvSpPr txBox="1"/>
          <p:nvPr/>
        </p:nvSpPr>
        <p:spPr>
          <a:xfrm>
            <a:off x="1451520" y="804600"/>
            <a:ext cx="9603000" cy="104904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000000"/>
                </a:solidFill>
                <a:latin typeface="Gill Sans"/>
                <a:ea typeface="Gill Sans"/>
                <a:cs typeface="Gill Sans"/>
                <a:sym typeface="Gill Sans"/>
              </a:rPr>
              <a:t>OUTLINE</a:t>
            </a:r>
            <a:endParaRPr b="0" i="0" sz="3200" u="none" cap="none" strike="noStrike">
              <a:solidFill>
                <a:srgbClr val="000000"/>
              </a:solidFill>
              <a:latin typeface="Gill Sans"/>
              <a:ea typeface="Gill Sans"/>
              <a:cs typeface="Gill Sans"/>
              <a:sym typeface="Gill Sans"/>
            </a:endParaRPr>
          </a:p>
        </p:txBody>
      </p:sp>
      <p:sp>
        <p:nvSpPr>
          <p:cNvPr id="132" name="Google Shape;132;p28"/>
          <p:cNvSpPr txBox="1"/>
          <p:nvPr/>
        </p:nvSpPr>
        <p:spPr>
          <a:xfrm>
            <a:off x="1451520" y="2015640"/>
            <a:ext cx="9603000" cy="3450240"/>
          </a:xfrm>
          <a:prstGeom prst="rect">
            <a:avLst/>
          </a:prstGeom>
          <a:noFill/>
          <a:ln>
            <a:noFill/>
          </a:ln>
        </p:spPr>
        <p:txBody>
          <a:bodyPr anchorCtr="0" anchor="t" bIns="45700" lIns="91425" spcFirstLastPara="1" rIns="91425" wrap="square" tIns="45700">
            <a:noAutofit/>
          </a:bodyPr>
          <a:lstStyle/>
          <a:p>
            <a:pPr indent="-228240" lvl="0" marL="228600" marR="0" rtl="0" algn="l">
              <a:lnSpc>
                <a:spcPct val="120000"/>
              </a:lnSpc>
              <a:spcBef>
                <a:spcPts val="0"/>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What are artificial neural networks?</a:t>
            </a:r>
            <a:endParaRPr b="0" i="0" sz="1400" u="none" cap="none" strike="noStrike">
              <a:solidFill>
                <a:srgbClr val="000000"/>
              </a:solidFill>
              <a:latin typeface="Arial"/>
              <a:ea typeface="Arial"/>
              <a:cs typeface="Arial"/>
              <a:sym typeface="Arial"/>
            </a:endParaRPr>
          </a:p>
          <a:p>
            <a:pPr indent="-228240" lvl="0" marL="228600" marR="0" rtl="0" algn="l">
              <a:lnSpc>
                <a:spcPct val="120000"/>
              </a:lnSpc>
              <a:spcBef>
                <a:spcPts val="1001"/>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How to construct an artificial neural network?</a:t>
            </a:r>
            <a:endParaRPr b="0" i="0" sz="1400" u="none" cap="none" strike="noStrike">
              <a:solidFill>
                <a:srgbClr val="000000"/>
              </a:solidFill>
              <a:latin typeface="Arial"/>
              <a:ea typeface="Arial"/>
              <a:cs typeface="Arial"/>
              <a:sym typeface="Arial"/>
            </a:endParaRPr>
          </a:p>
          <a:p>
            <a:pPr indent="-228240" lvl="0" marL="228600" marR="0" rtl="0" algn="l">
              <a:lnSpc>
                <a:spcPct val="120000"/>
              </a:lnSpc>
              <a:spcBef>
                <a:spcPts val="1001"/>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An XOR Example</a:t>
            </a:r>
            <a:endParaRPr b="0" i="0" sz="1400" u="none" cap="none" strike="noStrike">
              <a:solidFill>
                <a:srgbClr val="000000"/>
              </a:solidFill>
              <a:latin typeface="Arial"/>
              <a:ea typeface="Arial"/>
              <a:cs typeface="Arial"/>
              <a:sym typeface="Arial"/>
            </a:endParaRPr>
          </a:p>
          <a:p>
            <a:pPr indent="-228240" lvl="0" marL="228600" marR="0" rtl="0" algn="l">
              <a:lnSpc>
                <a:spcPct val="120000"/>
              </a:lnSpc>
              <a:spcBef>
                <a:spcPts val="1001"/>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Training method: Backpropagation</a:t>
            </a:r>
            <a:endParaRPr b="0" i="0" sz="1400" u="none" cap="none" strike="noStrike">
              <a:solidFill>
                <a:srgbClr val="000000"/>
              </a:solidFill>
              <a:latin typeface="Arial"/>
              <a:ea typeface="Arial"/>
              <a:cs typeface="Arial"/>
              <a:sym typeface="Arial"/>
            </a:endParaRPr>
          </a:p>
          <a:p>
            <a:pPr indent="-228240" lvl="0" marL="228600" marR="0" rtl="0" algn="l">
              <a:lnSpc>
                <a:spcPct val="120000"/>
              </a:lnSpc>
              <a:spcBef>
                <a:spcPts val="1001"/>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Discussion</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1001"/>
              </a:spcBef>
              <a:spcAft>
                <a:spcPts val="0"/>
              </a:spcAft>
              <a:buClr>
                <a:srgbClr val="000000"/>
              </a:buClr>
              <a:buSzPts val="2000"/>
              <a:buFont typeface="Arial"/>
              <a:buNone/>
            </a:pPr>
            <a:r>
              <a:t/>
            </a:r>
            <a:endParaRPr b="0" i="0" sz="2000" u="none" cap="none" strike="noStrike">
              <a:solidFill>
                <a:srgbClr val="000000"/>
              </a:solidFill>
              <a:latin typeface="Gill Sans"/>
              <a:ea typeface="Gill Sans"/>
              <a:cs typeface="Gill Sans"/>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nvSpPr>
        <p:spPr>
          <a:xfrm>
            <a:off x="1451520" y="804600"/>
            <a:ext cx="9603000" cy="104904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000000"/>
                </a:solidFill>
                <a:latin typeface="Gill Sans"/>
                <a:ea typeface="Gill Sans"/>
                <a:cs typeface="Gill Sans"/>
                <a:sym typeface="Gill Sans"/>
              </a:rPr>
              <a:t>TRAINING A NEURAL NETWORK</a:t>
            </a:r>
            <a:endParaRPr b="0" i="0" sz="3200" u="none" cap="none" strike="noStrike">
              <a:solidFill>
                <a:srgbClr val="000000"/>
              </a:solidFill>
              <a:latin typeface="Gill Sans"/>
              <a:ea typeface="Gill Sans"/>
              <a:cs typeface="Gill Sans"/>
              <a:sym typeface="Gill Sans"/>
            </a:endParaRPr>
          </a:p>
        </p:txBody>
      </p:sp>
      <p:sp>
        <p:nvSpPr>
          <p:cNvPr id="266" name="Google Shape;266;p46"/>
          <p:cNvSpPr txBox="1"/>
          <p:nvPr/>
        </p:nvSpPr>
        <p:spPr>
          <a:xfrm>
            <a:off x="1130760" y="2254179"/>
            <a:ext cx="10244520" cy="345024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000000"/>
              </a:buClr>
              <a:buSzPts val="2000"/>
              <a:buFont typeface="Arial"/>
              <a:buNone/>
            </a:pPr>
            <a:r>
              <a:rPr b="0" i="0" lang="en-US" sz="2000" u="none" cap="none" strike="noStrike">
                <a:solidFill>
                  <a:schemeClr val="dk1"/>
                </a:solidFill>
                <a:latin typeface="Gill Sans"/>
                <a:ea typeface="Gill Sans"/>
                <a:cs typeface="Gill Sans"/>
                <a:sym typeface="Gill Sans"/>
              </a:rPr>
              <a:t> </a:t>
            </a:r>
            <a:endParaRPr b="0" i="0" sz="2000" u="none" cap="none" strike="noStrike">
              <a:solidFill>
                <a:srgbClr val="000000"/>
              </a:solidFill>
              <a:latin typeface="Gill Sans"/>
              <a:ea typeface="Gill Sans"/>
              <a:cs typeface="Gill Sans"/>
              <a:sym typeface="Gill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7"/>
          <p:cNvSpPr txBox="1"/>
          <p:nvPr/>
        </p:nvSpPr>
        <p:spPr>
          <a:xfrm>
            <a:off x="1451520" y="804600"/>
            <a:ext cx="9603000" cy="104904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000000"/>
                </a:solidFill>
                <a:latin typeface="Gill Sans"/>
                <a:ea typeface="Gill Sans"/>
                <a:cs typeface="Gill Sans"/>
                <a:sym typeface="Gill Sans"/>
              </a:rPr>
              <a:t>BACKPROPAGATION</a:t>
            </a:r>
            <a:endParaRPr b="0" i="0" sz="3200" u="none" cap="none" strike="noStrike">
              <a:solidFill>
                <a:srgbClr val="000000"/>
              </a:solidFill>
              <a:latin typeface="Gill Sans"/>
              <a:ea typeface="Gill Sans"/>
              <a:cs typeface="Gill Sans"/>
              <a:sym typeface="Gill Sans"/>
            </a:endParaRPr>
          </a:p>
        </p:txBody>
      </p:sp>
      <p:sp>
        <p:nvSpPr>
          <p:cNvPr id="272" name="Google Shape;272;p47"/>
          <p:cNvSpPr txBox="1"/>
          <p:nvPr/>
        </p:nvSpPr>
        <p:spPr>
          <a:xfrm>
            <a:off x="1451520" y="2015640"/>
            <a:ext cx="9603000" cy="3450240"/>
          </a:xfrm>
          <a:prstGeom prst="rect">
            <a:avLst/>
          </a:prstGeom>
          <a:noFill/>
          <a:ln>
            <a:noFill/>
          </a:ln>
        </p:spPr>
        <p:txBody>
          <a:bodyPr anchorCtr="0" anchor="t" bIns="45700" lIns="91425" spcFirstLastPara="1" rIns="91425" wrap="square" tIns="45700">
            <a:noAutofit/>
          </a:bodyPr>
          <a:lstStyle/>
          <a:p>
            <a:pPr indent="-228240" lvl="0" marL="228600" marR="0" rtl="0" algn="l">
              <a:lnSpc>
                <a:spcPct val="120000"/>
              </a:lnSpc>
              <a:spcBef>
                <a:spcPts val="0"/>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Short for “backward propagation of errors”</a:t>
            </a:r>
            <a:endParaRPr b="0" i="0" sz="1400" u="none" cap="none" strike="noStrike">
              <a:solidFill>
                <a:srgbClr val="000000"/>
              </a:solidFill>
              <a:latin typeface="Arial"/>
              <a:ea typeface="Arial"/>
              <a:cs typeface="Arial"/>
              <a:sym typeface="Arial"/>
            </a:endParaRPr>
          </a:p>
          <a:p>
            <a:pPr indent="-228240" lvl="0" marL="228600" marR="0" rtl="0" algn="l">
              <a:lnSpc>
                <a:spcPct val="120000"/>
              </a:lnSpc>
              <a:spcBef>
                <a:spcPts val="1001"/>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An algorithm for gradient descent of artificial neural networks</a:t>
            </a:r>
            <a:endParaRPr b="0" i="0" sz="1400" u="none" cap="none" strike="noStrike">
              <a:solidFill>
                <a:srgbClr val="000000"/>
              </a:solidFill>
              <a:latin typeface="Arial"/>
              <a:ea typeface="Arial"/>
              <a:cs typeface="Arial"/>
              <a:sym typeface="Arial"/>
            </a:endParaRPr>
          </a:p>
          <a:p>
            <a:pPr indent="-228240" lvl="0" marL="228600" marR="0" rtl="0" algn="l">
              <a:lnSpc>
                <a:spcPct val="120000"/>
              </a:lnSpc>
              <a:spcBef>
                <a:spcPts val="1001"/>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Calculates the gradient (all partial derivatives) of the cost function with respect to the weights.</a:t>
            </a:r>
            <a:endParaRPr b="0" i="0" sz="1400" u="none" cap="none" strike="noStrike">
              <a:solidFill>
                <a:srgbClr val="000000"/>
              </a:solidFill>
              <a:latin typeface="Arial"/>
              <a:ea typeface="Arial"/>
              <a:cs typeface="Arial"/>
              <a:sym typeface="Arial"/>
            </a:endParaRPr>
          </a:p>
          <a:p>
            <a:pPr indent="-228240" lvl="0" marL="228600" marR="0" rtl="0" algn="l">
              <a:lnSpc>
                <a:spcPct val="120000"/>
              </a:lnSpc>
              <a:spcBef>
                <a:spcPts val="1001"/>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Based on the chain rule for differentiating composition of functions, the algorithm computes partial derivatives of weights in the last layer first, then it computes partial derivatives for the second-to-last layer, and so on. Hence it is called “backpropagation”.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8"/>
          <p:cNvSpPr txBox="1"/>
          <p:nvPr/>
        </p:nvSpPr>
        <p:spPr>
          <a:xfrm>
            <a:off x="1451520" y="804600"/>
            <a:ext cx="9603000" cy="104904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000000"/>
                </a:solidFill>
                <a:latin typeface="Gill Sans"/>
                <a:ea typeface="Gill Sans"/>
                <a:cs typeface="Gill Sans"/>
                <a:sym typeface="Gill Sans"/>
              </a:rPr>
              <a:t>DISCUSSION: WHY USE NEURAL NETWORKS?</a:t>
            </a:r>
            <a:endParaRPr b="0" i="0" sz="3200" u="none" cap="none" strike="noStrike">
              <a:solidFill>
                <a:srgbClr val="000000"/>
              </a:solidFill>
              <a:latin typeface="Gill Sans"/>
              <a:ea typeface="Gill Sans"/>
              <a:cs typeface="Gill Sans"/>
              <a:sym typeface="Gill Sans"/>
            </a:endParaRPr>
          </a:p>
        </p:txBody>
      </p:sp>
      <p:sp>
        <p:nvSpPr>
          <p:cNvPr id="278" name="Google Shape;278;p48"/>
          <p:cNvSpPr txBox="1"/>
          <p:nvPr/>
        </p:nvSpPr>
        <p:spPr>
          <a:xfrm>
            <a:off x="1451520" y="2015640"/>
            <a:ext cx="9603000" cy="3450240"/>
          </a:xfrm>
          <a:prstGeom prst="rect">
            <a:avLst/>
          </a:prstGeom>
          <a:noFill/>
          <a:ln>
            <a:noFill/>
          </a:ln>
        </p:spPr>
        <p:txBody>
          <a:bodyPr anchorCtr="0" anchor="t" bIns="45700" lIns="91425" spcFirstLastPara="1" rIns="91425" wrap="square" tIns="45700">
            <a:noAutofit/>
          </a:bodyPr>
          <a:lstStyle/>
          <a:p>
            <a:pPr indent="-228240" lvl="0" marL="228600" marR="0" rtl="0" algn="l">
              <a:lnSpc>
                <a:spcPct val="120000"/>
              </a:lnSpc>
              <a:spcBef>
                <a:spcPts val="0"/>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NNs outperforms other ML techniques on large and complex problems.</a:t>
            </a:r>
            <a:endParaRPr b="0" i="0" sz="1400" u="none" cap="none" strike="noStrike">
              <a:solidFill>
                <a:srgbClr val="000000"/>
              </a:solidFill>
              <a:latin typeface="Arial"/>
              <a:ea typeface="Arial"/>
              <a:cs typeface="Arial"/>
              <a:sym typeface="Arial"/>
            </a:endParaRPr>
          </a:p>
          <a:p>
            <a:pPr indent="-228240" lvl="0" marL="228600" marR="0" rtl="0" algn="l">
              <a:lnSpc>
                <a:spcPct val="120000"/>
              </a:lnSpc>
              <a:spcBef>
                <a:spcPts val="1001"/>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The tremendous increase in computing power makes it possible to train large neural networks in a reasonable amount of time.</a:t>
            </a:r>
            <a:endParaRPr b="0" i="0" sz="1400" u="none" cap="none" strike="noStrike">
              <a:solidFill>
                <a:srgbClr val="000000"/>
              </a:solidFill>
              <a:latin typeface="Arial"/>
              <a:ea typeface="Arial"/>
              <a:cs typeface="Arial"/>
              <a:sym typeface="Arial"/>
            </a:endParaRPr>
          </a:p>
          <a:p>
            <a:pPr indent="-228240" lvl="0" marL="228600" marR="0" rtl="0" algn="l">
              <a:lnSpc>
                <a:spcPct val="120000"/>
              </a:lnSpc>
              <a:spcBef>
                <a:spcPts val="1001"/>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The training algorithms have been improved.</a:t>
            </a:r>
            <a:endParaRPr b="0" i="0" sz="1400" u="none" cap="none" strike="noStrike">
              <a:solidFill>
                <a:srgbClr val="000000"/>
              </a:solidFill>
              <a:latin typeface="Arial"/>
              <a:ea typeface="Arial"/>
              <a:cs typeface="Arial"/>
              <a:sym typeface="Arial"/>
            </a:endParaRPr>
          </a:p>
          <a:p>
            <a:pPr indent="-228240" lvl="0" marL="228600" marR="0" rtl="0" algn="l">
              <a:lnSpc>
                <a:spcPct val="120000"/>
              </a:lnSpc>
              <a:spcBef>
                <a:spcPts val="1001"/>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Some theoretical limitations of NNs have turned out to be benign in practice.</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1001"/>
              </a:spcBef>
              <a:spcAft>
                <a:spcPts val="0"/>
              </a:spcAft>
              <a:buClr>
                <a:srgbClr val="000000"/>
              </a:buClr>
              <a:buSzPts val="2000"/>
              <a:buFont typeface="Arial"/>
              <a:buNone/>
            </a:pPr>
            <a:r>
              <a:t/>
            </a:r>
            <a:endParaRPr b="0" i="0" sz="2000" u="none" cap="none" strike="noStrike">
              <a:solidFill>
                <a:srgbClr val="000000"/>
              </a:solidFill>
              <a:latin typeface="Gill Sans"/>
              <a:ea typeface="Gill Sans"/>
              <a:cs typeface="Gill Sans"/>
              <a:sym typeface="Gill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9"/>
          <p:cNvSpPr txBox="1"/>
          <p:nvPr/>
        </p:nvSpPr>
        <p:spPr>
          <a:xfrm>
            <a:off x="1451520" y="804600"/>
            <a:ext cx="9603000" cy="104904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000000"/>
                </a:solidFill>
                <a:latin typeface="Gill Sans"/>
                <a:ea typeface="Gill Sans"/>
                <a:cs typeface="Gill Sans"/>
                <a:sym typeface="Gill Sans"/>
              </a:rPr>
              <a:t>WHY NOT USE NEURAL NETWORKS?</a:t>
            </a:r>
            <a:endParaRPr b="0" i="0" sz="3200" u="none" cap="none" strike="noStrike">
              <a:solidFill>
                <a:srgbClr val="000000"/>
              </a:solidFill>
              <a:latin typeface="Gill Sans"/>
              <a:ea typeface="Gill Sans"/>
              <a:cs typeface="Gill Sans"/>
              <a:sym typeface="Gill Sans"/>
            </a:endParaRPr>
          </a:p>
        </p:txBody>
      </p:sp>
      <p:sp>
        <p:nvSpPr>
          <p:cNvPr id="284" name="Google Shape;284;p49"/>
          <p:cNvSpPr txBox="1"/>
          <p:nvPr/>
        </p:nvSpPr>
        <p:spPr>
          <a:xfrm>
            <a:off x="1451520" y="2015640"/>
            <a:ext cx="9603000" cy="3450240"/>
          </a:xfrm>
          <a:prstGeom prst="rect">
            <a:avLst/>
          </a:prstGeom>
          <a:noFill/>
          <a:ln>
            <a:noFill/>
          </a:ln>
        </p:spPr>
        <p:txBody>
          <a:bodyPr anchorCtr="0" anchor="t" bIns="45700" lIns="91425" spcFirstLastPara="1" rIns="91425" wrap="square" tIns="45700">
            <a:noAutofit/>
          </a:bodyPr>
          <a:lstStyle/>
          <a:p>
            <a:pPr indent="-228240" lvl="0" marL="228600" marR="0" rtl="0" algn="l">
              <a:lnSpc>
                <a:spcPct val="120000"/>
              </a:lnSpc>
              <a:spcBef>
                <a:spcPts val="0"/>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Huge number of parameters: slow to use, prone to overfitting.</a:t>
            </a:r>
            <a:endParaRPr b="0" i="0" sz="1400" u="none" cap="none" strike="noStrike">
              <a:solidFill>
                <a:srgbClr val="000000"/>
              </a:solidFill>
              <a:latin typeface="Arial"/>
              <a:ea typeface="Arial"/>
              <a:cs typeface="Arial"/>
              <a:sym typeface="Arial"/>
            </a:endParaRPr>
          </a:p>
          <a:p>
            <a:pPr indent="-228240" lvl="0" marL="228600" marR="0" rtl="0" algn="l">
              <a:lnSpc>
                <a:spcPct val="120000"/>
              </a:lnSpc>
              <a:spcBef>
                <a:spcPts val="1001"/>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Black box model: hard to understand the learned function</a:t>
            </a:r>
            <a:endParaRPr b="0" i="0" sz="2000" u="none" cap="none" strike="noStrike">
              <a:solidFill>
                <a:srgbClr val="000000"/>
              </a:solidFill>
              <a:latin typeface="Gill Sans"/>
              <a:ea typeface="Gill Sans"/>
              <a:cs typeface="Gill Sans"/>
              <a:sym typeface="Gill Sans"/>
            </a:endParaRPr>
          </a:p>
          <a:p>
            <a:pPr indent="-228240" lvl="0" marL="228600" marR="0" rtl="0" algn="l">
              <a:lnSpc>
                <a:spcPct val="120000"/>
              </a:lnSpc>
              <a:spcBef>
                <a:spcPts val="1001"/>
              </a:spcBef>
              <a:spcAft>
                <a:spcPts val="0"/>
              </a:spcAft>
              <a:buClr>
                <a:srgbClr val="000000"/>
              </a:buClr>
              <a:buSzPts val="2000"/>
              <a:buFont typeface="Gill Sans"/>
              <a:buChar char="•"/>
            </a:pPr>
            <a:r>
              <a:rPr b="0" i="0" lang="en-US" sz="2000" u="none" cap="none" strike="noStrike">
                <a:solidFill>
                  <a:srgbClr val="000000"/>
                </a:solidFill>
                <a:latin typeface="Gill Sans"/>
                <a:ea typeface="Gill Sans"/>
                <a:cs typeface="Gill Sans"/>
                <a:sym typeface="Gill Sans"/>
              </a:rPr>
              <a:t>High Variance and lack of performance guarantee</a:t>
            </a:r>
            <a:endParaRPr b="0" i="0" sz="2000" u="none" cap="none" strike="noStrike">
              <a:solidFill>
                <a:srgbClr val="000000"/>
              </a:solidFill>
              <a:latin typeface="Gill Sans"/>
              <a:ea typeface="Gill Sans"/>
              <a:cs typeface="Gill Sans"/>
              <a:sym typeface="Gill Sans"/>
            </a:endParaRPr>
          </a:p>
          <a:p>
            <a:pPr indent="0" lvl="0" marL="0" marR="0" rtl="0" algn="l">
              <a:lnSpc>
                <a:spcPct val="120000"/>
              </a:lnSpc>
              <a:spcBef>
                <a:spcPts val="1001"/>
              </a:spcBef>
              <a:spcAft>
                <a:spcPts val="0"/>
              </a:spcAft>
              <a:buClr>
                <a:srgbClr val="000000"/>
              </a:buClr>
              <a:buSzPts val="2000"/>
              <a:buFont typeface="Arial"/>
              <a:buNone/>
            </a:pPr>
            <a:r>
              <a:t/>
            </a:r>
            <a:endParaRPr b="0" i="0" sz="2000" u="none" cap="none" strike="noStrike">
              <a:solidFill>
                <a:srgbClr val="000000"/>
              </a:solidFill>
              <a:latin typeface="Gill Sans"/>
              <a:ea typeface="Gill Sans"/>
              <a:cs typeface="Gill Sans"/>
              <a:sym typeface="Gill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0"/>
          <p:cNvSpPr txBox="1"/>
          <p:nvPr/>
        </p:nvSpPr>
        <p:spPr>
          <a:xfrm>
            <a:off x="1643650" y="895500"/>
            <a:ext cx="842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Neural Network Playground</a:t>
            </a:r>
            <a:endParaRPr sz="2400"/>
          </a:p>
        </p:txBody>
      </p:sp>
      <p:sp>
        <p:nvSpPr>
          <p:cNvPr id="290" name="Google Shape;290;p50"/>
          <p:cNvSpPr txBox="1"/>
          <p:nvPr/>
        </p:nvSpPr>
        <p:spPr>
          <a:xfrm>
            <a:off x="1439625" y="2210425"/>
            <a:ext cx="94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Please go to </a:t>
            </a:r>
            <a:r>
              <a:rPr lang="en-US" u="sng">
                <a:solidFill>
                  <a:schemeClr val="hlink"/>
                </a:solidFill>
                <a:hlinkClick r:id="rId3"/>
              </a:rPr>
              <a:t>the neural network playground</a:t>
            </a:r>
            <a:r>
              <a:rPr lang="en-US"/>
              <a:t>, and use the tools to construct a simple </a:t>
            </a:r>
            <a:r>
              <a:rPr lang="en-US"/>
              <a:t>neural</a:t>
            </a:r>
            <a:r>
              <a:rPr lang="en-US"/>
              <a:t> network.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1"/>
          <p:cNvSpPr txBox="1"/>
          <p:nvPr>
            <p:ph type="title"/>
          </p:nvPr>
        </p:nvSpPr>
        <p:spPr>
          <a:xfrm>
            <a:off x="1451520" y="804600"/>
            <a:ext cx="9603000" cy="10491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4400"/>
              <a:buFont typeface="Arial"/>
              <a:buNone/>
            </a:pPr>
            <a:r>
              <a:rPr lang="en-US"/>
              <a:t>Example: RELU Activation</a:t>
            </a:r>
            <a:endParaRPr/>
          </a:p>
        </p:txBody>
      </p:sp>
      <p:pic>
        <p:nvPicPr>
          <p:cNvPr id="296" name="Google Shape;296;p51"/>
          <p:cNvPicPr preferRelativeResize="0"/>
          <p:nvPr/>
        </p:nvPicPr>
        <p:blipFill rotWithShape="1">
          <a:blip r:embed="rId3">
            <a:alphaModFix/>
          </a:blip>
          <a:srcRect b="0" l="0" r="0" t="0"/>
          <a:stretch/>
        </p:blipFill>
        <p:spPr>
          <a:xfrm>
            <a:off x="7208325" y="1853640"/>
            <a:ext cx="4730619" cy="3450240"/>
          </a:xfrm>
          <a:prstGeom prst="rect">
            <a:avLst/>
          </a:prstGeom>
          <a:noFill/>
          <a:ln>
            <a:noFill/>
          </a:ln>
        </p:spPr>
      </p:pic>
      <p:sp>
        <p:nvSpPr>
          <p:cNvPr id="297" name="Google Shape;297;p51"/>
          <p:cNvSpPr txBox="1"/>
          <p:nvPr/>
        </p:nvSpPr>
        <p:spPr>
          <a:xfrm>
            <a:off x="1228175" y="2013125"/>
            <a:ext cx="5827200" cy="3370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The figure on the right shows a neural network with one hidden layer with ReLU as activation function. </a:t>
            </a:r>
            <a:endParaRPr b="0" i="0" sz="2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Given input (1, 1) and weights of the network, compute the input and output of each neuron in the hidden layer and the output layer (assume that all biases are zero).</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9"/>
          <p:cNvPicPr preferRelativeResize="0"/>
          <p:nvPr/>
        </p:nvPicPr>
        <p:blipFill rotWithShape="1">
          <a:blip r:embed="rId3">
            <a:alphaModFix/>
          </a:blip>
          <a:srcRect b="0" l="0" r="0" t="0"/>
          <a:stretch/>
        </p:blipFill>
        <p:spPr>
          <a:xfrm>
            <a:off x="6094440" y="2150640"/>
            <a:ext cx="4960080" cy="3180960"/>
          </a:xfrm>
          <a:prstGeom prst="rect">
            <a:avLst/>
          </a:prstGeom>
          <a:noFill/>
          <a:ln>
            <a:noFill/>
          </a:ln>
        </p:spPr>
      </p:pic>
      <p:sp>
        <p:nvSpPr>
          <p:cNvPr id="138" name="Google Shape;138;p29"/>
          <p:cNvSpPr txBox="1"/>
          <p:nvPr/>
        </p:nvSpPr>
        <p:spPr>
          <a:xfrm>
            <a:off x="1451520" y="804600"/>
            <a:ext cx="9603000" cy="104904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000000"/>
                </a:solidFill>
                <a:latin typeface="Gill Sans"/>
                <a:ea typeface="Gill Sans"/>
                <a:cs typeface="Gill Sans"/>
                <a:sym typeface="Gill Sans"/>
              </a:rPr>
              <a:t>WHAT ARE ARTIFICIAL NEURAL NETWORKS?</a:t>
            </a:r>
            <a:br>
              <a:rPr b="0" i="0" lang="en-US" sz="1800" u="none" cap="none" strike="noStrike">
                <a:solidFill>
                  <a:schemeClr val="dk1"/>
                </a:solidFill>
                <a:latin typeface="Arial"/>
                <a:ea typeface="Arial"/>
                <a:cs typeface="Arial"/>
                <a:sym typeface="Arial"/>
              </a:rPr>
            </a:br>
            <a:endParaRPr b="0" i="0" sz="3200" u="none" cap="none" strike="noStrike">
              <a:solidFill>
                <a:srgbClr val="000000"/>
              </a:solidFill>
              <a:latin typeface="Gill Sans"/>
              <a:ea typeface="Gill Sans"/>
              <a:cs typeface="Gill Sans"/>
              <a:sym typeface="Gill Sans"/>
            </a:endParaRPr>
          </a:p>
        </p:txBody>
      </p:sp>
      <p:sp>
        <p:nvSpPr>
          <p:cNvPr id="139" name="Google Shape;139;p29"/>
          <p:cNvSpPr txBox="1"/>
          <p:nvPr/>
        </p:nvSpPr>
        <p:spPr>
          <a:xfrm>
            <a:off x="1451520" y="2015640"/>
            <a:ext cx="4162320" cy="3450240"/>
          </a:xfrm>
          <a:prstGeom prst="rect">
            <a:avLst/>
          </a:prstGeom>
          <a:noFill/>
          <a:ln>
            <a:noFill/>
          </a:ln>
        </p:spPr>
        <p:txBody>
          <a:bodyPr anchorCtr="0" anchor="t" bIns="45700" lIns="91425" spcFirstLastPara="1" rIns="91425" wrap="square" tIns="45700">
            <a:noAutofit/>
          </a:bodyPr>
          <a:lstStyle/>
          <a:p>
            <a:pPr indent="-228240" lvl="0" marL="228600" marR="0" rtl="0" algn="l">
              <a:lnSpc>
                <a:spcPct val="120000"/>
              </a:lnSpc>
              <a:spcBef>
                <a:spcPts val="0"/>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An extremely simplified model of the brain</a:t>
            </a:r>
            <a:endParaRPr b="0" i="0" sz="1400" u="none" cap="none" strike="noStrike">
              <a:solidFill>
                <a:srgbClr val="000000"/>
              </a:solidFill>
              <a:latin typeface="Arial"/>
              <a:ea typeface="Arial"/>
              <a:cs typeface="Arial"/>
              <a:sym typeface="Arial"/>
            </a:endParaRPr>
          </a:p>
          <a:p>
            <a:pPr indent="-228240" lvl="0" marL="228600" marR="0" rtl="0" algn="l">
              <a:lnSpc>
                <a:spcPct val="120000"/>
              </a:lnSpc>
              <a:spcBef>
                <a:spcPts val="1001"/>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Transforms inputs into outputs to the best of its ability.</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1001"/>
              </a:spcBef>
              <a:spcAft>
                <a:spcPts val="0"/>
              </a:spcAft>
              <a:buClr>
                <a:srgbClr val="000000"/>
              </a:buClr>
              <a:buSzPts val="2000"/>
              <a:buFont typeface="Arial"/>
              <a:buNone/>
            </a:pPr>
            <a:r>
              <a:t/>
            </a:r>
            <a:endParaRPr b="0" i="0" sz="2000" u="none" cap="none" strike="noStrike">
              <a:solidFill>
                <a:srgbClr val="000000"/>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30"/>
          <p:cNvPicPr preferRelativeResize="0"/>
          <p:nvPr/>
        </p:nvPicPr>
        <p:blipFill rotWithShape="1">
          <a:blip r:embed="rId3">
            <a:alphaModFix/>
          </a:blip>
          <a:srcRect b="0" l="0" r="0" t="0"/>
          <a:stretch/>
        </p:blipFill>
        <p:spPr>
          <a:xfrm>
            <a:off x="6094440" y="2209680"/>
            <a:ext cx="4960080" cy="3062880"/>
          </a:xfrm>
          <a:prstGeom prst="rect">
            <a:avLst/>
          </a:prstGeom>
          <a:noFill/>
          <a:ln>
            <a:noFill/>
          </a:ln>
        </p:spPr>
      </p:pic>
      <p:sp>
        <p:nvSpPr>
          <p:cNvPr id="145" name="Google Shape;145;p30"/>
          <p:cNvSpPr txBox="1"/>
          <p:nvPr/>
        </p:nvSpPr>
        <p:spPr>
          <a:xfrm>
            <a:off x="1451520" y="804600"/>
            <a:ext cx="9603000" cy="104904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000000"/>
                </a:solidFill>
                <a:latin typeface="Gill Sans"/>
                <a:ea typeface="Gill Sans"/>
                <a:cs typeface="Gill Sans"/>
                <a:sym typeface="Gill Sans"/>
              </a:rPr>
              <a:t>A NEURON</a:t>
            </a:r>
            <a:endParaRPr b="0" i="0" sz="3200" u="none" cap="none" strike="noStrike">
              <a:solidFill>
                <a:srgbClr val="000000"/>
              </a:solidFill>
              <a:latin typeface="Gill Sans"/>
              <a:ea typeface="Gill Sans"/>
              <a:cs typeface="Gill Sans"/>
              <a:sym typeface="Gill Sans"/>
            </a:endParaRPr>
          </a:p>
        </p:txBody>
      </p:sp>
      <p:sp>
        <p:nvSpPr>
          <p:cNvPr id="146" name="Google Shape;146;p30"/>
          <p:cNvSpPr txBox="1"/>
          <p:nvPr/>
        </p:nvSpPr>
        <p:spPr>
          <a:xfrm>
            <a:off x="1451520" y="2015640"/>
            <a:ext cx="4162320" cy="3450240"/>
          </a:xfrm>
          <a:prstGeom prst="rect">
            <a:avLst/>
          </a:prstGeom>
          <a:noFill/>
          <a:ln>
            <a:noFill/>
          </a:ln>
        </p:spPr>
        <p:txBody>
          <a:bodyPr anchorCtr="0" anchor="t" bIns="45700" lIns="91425" spcFirstLastPara="1" rIns="91425" wrap="square" tIns="45700">
            <a:noAutofit/>
          </a:bodyPr>
          <a:lstStyle/>
          <a:p>
            <a:pPr indent="-228240" lvl="0" marL="228600" marR="0" rtl="0" algn="l">
              <a:lnSpc>
                <a:spcPct val="110000"/>
              </a:lnSpc>
              <a:spcBef>
                <a:spcPts val="0"/>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Dendrites: receive impulses from other cells and transmit them to the cell body.</a:t>
            </a:r>
            <a:endParaRPr b="0" i="0" sz="1400" u="none" cap="none" strike="noStrike">
              <a:solidFill>
                <a:srgbClr val="000000"/>
              </a:solidFill>
              <a:latin typeface="Arial"/>
              <a:ea typeface="Arial"/>
              <a:cs typeface="Arial"/>
              <a:sym typeface="Arial"/>
            </a:endParaRPr>
          </a:p>
          <a:p>
            <a:pPr indent="-228240" lvl="0" marL="228600" marR="0" rtl="0" algn="l">
              <a:lnSpc>
                <a:spcPct val="110000"/>
              </a:lnSpc>
              <a:spcBef>
                <a:spcPts val="1001"/>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Soma (or cell body): combines the impulses received and triggers action on the axons.</a:t>
            </a:r>
            <a:endParaRPr b="0" i="0" sz="1400" u="none" cap="none" strike="noStrike">
              <a:solidFill>
                <a:srgbClr val="000000"/>
              </a:solidFill>
              <a:latin typeface="Arial"/>
              <a:ea typeface="Arial"/>
              <a:cs typeface="Arial"/>
              <a:sym typeface="Arial"/>
            </a:endParaRPr>
          </a:p>
          <a:p>
            <a:pPr indent="-228240" lvl="0" marL="228600" marR="0" rtl="0" algn="l">
              <a:lnSpc>
                <a:spcPct val="110000"/>
              </a:lnSpc>
              <a:spcBef>
                <a:spcPts val="1001"/>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Axons: the long thread-like part of a neuron that impulses are sent to other cells.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1"/>
          <p:cNvSpPr txBox="1"/>
          <p:nvPr/>
        </p:nvSpPr>
        <p:spPr>
          <a:xfrm>
            <a:off x="1451520" y="804600"/>
            <a:ext cx="9603000" cy="104904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000000"/>
                </a:solidFill>
                <a:latin typeface="Gill Sans"/>
                <a:ea typeface="Gill Sans"/>
                <a:cs typeface="Gill Sans"/>
                <a:sym typeface="Gill Sans"/>
              </a:rPr>
              <a:t>NEURON NETWORKS</a:t>
            </a:r>
            <a:endParaRPr b="0" i="0" sz="3200" u="none" cap="none" strike="noStrike">
              <a:solidFill>
                <a:srgbClr val="000000"/>
              </a:solidFill>
              <a:latin typeface="Gill Sans"/>
              <a:ea typeface="Gill Sans"/>
              <a:cs typeface="Gill Sans"/>
              <a:sym typeface="Gill Sans"/>
            </a:endParaRPr>
          </a:p>
        </p:txBody>
      </p:sp>
      <p:sp>
        <p:nvSpPr>
          <p:cNvPr id="152" name="Google Shape;152;p31"/>
          <p:cNvSpPr txBox="1"/>
          <p:nvPr/>
        </p:nvSpPr>
        <p:spPr>
          <a:xfrm>
            <a:off x="1451520" y="2015640"/>
            <a:ext cx="9603000" cy="3450240"/>
          </a:xfrm>
          <a:prstGeom prst="rect">
            <a:avLst/>
          </a:prstGeom>
          <a:noFill/>
          <a:ln>
            <a:noFill/>
          </a:ln>
        </p:spPr>
        <p:txBody>
          <a:bodyPr anchorCtr="0" anchor="t" bIns="45700" lIns="91425" spcFirstLastPara="1" rIns="91425" wrap="square" tIns="45700">
            <a:noAutofit/>
          </a:bodyPr>
          <a:lstStyle/>
          <a:p>
            <a:pPr indent="-228240" lvl="0" marL="228600" marR="0" rtl="0" algn="l">
              <a:lnSpc>
                <a:spcPct val="120000"/>
              </a:lnSpc>
              <a:spcBef>
                <a:spcPts val="0"/>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Composes of many neurons that cooperate to perform the desired function.</a:t>
            </a:r>
            <a:endParaRPr b="0" i="0" sz="1400" u="none" cap="none" strike="noStrike">
              <a:solidFill>
                <a:srgbClr val="000000"/>
              </a:solidFill>
              <a:latin typeface="Arial"/>
              <a:ea typeface="Arial"/>
              <a:cs typeface="Arial"/>
              <a:sym typeface="Arial"/>
            </a:endParaRPr>
          </a:p>
        </p:txBody>
      </p:sp>
      <p:pic>
        <p:nvPicPr>
          <p:cNvPr id="153" name="Google Shape;153;p31"/>
          <p:cNvPicPr preferRelativeResize="0"/>
          <p:nvPr/>
        </p:nvPicPr>
        <p:blipFill rotWithShape="1">
          <a:blip r:embed="rId3">
            <a:alphaModFix/>
          </a:blip>
          <a:srcRect b="0" l="0" r="0" t="0"/>
          <a:stretch/>
        </p:blipFill>
        <p:spPr>
          <a:xfrm>
            <a:off x="2500200" y="2543040"/>
            <a:ext cx="7191000" cy="177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2"/>
          <p:cNvSpPr txBox="1"/>
          <p:nvPr/>
        </p:nvSpPr>
        <p:spPr>
          <a:xfrm>
            <a:off x="1451520" y="804600"/>
            <a:ext cx="9603000" cy="104904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000000"/>
                </a:solidFill>
                <a:latin typeface="Gill Sans"/>
                <a:ea typeface="Gill Sans"/>
                <a:cs typeface="Gill Sans"/>
                <a:sym typeface="Gill Sans"/>
              </a:rPr>
              <a:t>ARTIFICIAL NEURON NETWORKS (ANN)</a:t>
            </a:r>
            <a:endParaRPr b="0" i="0" sz="3200" u="none" cap="none" strike="noStrike">
              <a:solidFill>
                <a:srgbClr val="000000"/>
              </a:solidFill>
              <a:latin typeface="Gill Sans"/>
              <a:ea typeface="Gill Sans"/>
              <a:cs typeface="Gill Sans"/>
              <a:sym typeface="Gill Sans"/>
            </a:endParaRPr>
          </a:p>
        </p:txBody>
      </p:sp>
      <p:sp>
        <p:nvSpPr>
          <p:cNvPr id="159" name="Google Shape;159;p32"/>
          <p:cNvSpPr txBox="1"/>
          <p:nvPr/>
        </p:nvSpPr>
        <p:spPr>
          <a:xfrm>
            <a:off x="1451520" y="2015640"/>
            <a:ext cx="9603000" cy="3450240"/>
          </a:xfrm>
          <a:prstGeom prst="rect">
            <a:avLst/>
          </a:prstGeom>
          <a:noFill/>
          <a:ln>
            <a:noFill/>
          </a:ln>
        </p:spPr>
        <p:txBody>
          <a:bodyPr anchorCtr="0" anchor="t" bIns="45700" lIns="91425" spcFirstLastPara="1" rIns="91425" wrap="square" tIns="45700">
            <a:noAutofit/>
          </a:bodyPr>
          <a:lstStyle/>
          <a:p>
            <a:pPr indent="-228240" lvl="0" marL="228600" marR="0" rtl="0" algn="l">
              <a:lnSpc>
                <a:spcPct val="120000"/>
              </a:lnSpc>
              <a:spcBef>
                <a:spcPts val="0"/>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Composes of many neurons that cooperate to perform the desired function.</a:t>
            </a:r>
            <a:endParaRPr b="0" i="0" sz="1400" u="none" cap="none" strike="noStrike">
              <a:solidFill>
                <a:srgbClr val="000000"/>
              </a:solidFill>
              <a:latin typeface="Arial"/>
              <a:ea typeface="Arial"/>
              <a:cs typeface="Arial"/>
              <a:sym typeface="Arial"/>
            </a:endParaRPr>
          </a:p>
        </p:txBody>
      </p:sp>
      <p:pic>
        <p:nvPicPr>
          <p:cNvPr id="160" name="Google Shape;160;p32"/>
          <p:cNvPicPr preferRelativeResize="0"/>
          <p:nvPr/>
        </p:nvPicPr>
        <p:blipFill rotWithShape="1">
          <a:blip r:embed="rId3">
            <a:alphaModFix/>
          </a:blip>
          <a:srcRect b="0" l="0" r="0" t="0"/>
          <a:stretch/>
        </p:blipFill>
        <p:spPr>
          <a:xfrm>
            <a:off x="2914560" y="2679840"/>
            <a:ext cx="5316120" cy="2469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nvSpPr>
        <p:spPr>
          <a:xfrm>
            <a:off x="1451520" y="804600"/>
            <a:ext cx="9603000" cy="104904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000000"/>
                </a:solidFill>
                <a:latin typeface="Gill Sans"/>
                <a:ea typeface="Gill Sans"/>
                <a:cs typeface="Gill Sans"/>
                <a:sym typeface="Gill Sans"/>
              </a:rPr>
              <a:t>WHAT ARE NEURAL NETWORKS USED FOR?</a:t>
            </a:r>
            <a:endParaRPr b="0" i="0" sz="3200" u="none" cap="none" strike="noStrike">
              <a:solidFill>
                <a:srgbClr val="000000"/>
              </a:solidFill>
              <a:latin typeface="Gill Sans"/>
              <a:ea typeface="Gill Sans"/>
              <a:cs typeface="Gill Sans"/>
              <a:sym typeface="Gill Sans"/>
            </a:endParaRPr>
          </a:p>
        </p:txBody>
      </p:sp>
      <p:sp>
        <p:nvSpPr>
          <p:cNvPr id="166" name="Google Shape;166;p33"/>
          <p:cNvSpPr txBox="1"/>
          <p:nvPr/>
        </p:nvSpPr>
        <p:spPr>
          <a:xfrm>
            <a:off x="1610460" y="2194544"/>
            <a:ext cx="4642560" cy="3450240"/>
          </a:xfrm>
          <a:prstGeom prst="rect">
            <a:avLst/>
          </a:prstGeom>
          <a:noFill/>
          <a:ln>
            <a:noFill/>
          </a:ln>
        </p:spPr>
        <p:txBody>
          <a:bodyPr anchorCtr="0" anchor="t" bIns="45700" lIns="91425" spcFirstLastPara="1" rIns="91425" wrap="square" tIns="45700">
            <a:noAutofit/>
          </a:bodyPr>
          <a:lstStyle/>
          <a:p>
            <a:pPr indent="-228240" lvl="0" marL="228600" marR="0" rtl="0" algn="l">
              <a:lnSpc>
                <a:spcPct val="120000"/>
              </a:lnSpc>
              <a:spcBef>
                <a:spcPts val="0"/>
              </a:spcBef>
              <a:spcAft>
                <a:spcPts val="0"/>
              </a:spcAft>
              <a:buClr>
                <a:srgbClr val="B71E42"/>
              </a:buClr>
              <a:buSzPts val="2000"/>
              <a:buFont typeface="Arial"/>
              <a:buChar char="•"/>
            </a:pPr>
            <a:r>
              <a:rPr b="0" i="0" lang="en-US" sz="2000" u="none" cap="none" strike="noStrike">
                <a:solidFill>
                  <a:srgbClr val="000000"/>
                </a:solidFill>
                <a:latin typeface="Gill Sans"/>
                <a:ea typeface="Gill Sans"/>
                <a:cs typeface="Gill Sans"/>
                <a:sym typeface="Gill Sans"/>
              </a:rPr>
              <a:t>Image Processing</a:t>
            </a:r>
            <a:endParaRPr b="0" i="0" sz="1400" u="none" cap="none" strike="noStrike">
              <a:solidFill>
                <a:srgbClr val="000000"/>
              </a:solidFill>
              <a:latin typeface="Arial"/>
              <a:ea typeface="Arial"/>
              <a:cs typeface="Arial"/>
              <a:sym typeface="Arial"/>
            </a:endParaRPr>
          </a:p>
          <a:p>
            <a:pPr indent="-342900" lvl="1" marL="882900" marR="0" rtl="0" algn="l">
              <a:lnSpc>
                <a:spcPct val="100000"/>
              </a:lnSpc>
              <a:spcBef>
                <a:spcPts val="1134"/>
              </a:spcBef>
              <a:spcAft>
                <a:spcPts val="0"/>
              </a:spcAft>
              <a:buClr>
                <a:srgbClr val="000000"/>
              </a:buClr>
              <a:buSzPts val="1500"/>
              <a:buFont typeface="Arial"/>
              <a:buChar char="•"/>
            </a:pPr>
            <a:r>
              <a:rPr b="0" i="0" lang="en-US" sz="2000" u="none" cap="none" strike="noStrike">
                <a:solidFill>
                  <a:srgbClr val="000000"/>
                </a:solidFill>
                <a:latin typeface="Gill Sans"/>
                <a:ea typeface="Gill Sans"/>
                <a:cs typeface="Gill Sans"/>
                <a:sym typeface="Gill Sans"/>
              </a:rPr>
              <a:t>Image classification</a:t>
            </a:r>
            <a:endParaRPr b="0" i="0" sz="2000" u="none" cap="none" strike="noStrike">
              <a:solidFill>
                <a:srgbClr val="000000"/>
              </a:solidFill>
              <a:latin typeface="Gill Sans"/>
              <a:ea typeface="Gill Sans"/>
              <a:cs typeface="Gill Sans"/>
              <a:sym typeface="Gill Sans"/>
            </a:endParaRPr>
          </a:p>
          <a:p>
            <a:pPr indent="-342900" lvl="1" marL="882900" marR="0" rtl="0" algn="l">
              <a:lnSpc>
                <a:spcPct val="100000"/>
              </a:lnSpc>
              <a:spcBef>
                <a:spcPts val="1134"/>
              </a:spcBef>
              <a:spcAft>
                <a:spcPts val="0"/>
              </a:spcAft>
              <a:buClr>
                <a:srgbClr val="000000"/>
              </a:buClr>
              <a:buSzPts val="1500"/>
              <a:buFont typeface="Arial"/>
              <a:buChar char="•"/>
            </a:pPr>
            <a:r>
              <a:rPr b="0" i="0" lang="en-US" sz="2000" u="none" cap="none" strike="noStrike">
                <a:solidFill>
                  <a:srgbClr val="000000"/>
                </a:solidFill>
                <a:latin typeface="Gill Sans"/>
                <a:ea typeface="Gill Sans"/>
                <a:cs typeface="Gill Sans"/>
                <a:sym typeface="Gill Sans"/>
              </a:rPr>
              <a:t>Face recognition</a:t>
            </a:r>
            <a:endParaRPr b="0" i="0" sz="1400" u="none" cap="none" strike="noStrike">
              <a:solidFill>
                <a:srgbClr val="000000"/>
              </a:solidFill>
              <a:latin typeface="Arial"/>
              <a:ea typeface="Arial"/>
              <a:cs typeface="Arial"/>
              <a:sym typeface="Arial"/>
            </a:endParaRPr>
          </a:p>
          <a:p>
            <a:pPr indent="-342900" lvl="1" marL="882900" marR="0" rtl="0" algn="l">
              <a:lnSpc>
                <a:spcPct val="100000"/>
              </a:lnSpc>
              <a:spcBef>
                <a:spcPts val="1134"/>
              </a:spcBef>
              <a:spcAft>
                <a:spcPts val="0"/>
              </a:spcAft>
              <a:buClr>
                <a:srgbClr val="000000"/>
              </a:buClr>
              <a:buSzPts val="1500"/>
              <a:buFont typeface="Arial"/>
              <a:buChar char="•"/>
            </a:pPr>
            <a:r>
              <a:rPr b="0" i="0" lang="en-US" sz="2000" u="none" cap="none" strike="noStrike">
                <a:solidFill>
                  <a:srgbClr val="000000"/>
                </a:solidFill>
                <a:latin typeface="Gill Sans"/>
                <a:ea typeface="Gill Sans"/>
                <a:cs typeface="Gill Sans"/>
                <a:sym typeface="Gill Sans"/>
              </a:rPr>
              <a:t>Object detection</a:t>
            </a:r>
            <a:endParaRPr b="0" i="0" sz="1400" u="none" cap="none" strike="noStrike">
              <a:solidFill>
                <a:srgbClr val="000000"/>
              </a:solidFill>
              <a:latin typeface="Arial"/>
              <a:ea typeface="Arial"/>
              <a:cs typeface="Arial"/>
              <a:sym typeface="Arial"/>
            </a:endParaRPr>
          </a:p>
          <a:p>
            <a:pPr indent="-342900" lvl="1" marL="882900" marR="0" rtl="0" algn="l">
              <a:lnSpc>
                <a:spcPct val="100000"/>
              </a:lnSpc>
              <a:spcBef>
                <a:spcPts val="1134"/>
              </a:spcBef>
              <a:spcAft>
                <a:spcPts val="0"/>
              </a:spcAft>
              <a:buClr>
                <a:srgbClr val="000000"/>
              </a:buClr>
              <a:buSzPts val="1500"/>
              <a:buFont typeface="Arial"/>
              <a:buChar char="•"/>
            </a:pPr>
            <a:r>
              <a:rPr b="0" i="0" lang="en-US" sz="2000" u="none" cap="none" strike="noStrike">
                <a:solidFill>
                  <a:srgbClr val="000000"/>
                </a:solidFill>
                <a:latin typeface="Gill Sans"/>
                <a:ea typeface="Gill Sans"/>
                <a:cs typeface="Gill Sans"/>
                <a:sym typeface="Gill Sans"/>
              </a:rPr>
              <a:t>Image segmentation</a:t>
            </a:r>
            <a:endParaRPr b="0" i="0" sz="2000" u="none" cap="none" strike="noStrike">
              <a:solidFill>
                <a:srgbClr val="000000"/>
              </a:solidFill>
              <a:latin typeface="Gill Sans"/>
              <a:ea typeface="Gill Sans"/>
              <a:cs typeface="Gill Sans"/>
              <a:sym typeface="Gill Sans"/>
            </a:endParaRPr>
          </a:p>
          <a:p>
            <a:pPr indent="0" lvl="1" marL="0" marR="0" rtl="0" algn="l">
              <a:lnSpc>
                <a:spcPct val="100000"/>
              </a:lnSpc>
              <a:spcBef>
                <a:spcPts val="1134"/>
              </a:spcBef>
              <a:spcAft>
                <a:spcPts val="0"/>
              </a:spcAft>
              <a:buClr>
                <a:srgbClr val="000000"/>
              </a:buClr>
              <a:buSzPts val="2000"/>
              <a:buFont typeface="Arial"/>
              <a:buNone/>
            </a:pPr>
            <a:r>
              <a:rPr b="0" i="0" lang="en-US" sz="2000" u="sng" cap="none" strike="noStrike">
                <a:solidFill>
                  <a:schemeClr val="hlink"/>
                </a:solidFill>
                <a:latin typeface="Gill Sans"/>
                <a:ea typeface="Gill Sans"/>
                <a:cs typeface="Gill Sans"/>
                <a:sym typeface="Gill Sans"/>
                <a:hlinkClick r:id="rId3"/>
              </a:rPr>
              <a:t>Artificially generated video</a:t>
            </a:r>
            <a:endParaRPr b="0" i="0" sz="2000" u="none" cap="none" strike="noStrike">
              <a:solidFill>
                <a:srgbClr val="000000"/>
              </a:solidFill>
              <a:latin typeface="Gill Sans"/>
              <a:ea typeface="Gill Sans"/>
              <a:cs typeface="Gill Sans"/>
              <a:sym typeface="Gill Sans"/>
            </a:endParaRPr>
          </a:p>
        </p:txBody>
      </p:sp>
      <p:pic>
        <p:nvPicPr>
          <p:cNvPr descr="Image result for fake celebrity faces" id="167" name="Google Shape;167;p33"/>
          <p:cNvPicPr preferRelativeResize="0"/>
          <p:nvPr/>
        </p:nvPicPr>
        <p:blipFill rotWithShape="1">
          <a:blip r:embed="rId4">
            <a:alphaModFix/>
          </a:blip>
          <a:srcRect b="0" l="0" r="0" t="0"/>
          <a:stretch/>
        </p:blipFill>
        <p:spPr>
          <a:xfrm>
            <a:off x="5338349" y="1853640"/>
            <a:ext cx="6524625" cy="3667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4"/>
          <p:cNvSpPr txBox="1"/>
          <p:nvPr>
            <p:ph type="title"/>
          </p:nvPr>
        </p:nvSpPr>
        <p:spPr>
          <a:xfrm>
            <a:off x="1451520" y="804600"/>
            <a:ext cx="9603000" cy="1049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000000"/>
              </a:buClr>
              <a:buSzPts val="3600"/>
              <a:buFont typeface="Gill Sans"/>
              <a:buNone/>
            </a:pPr>
            <a:r>
              <a:rPr lang="en-US" sz="3600" cap="none">
                <a:solidFill>
                  <a:srgbClr val="000000"/>
                </a:solidFill>
                <a:latin typeface="Gill Sans"/>
                <a:ea typeface="Gill Sans"/>
                <a:cs typeface="Gill Sans"/>
                <a:sym typeface="Gill Sans"/>
              </a:rPr>
              <a:t>WHAT ARE NEURAL NETWORKS USED FOR?</a:t>
            </a:r>
            <a:br>
              <a:rPr lang="en-US">
                <a:solidFill>
                  <a:srgbClr val="000000"/>
                </a:solidFill>
                <a:latin typeface="Gill Sans"/>
                <a:ea typeface="Gill Sans"/>
                <a:cs typeface="Gill Sans"/>
                <a:sym typeface="Gill Sans"/>
              </a:rPr>
            </a:br>
            <a:endParaRPr/>
          </a:p>
        </p:txBody>
      </p:sp>
      <p:sp>
        <p:nvSpPr>
          <p:cNvPr id="173" name="Google Shape;173;p34"/>
          <p:cNvSpPr txBox="1"/>
          <p:nvPr>
            <p:ph idx="1" type="subTitle"/>
          </p:nvPr>
        </p:nvSpPr>
        <p:spPr>
          <a:xfrm>
            <a:off x="1451520" y="804600"/>
            <a:ext cx="9603000" cy="104904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74" name="Google Shape;174;p34"/>
          <p:cNvSpPr txBox="1"/>
          <p:nvPr/>
        </p:nvSpPr>
        <p:spPr>
          <a:xfrm>
            <a:off x="1565200" y="2079875"/>
            <a:ext cx="4674900" cy="2924400"/>
          </a:xfrm>
          <a:prstGeom prst="rect">
            <a:avLst/>
          </a:prstGeom>
          <a:noFill/>
          <a:ln>
            <a:noFill/>
          </a:ln>
        </p:spPr>
        <p:txBody>
          <a:bodyPr anchorCtr="0" anchor="ctr" bIns="91425" lIns="91425" spcFirstLastPara="1" rIns="91425" wrap="square" tIns="91425">
            <a:noAutofit/>
          </a:bodyPr>
          <a:lstStyle/>
          <a:p>
            <a:pPr indent="-342900" lvl="0" marL="342900" marR="0" rtl="0" algn="l">
              <a:lnSpc>
                <a:spcPct val="120000"/>
              </a:lnSpc>
              <a:spcBef>
                <a:spcPts val="0"/>
              </a:spcBef>
              <a:spcAft>
                <a:spcPts val="0"/>
              </a:spcAft>
              <a:buClr>
                <a:schemeClr val="dk1"/>
              </a:buClr>
              <a:buSzPts val="4400"/>
              <a:buFont typeface="Gill Sans"/>
              <a:buNone/>
            </a:pPr>
            <a:r>
              <a:rPr b="1" i="0" lang="en-US" sz="1800" u="none" cap="none" strike="noStrike">
                <a:solidFill>
                  <a:schemeClr val="dk1"/>
                </a:solidFill>
                <a:latin typeface="Gill Sans"/>
                <a:ea typeface="Gill Sans"/>
                <a:cs typeface="Gill Sans"/>
                <a:sym typeface="Gill Sans"/>
              </a:rPr>
              <a:t>Natural Language Processing</a:t>
            </a:r>
            <a:endParaRPr b="1" i="0" sz="1800" u="none" cap="none" strike="noStrike">
              <a:solidFill>
                <a:schemeClr val="dk1"/>
              </a:solidFill>
              <a:latin typeface="Arial"/>
              <a:ea typeface="Arial"/>
              <a:cs typeface="Arial"/>
              <a:sym typeface="Arial"/>
            </a:endParaRPr>
          </a:p>
          <a:p>
            <a:pPr indent="-330200" lvl="0" marL="457200" marR="0" rtl="0" algn="l">
              <a:lnSpc>
                <a:spcPct val="120000"/>
              </a:lnSpc>
              <a:spcBef>
                <a:spcPts val="1001"/>
              </a:spcBef>
              <a:spcAft>
                <a:spcPts val="0"/>
              </a:spcAft>
              <a:buClr>
                <a:schemeClr val="dk1"/>
              </a:buClr>
              <a:buSzPts val="1600"/>
              <a:buFont typeface="Gill Sans"/>
              <a:buChar char="●"/>
            </a:pPr>
            <a:r>
              <a:rPr b="0" i="0" lang="en-US" sz="1600" u="none" cap="none" strike="noStrike">
                <a:solidFill>
                  <a:schemeClr val="dk1"/>
                </a:solidFill>
                <a:latin typeface="Gill Sans"/>
                <a:ea typeface="Gill Sans"/>
                <a:cs typeface="Gill Sans"/>
                <a:sym typeface="Gill Sans"/>
              </a:rPr>
              <a:t>Translation</a:t>
            </a:r>
            <a:endParaRPr b="0" i="0" sz="1600" u="none" cap="none" strike="noStrike">
              <a:solidFill>
                <a:schemeClr val="dk1"/>
              </a:solidFill>
              <a:latin typeface="Arial"/>
              <a:ea typeface="Arial"/>
              <a:cs typeface="Arial"/>
              <a:sym typeface="Arial"/>
            </a:endParaRPr>
          </a:p>
          <a:p>
            <a:pPr indent="-330200" lvl="0" marL="457200" marR="0" rtl="0" algn="l">
              <a:lnSpc>
                <a:spcPct val="120000"/>
              </a:lnSpc>
              <a:spcBef>
                <a:spcPts val="0"/>
              </a:spcBef>
              <a:spcAft>
                <a:spcPts val="0"/>
              </a:spcAft>
              <a:buClr>
                <a:schemeClr val="dk1"/>
              </a:buClr>
              <a:buSzPts val="1600"/>
              <a:buFont typeface="Gill Sans"/>
              <a:buChar char="●"/>
            </a:pPr>
            <a:r>
              <a:rPr b="0" i="0" lang="en-US" sz="1600" u="none" cap="none" strike="noStrike">
                <a:solidFill>
                  <a:schemeClr val="dk1"/>
                </a:solidFill>
                <a:latin typeface="Gill Sans"/>
                <a:ea typeface="Gill Sans"/>
                <a:cs typeface="Gill Sans"/>
                <a:sym typeface="Gill Sans"/>
              </a:rPr>
              <a:t>Sentiment analysis</a:t>
            </a:r>
            <a:endParaRPr b="0" i="0" sz="1600" u="none" cap="none" strike="noStrike">
              <a:solidFill>
                <a:schemeClr val="dk1"/>
              </a:solidFill>
              <a:latin typeface="Arial"/>
              <a:ea typeface="Arial"/>
              <a:cs typeface="Arial"/>
              <a:sym typeface="Arial"/>
            </a:endParaRPr>
          </a:p>
          <a:p>
            <a:pPr indent="-330200" lvl="0" marL="457200" marR="0" rtl="0" algn="l">
              <a:lnSpc>
                <a:spcPct val="120000"/>
              </a:lnSpc>
              <a:spcBef>
                <a:spcPts val="0"/>
              </a:spcBef>
              <a:spcAft>
                <a:spcPts val="0"/>
              </a:spcAft>
              <a:buClr>
                <a:schemeClr val="dk1"/>
              </a:buClr>
              <a:buSzPts val="1600"/>
              <a:buFont typeface="Gill Sans"/>
              <a:buChar char="●"/>
            </a:pPr>
            <a:r>
              <a:rPr b="0" i="0" lang="en-US" sz="1600" u="none" cap="none" strike="noStrike">
                <a:solidFill>
                  <a:schemeClr val="dk1"/>
                </a:solidFill>
                <a:latin typeface="Gill Sans"/>
                <a:ea typeface="Gill Sans"/>
                <a:cs typeface="Gill Sans"/>
                <a:sym typeface="Gill Sans"/>
              </a:rPr>
              <a:t>Text summarization</a:t>
            </a:r>
            <a:endParaRPr b="0" i="0" sz="1600" u="none" cap="none" strike="noStrike">
              <a:solidFill>
                <a:schemeClr val="dk1"/>
              </a:solidFill>
              <a:latin typeface="Gill Sans"/>
              <a:ea typeface="Gill Sans"/>
              <a:cs typeface="Gill Sans"/>
              <a:sym typeface="Gill Sans"/>
            </a:endParaRPr>
          </a:p>
          <a:p>
            <a:pPr indent="0" lvl="0" marL="914400" marR="0" rtl="0" algn="l">
              <a:lnSpc>
                <a:spcPct val="120000"/>
              </a:lnSpc>
              <a:spcBef>
                <a:spcPts val="1001"/>
              </a:spcBef>
              <a:spcAft>
                <a:spcPts val="0"/>
              </a:spcAft>
              <a:buClr>
                <a:srgbClr val="000000"/>
              </a:buClr>
              <a:buSzPts val="1600"/>
              <a:buFont typeface="Arial"/>
              <a:buNone/>
            </a:pPr>
            <a:r>
              <a:t/>
            </a:r>
            <a:endParaRPr b="0" i="0" sz="1600" u="none" cap="none" strike="noStrike">
              <a:solidFill>
                <a:schemeClr val="dk1"/>
              </a:solidFill>
              <a:latin typeface="Gill Sans"/>
              <a:ea typeface="Gill Sans"/>
              <a:cs typeface="Gill Sans"/>
              <a:sym typeface="Gill Sans"/>
            </a:endParaRPr>
          </a:p>
          <a:p>
            <a:pPr indent="-355600" lvl="0" marL="457200" marR="0" rtl="0" algn="l">
              <a:lnSpc>
                <a:spcPct val="90000"/>
              </a:lnSpc>
              <a:spcBef>
                <a:spcPts val="0"/>
              </a:spcBef>
              <a:spcAft>
                <a:spcPts val="0"/>
              </a:spcAft>
              <a:buClr>
                <a:schemeClr val="dk1"/>
              </a:buClr>
              <a:buSzPts val="2000"/>
              <a:buFont typeface="Arial"/>
              <a:buChar char="-"/>
            </a:pPr>
            <a:r>
              <a:rPr lang="en-US" sz="2000" u="sng">
                <a:solidFill>
                  <a:schemeClr val="hlink"/>
                </a:solidFill>
                <a:hlinkClick r:id="rId3"/>
              </a:rPr>
              <a:t>Machine Q &amp; A </a:t>
            </a:r>
            <a:endParaRPr sz="2000">
              <a:solidFill>
                <a:schemeClr val="dk1"/>
              </a:solidFill>
            </a:endParaRPr>
          </a:p>
          <a:p>
            <a:pPr indent="-355600" lvl="0" marL="457200" marR="0" rtl="0" algn="l">
              <a:lnSpc>
                <a:spcPct val="90000"/>
              </a:lnSpc>
              <a:spcBef>
                <a:spcPts val="0"/>
              </a:spcBef>
              <a:spcAft>
                <a:spcPts val="0"/>
              </a:spcAft>
              <a:buClr>
                <a:schemeClr val="dk1"/>
              </a:buClr>
              <a:buSzPts val="2000"/>
              <a:buChar char="-"/>
            </a:pPr>
            <a:r>
              <a:rPr lang="en-US" sz="2000" u="sng">
                <a:solidFill>
                  <a:schemeClr val="hlink"/>
                </a:solidFill>
                <a:hlinkClick r:id="rId4"/>
              </a:rPr>
              <a:t>Text Generation</a:t>
            </a:r>
            <a:endParaRPr sz="20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5" name="Google Shape;175;p34"/>
          <p:cNvPicPr preferRelativeResize="0"/>
          <p:nvPr/>
        </p:nvPicPr>
        <p:blipFill>
          <a:blip r:embed="rId5">
            <a:alphaModFix/>
          </a:blip>
          <a:stretch>
            <a:fillRect/>
          </a:stretch>
        </p:blipFill>
        <p:spPr>
          <a:xfrm>
            <a:off x="5786975" y="2079865"/>
            <a:ext cx="5647100" cy="46567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5"/>
          <p:cNvSpPr txBox="1"/>
          <p:nvPr>
            <p:ph type="title"/>
          </p:nvPr>
        </p:nvSpPr>
        <p:spPr>
          <a:xfrm>
            <a:off x="1451520" y="804600"/>
            <a:ext cx="9603000" cy="1049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000000"/>
              </a:buClr>
              <a:buSzPts val="3600"/>
              <a:buFont typeface="Gill Sans"/>
              <a:buNone/>
            </a:pPr>
            <a:r>
              <a:rPr lang="en-US" sz="3600" cap="none">
                <a:solidFill>
                  <a:srgbClr val="000000"/>
                </a:solidFill>
                <a:latin typeface="Gill Sans"/>
                <a:ea typeface="Gill Sans"/>
                <a:cs typeface="Gill Sans"/>
                <a:sym typeface="Gill Sans"/>
              </a:rPr>
              <a:t>WHAT ARE NEURAL NETWORKS USED FOR?</a:t>
            </a:r>
            <a:br>
              <a:rPr lang="en-US">
                <a:solidFill>
                  <a:srgbClr val="000000"/>
                </a:solidFill>
                <a:latin typeface="Gill Sans"/>
                <a:ea typeface="Gill Sans"/>
                <a:cs typeface="Gill Sans"/>
                <a:sym typeface="Gill Sans"/>
              </a:rPr>
            </a:br>
            <a:endParaRPr/>
          </a:p>
        </p:txBody>
      </p:sp>
      <p:sp>
        <p:nvSpPr>
          <p:cNvPr id="181" name="Google Shape;181;p35"/>
          <p:cNvSpPr txBox="1"/>
          <p:nvPr>
            <p:ph idx="1" type="subTitle"/>
          </p:nvPr>
        </p:nvSpPr>
        <p:spPr>
          <a:xfrm>
            <a:off x="1415645" y="2069440"/>
            <a:ext cx="2375100" cy="34503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Art</a:t>
            </a:r>
            <a:endParaRPr/>
          </a:p>
          <a:p>
            <a:pPr indent="0" lvl="0" marL="0" marR="0" rtl="0" algn="l">
              <a:lnSpc>
                <a:spcPct val="9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Music</a:t>
            </a:r>
            <a:endParaRPr/>
          </a:p>
          <a:p>
            <a:pPr indent="0" lvl="0" marL="0" marR="0" rtl="0" algn="l">
              <a:lnSpc>
                <a:spcPct val="9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Game</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sz="4400"/>
          </a:p>
          <a:p>
            <a:pPr indent="0" lvl="0" marL="0" marR="0" rtl="0" algn="l">
              <a:lnSpc>
                <a:spcPct val="90000"/>
              </a:lnSpc>
              <a:spcBef>
                <a:spcPts val="0"/>
              </a:spcBef>
              <a:spcAft>
                <a:spcPts val="0"/>
              </a:spcAft>
              <a:buClr>
                <a:schemeClr val="dk1"/>
              </a:buClr>
              <a:buSzPts val="4400"/>
              <a:buFont typeface="Arial"/>
              <a:buNone/>
            </a:pPr>
            <a:r>
              <a:rPr lang="en-US" sz="1800" u="sng">
                <a:solidFill>
                  <a:schemeClr val="hlink"/>
                </a:solidFill>
                <a:hlinkClick r:id="rId3"/>
              </a:rPr>
              <a:t>Everybody Dance Now</a:t>
            </a:r>
            <a:endParaRPr sz="1800"/>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p:txBody>
      </p:sp>
      <p:pic>
        <p:nvPicPr>
          <p:cNvPr descr="Image result for neural art style transfer" id="182" name="Google Shape;182;p35"/>
          <p:cNvPicPr preferRelativeResize="0"/>
          <p:nvPr/>
        </p:nvPicPr>
        <p:blipFill rotWithShape="1">
          <a:blip r:embed="rId4">
            <a:alphaModFix/>
          </a:blip>
          <a:srcRect b="0" l="0" r="0" t="0"/>
          <a:stretch/>
        </p:blipFill>
        <p:spPr>
          <a:xfrm>
            <a:off x="4053840" y="2015640"/>
            <a:ext cx="7721283" cy="1645836"/>
          </a:xfrm>
          <a:prstGeom prst="rect">
            <a:avLst/>
          </a:prstGeom>
          <a:noFill/>
          <a:ln>
            <a:noFill/>
          </a:ln>
        </p:spPr>
      </p:pic>
      <p:pic>
        <p:nvPicPr>
          <p:cNvPr descr="Image result for alphago" id="183" name="Google Shape;183;p35"/>
          <p:cNvPicPr preferRelativeResize="0"/>
          <p:nvPr/>
        </p:nvPicPr>
        <p:blipFill rotWithShape="1">
          <a:blip r:embed="rId5">
            <a:alphaModFix/>
          </a:blip>
          <a:srcRect b="0" l="0" r="0" t="0"/>
          <a:stretch/>
        </p:blipFill>
        <p:spPr>
          <a:xfrm>
            <a:off x="4008355" y="3673439"/>
            <a:ext cx="3566601" cy="2377734"/>
          </a:xfrm>
          <a:prstGeom prst="rect">
            <a:avLst/>
          </a:prstGeom>
          <a:noFill/>
          <a:ln>
            <a:noFill/>
          </a:ln>
        </p:spPr>
      </p:pic>
      <p:pic>
        <p:nvPicPr>
          <p:cNvPr descr="Image result for everybody can dance paper" id="184" name="Google Shape;184;p35"/>
          <p:cNvPicPr preferRelativeResize="0"/>
          <p:nvPr/>
        </p:nvPicPr>
        <p:blipFill rotWithShape="1">
          <a:blip r:embed="rId6">
            <a:alphaModFix/>
          </a:blip>
          <a:srcRect b="0" l="0" r="0" t="0"/>
          <a:stretch/>
        </p:blipFill>
        <p:spPr>
          <a:xfrm>
            <a:off x="7792561" y="3616516"/>
            <a:ext cx="3322080" cy="24915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