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482-BC88-4D55-A5A6-D4B9A7FB5AD7}" type="datetimeFigureOut">
              <a:rPr lang="en-US" smtClean="0"/>
              <a:t>20/4/2021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F064-2020-4D2F-A178-E00F7790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7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482-BC88-4D55-A5A6-D4B9A7FB5AD7}" type="datetimeFigureOut">
              <a:rPr lang="en-US" smtClean="0"/>
              <a:t>20/4/2021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F064-2020-4D2F-A178-E00F7790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482-BC88-4D55-A5A6-D4B9A7FB5AD7}" type="datetimeFigureOut">
              <a:rPr lang="en-US" smtClean="0"/>
              <a:t>20/4/2021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F064-2020-4D2F-A178-E00F7790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482-BC88-4D55-A5A6-D4B9A7FB5AD7}" type="datetimeFigureOut">
              <a:rPr lang="en-US" smtClean="0"/>
              <a:t>20/4/2021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F064-2020-4D2F-A178-E00F7790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9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482-BC88-4D55-A5A6-D4B9A7FB5AD7}" type="datetimeFigureOut">
              <a:rPr lang="en-US" smtClean="0"/>
              <a:t>20/4/2021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F064-2020-4D2F-A178-E00F7790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1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482-BC88-4D55-A5A6-D4B9A7FB5AD7}" type="datetimeFigureOut">
              <a:rPr lang="en-US" smtClean="0"/>
              <a:t>20/4/2021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F064-2020-4D2F-A178-E00F7790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7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482-BC88-4D55-A5A6-D4B9A7FB5AD7}" type="datetimeFigureOut">
              <a:rPr lang="en-US" smtClean="0"/>
              <a:t>20/4/2021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F064-2020-4D2F-A178-E00F7790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1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482-BC88-4D55-A5A6-D4B9A7FB5AD7}" type="datetimeFigureOut">
              <a:rPr lang="en-US" smtClean="0"/>
              <a:t>20/4/2021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F064-2020-4D2F-A178-E00F7790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9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482-BC88-4D55-A5A6-D4B9A7FB5AD7}" type="datetimeFigureOut">
              <a:rPr lang="en-US" smtClean="0"/>
              <a:t>20/4/2021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F064-2020-4D2F-A178-E00F7790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8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482-BC88-4D55-A5A6-D4B9A7FB5AD7}" type="datetimeFigureOut">
              <a:rPr lang="en-US" smtClean="0"/>
              <a:t>20/4/2021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F064-2020-4D2F-A178-E00F7790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8482-BC88-4D55-A5A6-D4B9A7FB5AD7}" type="datetimeFigureOut">
              <a:rPr lang="en-US" smtClean="0"/>
              <a:t>20/4/2021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DF064-2020-4D2F-A178-E00F7790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5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68482-BC88-4D55-A5A6-D4B9A7FB5AD7}" type="datetimeFigureOut">
              <a:rPr lang="en-US" smtClean="0"/>
              <a:t>20/4/2021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DF064-2020-4D2F-A178-E00F7790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590800"/>
            <a:ext cx="411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1. </a:t>
            </a:r>
            <a:r>
              <a:rPr lang="zh-TW" altLang="en-US" dirty="0" smtClean="0">
                <a:solidFill>
                  <a:srgbClr val="FF0000"/>
                </a:solidFill>
              </a:rPr>
              <a:t>篩選特定股票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18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411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下載檔案樣本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41738" y="20081875"/>
            <a:ext cx="1762125" cy="500063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/>
              <a:t>Run</a:t>
            </a:r>
            <a:r>
              <a:rPr lang="en-US" sz="2400" baseline="0"/>
              <a:t> Report</a:t>
            </a:r>
            <a:endParaRPr lang="en-US" sz="2400"/>
          </a:p>
        </p:txBody>
      </p:sp>
      <p:sp>
        <p:nvSpPr>
          <p:cNvPr id="3" name="Up Arrow 2"/>
          <p:cNvSpPr/>
          <p:nvPr/>
        </p:nvSpPr>
        <p:spPr>
          <a:xfrm rot="18960829">
            <a:off x="4619276" y="4792603"/>
            <a:ext cx="123032" cy="275355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63" y="1371600"/>
            <a:ext cx="9129356" cy="557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97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590800"/>
            <a:ext cx="411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3. </a:t>
            </a:r>
            <a:r>
              <a:rPr lang="zh-TW" altLang="en-US" dirty="0" smtClean="0">
                <a:solidFill>
                  <a:srgbClr val="FF0000"/>
                </a:solidFill>
              </a:rPr>
              <a:t>選擇當天全部股票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9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411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</a:t>
            </a:r>
            <a:r>
              <a:rPr lang="zh-TW" altLang="en-US" dirty="0" smtClean="0">
                <a:solidFill>
                  <a:schemeClr val="tx1"/>
                </a:solidFill>
              </a:rPr>
              <a:t>篩選條件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9200" y="19526250"/>
            <a:ext cx="1762125" cy="500063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/>
              <a:t>Run</a:t>
            </a:r>
            <a:r>
              <a:rPr lang="en-US" sz="2400" baseline="0"/>
              <a:t> Report</a:t>
            </a:r>
            <a:endParaRPr lang="en-US" sz="24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09433"/>
              </p:ext>
            </p:extLst>
          </p:nvPr>
        </p:nvGraphicFramePr>
        <p:xfrm>
          <a:off x="224828" y="1524000"/>
          <a:ext cx="8229600" cy="3405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9923"/>
                <a:gridCol w="2669734"/>
                <a:gridCol w="1671702"/>
                <a:gridCol w="1091597"/>
                <a:gridCol w="856644"/>
              </a:tblGrid>
              <a:tr h="23091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英文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中文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條件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數值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注意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</a:tr>
              <a:tr h="511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HK Stock Code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香港股票代碼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等於 </a:t>
                      </a: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equal to)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可以直接輸入代碼 </a:t>
                      </a:r>
                      <a:r>
                        <a:rPr lang="en-US" altLang="zh-TW" sz="1000" u="none" strike="noStrike">
                          <a:effectLst/>
                        </a:rPr>
                        <a:t>, </a:t>
                      </a:r>
                      <a:r>
                        <a:rPr lang="zh-TW" altLang="en-US" sz="1000" u="none" strike="noStrike">
                          <a:effectLst/>
                        </a:rPr>
                        <a:t>若空置代表全部股票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</a:tr>
              <a:tr h="511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Trade 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</a:rPr>
                        <a:t>交易日期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等於 </a:t>
                      </a: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equal to)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20210105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有日曆選擇</a:t>
                      </a:r>
                      <a:r>
                        <a:rPr lang="en-US" altLang="zh-TW" sz="1000" u="none" strike="noStrike">
                          <a:effectLst/>
                        </a:rPr>
                        <a:t>, </a:t>
                      </a:r>
                      <a:r>
                        <a:rPr lang="zh-TW" altLang="en-US" sz="1000" u="none" strike="noStrike">
                          <a:effectLst/>
                        </a:rPr>
                        <a:t>今天至過去一年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</a:tr>
              <a:tr h="511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</a:rPr>
                        <a:t>成交量</a:t>
                      </a:r>
                      <a:r>
                        <a:rPr lang="en-US" altLang="zh-TW" sz="1000" u="none" strike="noStrike" dirty="0">
                          <a:effectLst/>
                        </a:rPr>
                        <a:t>(</a:t>
                      </a:r>
                      <a:r>
                        <a:rPr lang="zh-TW" altLang="en-US" sz="1000" u="none" strike="noStrike" dirty="0">
                          <a:effectLst/>
                        </a:rPr>
                        <a:t>股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少於或等於 (less than or equal to ) /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大於或等於 (greater than or equal to)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i.e. 200000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</a:tr>
              <a:tr h="511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10SMA&gt;20SMA&gt;50SMA (Y/N)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10</a:t>
                      </a:r>
                      <a:r>
                        <a:rPr lang="zh-TW" altLang="en-US" sz="1000" u="none" strike="noStrike">
                          <a:effectLst/>
                        </a:rPr>
                        <a:t>天線</a:t>
                      </a:r>
                      <a:r>
                        <a:rPr lang="en-US" altLang="zh-TW" sz="1000" u="none" strike="noStrike">
                          <a:effectLst/>
                        </a:rPr>
                        <a:t>&gt;20</a:t>
                      </a:r>
                      <a:r>
                        <a:rPr lang="zh-TW" altLang="en-US" sz="1000" u="none" strike="noStrike">
                          <a:effectLst/>
                        </a:rPr>
                        <a:t>天線</a:t>
                      </a:r>
                      <a:r>
                        <a:rPr lang="en-US" altLang="zh-TW" sz="1000" u="none" strike="noStrike">
                          <a:effectLst/>
                        </a:rPr>
                        <a:t>&gt;50</a:t>
                      </a:r>
                      <a:r>
                        <a:rPr lang="zh-TW" altLang="en-US" sz="1000" u="none" strike="noStrike">
                          <a:effectLst/>
                        </a:rPr>
                        <a:t>天線 </a:t>
                      </a: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Y/N)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</a:rPr>
                        <a:t>等於 </a:t>
                      </a:r>
                      <a:r>
                        <a:rPr lang="en-US" altLang="zh-TW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>
                          <a:effectLst/>
                        </a:rPr>
                        <a:t>equal to)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i.e. Y/N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</a:tr>
              <a:tr h="511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10SMA-20SMA=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10</a:t>
                      </a:r>
                      <a:r>
                        <a:rPr lang="zh-TW" altLang="en-US" sz="1000" u="none" strike="noStrike">
                          <a:effectLst/>
                        </a:rPr>
                        <a:t>天線</a:t>
                      </a:r>
                      <a:r>
                        <a:rPr lang="en-US" altLang="zh-TW" sz="1000" u="none" strike="noStrike">
                          <a:effectLst/>
                        </a:rPr>
                        <a:t>-20</a:t>
                      </a:r>
                      <a:r>
                        <a:rPr lang="zh-TW" altLang="en-US" sz="1000" u="none" strike="noStrike">
                          <a:effectLst/>
                        </a:rPr>
                        <a:t>天線</a:t>
                      </a:r>
                      <a:r>
                        <a:rPr lang="en-US" altLang="zh-TW" sz="1000" u="none" strike="noStrike">
                          <a:effectLst/>
                        </a:rPr>
                        <a:t>=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大於或等於</a:t>
                      </a:r>
                      <a:r>
                        <a:rPr lang="en-US" sz="1000" u="none" strike="noStrike" dirty="0">
                          <a:effectLst/>
                        </a:rPr>
                        <a:t> (greater than or equal to)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i.e. 10%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</a:tr>
              <a:tr h="511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10SMA-20SMA=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10</a:t>
                      </a:r>
                      <a:r>
                        <a:rPr lang="zh-TW" altLang="en-US" sz="1000" u="none" strike="noStrike">
                          <a:effectLst/>
                        </a:rPr>
                        <a:t>天線</a:t>
                      </a:r>
                      <a:r>
                        <a:rPr lang="en-US" altLang="zh-TW" sz="1000" u="none" strike="noStrike">
                          <a:effectLst/>
                        </a:rPr>
                        <a:t>-20</a:t>
                      </a:r>
                      <a:r>
                        <a:rPr lang="zh-TW" altLang="en-US" sz="1000" u="none" strike="noStrike">
                          <a:effectLst/>
                        </a:rPr>
                        <a:t>天線</a:t>
                      </a:r>
                      <a:r>
                        <a:rPr lang="en-US" altLang="zh-TW" sz="1000" u="none" strike="noStrike">
                          <a:effectLst/>
                        </a:rPr>
                        <a:t>=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少於或等於 (less than or equal to 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i.e. 10%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</a:tr>
            </a:tbl>
          </a:graphicData>
        </a:graphic>
      </p:graphicFrame>
      <p:sp>
        <p:nvSpPr>
          <p:cNvPr id="7" name="Flowchart: Connector 6"/>
          <p:cNvSpPr/>
          <p:nvPr/>
        </p:nvSpPr>
        <p:spPr>
          <a:xfrm>
            <a:off x="4038600" y="50292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038600" y="5168397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038600" y="52959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33737" y="5562600"/>
            <a:ext cx="1762125" cy="500062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/>
              <a:t>Run</a:t>
            </a:r>
            <a:r>
              <a:rPr lang="en-US" sz="2400" baseline="0"/>
              <a:t> Report</a:t>
            </a:r>
            <a:endParaRPr lang="en-US" sz="2400"/>
          </a:p>
        </p:txBody>
      </p:sp>
      <p:sp>
        <p:nvSpPr>
          <p:cNvPr id="11" name="Rectangular Callout 10"/>
          <p:cNvSpPr/>
          <p:nvPr/>
        </p:nvSpPr>
        <p:spPr>
          <a:xfrm>
            <a:off x="7315200" y="5562601"/>
            <a:ext cx="1524000" cy="500062"/>
          </a:xfrm>
          <a:prstGeom prst="wedgeRectCallout">
            <a:avLst>
              <a:gd name="adj1" fmla="val -61230"/>
              <a:gd name="adj2" fmla="val -605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只入日期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5943600" y="6248400"/>
            <a:ext cx="1524000" cy="500062"/>
          </a:xfrm>
          <a:prstGeom prst="wedgeRectCallout">
            <a:avLst>
              <a:gd name="adj1" fmla="val -120041"/>
              <a:gd name="adj2" fmla="val -107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 smtClean="0"/>
              <a:t>按掣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86777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411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得出結果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41738" y="20081875"/>
            <a:ext cx="1762125" cy="500063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/>
              <a:t>Run</a:t>
            </a:r>
            <a:r>
              <a:rPr lang="en-US" sz="2400" baseline="0"/>
              <a:t> Report</a:t>
            </a:r>
            <a:endParaRPr lang="en-US" sz="2400"/>
          </a:p>
        </p:txBody>
      </p:sp>
      <p:sp>
        <p:nvSpPr>
          <p:cNvPr id="3" name="Up Arrow 2"/>
          <p:cNvSpPr/>
          <p:nvPr/>
        </p:nvSpPr>
        <p:spPr>
          <a:xfrm rot="18960829">
            <a:off x="4619276" y="4792603"/>
            <a:ext cx="123032" cy="275355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528453"/>
              </p:ext>
            </p:extLst>
          </p:nvPr>
        </p:nvGraphicFramePr>
        <p:xfrm>
          <a:off x="1924314" y="2590800"/>
          <a:ext cx="4247885" cy="1676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2966"/>
                <a:gridCol w="1314933"/>
                <a:gridCol w="1659986"/>
              </a:tblGrid>
              <a:tr h="62669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 dirty="0">
                          <a:effectLst/>
                        </a:rPr>
                        <a:t>符合條件之股票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3268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>
                          <a:effectLst/>
                        </a:rPr>
                        <a:t>股票代號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>
                          <a:effectLst/>
                        </a:rPr>
                        <a:t>股票代號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>
                          <a:effectLst/>
                        </a:rPr>
                        <a:t>檔案下載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170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 dirty="0">
                          <a:effectLst/>
                        </a:rPr>
                        <a:t>下載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83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411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下載檔案樣本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41738" y="20081875"/>
            <a:ext cx="1762125" cy="500063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/>
              <a:t>Run</a:t>
            </a:r>
            <a:r>
              <a:rPr lang="en-US" sz="2400" baseline="0"/>
              <a:t> Report</a:t>
            </a:r>
            <a:endParaRPr lang="en-US" sz="2400"/>
          </a:p>
        </p:txBody>
      </p:sp>
      <p:sp>
        <p:nvSpPr>
          <p:cNvPr id="3" name="Up Arrow 2"/>
          <p:cNvSpPr/>
          <p:nvPr/>
        </p:nvSpPr>
        <p:spPr>
          <a:xfrm rot="18960829">
            <a:off x="4619276" y="4792603"/>
            <a:ext cx="123032" cy="275355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71494"/>
            <a:ext cx="11172826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63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995613"/>
            <a:ext cx="85725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1676400"/>
            <a:ext cx="411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</a:t>
            </a:r>
            <a:r>
              <a:rPr lang="zh-TW" altLang="en-US" dirty="0" smtClean="0">
                <a:solidFill>
                  <a:schemeClr val="tx1"/>
                </a:solidFill>
              </a:rPr>
              <a:t>輸入網頁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8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411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</a:t>
            </a:r>
            <a:r>
              <a:rPr lang="zh-TW" altLang="en-US" dirty="0" smtClean="0">
                <a:solidFill>
                  <a:schemeClr val="tx1"/>
                </a:solidFill>
              </a:rPr>
              <a:t>篩選條件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471397"/>
              </p:ext>
            </p:extLst>
          </p:nvPr>
        </p:nvGraphicFramePr>
        <p:xfrm>
          <a:off x="228600" y="1447800"/>
          <a:ext cx="8610602" cy="9316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6520"/>
                <a:gridCol w="2197140"/>
                <a:gridCol w="1375780"/>
                <a:gridCol w="898364"/>
                <a:gridCol w="705002"/>
                <a:gridCol w="918898"/>
                <a:gridCol w="918898"/>
              </a:tblGrid>
              <a:tr h="1071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英文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中文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條件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數值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注意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</a:tr>
              <a:tr h="237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HK Stock Code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香港股票代碼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等於 </a:t>
                      </a:r>
                      <a:r>
                        <a:rPr lang="en-US" altLang="zh-TW" sz="800" u="none" strike="noStrike">
                          <a:effectLst/>
                        </a:rPr>
                        <a:t>(</a:t>
                      </a:r>
                      <a:r>
                        <a:rPr lang="en-US" sz="800" u="none" strike="noStrike">
                          <a:effectLst/>
                        </a:rPr>
                        <a:t>equal 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可以直接輸入代碼 </a:t>
                      </a:r>
                      <a:r>
                        <a:rPr lang="en-US" altLang="zh-TW" sz="800" u="none" strike="noStrike">
                          <a:effectLst/>
                        </a:rPr>
                        <a:t>, </a:t>
                      </a:r>
                      <a:r>
                        <a:rPr lang="zh-TW" altLang="en-US" sz="800" u="none" strike="noStrike">
                          <a:effectLst/>
                        </a:rPr>
                        <a:t>若空置代表全部股票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</a:tr>
              <a:tr h="237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Trade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交易日期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等於 </a:t>
                      </a:r>
                      <a:r>
                        <a:rPr lang="en-US" altLang="zh-TW" sz="800" u="none" strike="noStrike">
                          <a:effectLst/>
                        </a:rPr>
                        <a:t>(</a:t>
                      </a:r>
                      <a:r>
                        <a:rPr lang="en-US" sz="800" u="none" strike="noStrike">
                          <a:effectLst/>
                        </a:rPr>
                        <a:t>equal 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20210105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有日曆選擇</a:t>
                      </a:r>
                      <a:r>
                        <a:rPr lang="en-US" altLang="zh-TW" sz="800" u="none" strike="noStrike">
                          <a:effectLst/>
                        </a:rPr>
                        <a:t>, </a:t>
                      </a:r>
                      <a:r>
                        <a:rPr lang="zh-TW" altLang="en-US" sz="800" u="none" strike="noStrike">
                          <a:effectLst/>
                        </a:rPr>
                        <a:t>今天至過去一年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</a:tr>
              <a:tr h="237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Vol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r>
                        <a:rPr lang="en-US" altLang="zh-TW" sz="800" u="none" strike="noStrike">
                          <a:effectLst/>
                        </a:rPr>
                        <a:t>(</a:t>
                      </a:r>
                      <a:r>
                        <a:rPr lang="zh-TW" altLang="en-US" sz="800" u="none" strike="noStrike">
                          <a:effectLst/>
                        </a:rPr>
                        <a:t>股</a:t>
                      </a:r>
                      <a:r>
                        <a:rPr lang="en-US" altLang="zh-TW" sz="800" u="none" strike="noStrike">
                          <a:effectLst/>
                        </a:rPr>
                        <a:t>)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/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 err="1">
                          <a:effectLst/>
                        </a:rPr>
                        <a:t>大於或等於</a:t>
                      </a:r>
                      <a:r>
                        <a:rPr lang="en-US" sz="800" u="none" strike="noStrike" dirty="0">
                          <a:effectLst/>
                        </a:rPr>
                        <a:t> (greater than or equal to)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180000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i.e. 200000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</a:tr>
              <a:tr h="237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10SMA&gt;20SMA&gt;50SMA (Y/N)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800" u="none" strike="noStrike">
                          <a:effectLst/>
                        </a:rPr>
                        <a:t>10</a:t>
                      </a:r>
                      <a:r>
                        <a:rPr lang="zh-TW" altLang="en-US" sz="800" u="none" strike="noStrike">
                          <a:effectLst/>
                        </a:rPr>
                        <a:t>天線</a:t>
                      </a:r>
                      <a:r>
                        <a:rPr lang="en-US" altLang="zh-TW" sz="800" u="none" strike="noStrike">
                          <a:effectLst/>
                        </a:rPr>
                        <a:t>&gt;20</a:t>
                      </a:r>
                      <a:r>
                        <a:rPr lang="zh-TW" altLang="en-US" sz="800" u="none" strike="noStrike">
                          <a:effectLst/>
                        </a:rPr>
                        <a:t>天線</a:t>
                      </a:r>
                      <a:r>
                        <a:rPr lang="en-US" altLang="zh-TW" sz="800" u="none" strike="noStrike">
                          <a:effectLst/>
                        </a:rPr>
                        <a:t>&gt;50</a:t>
                      </a:r>
                      <a:r>
                        <a:rPr lang="zh-TW" altLang="en-US" sz="800" u="none" strike="noStrike">
                          <a:effectLst/>
                        </a:rPr>
                        <a:t>天線 </a:t>
                      </a:r>
                      <a:r>
                        <a:rPr lang="en-US" altLang="zh-TW" sz="800" u="none" strike="noStrike">
                          <a:effectLst/>
                        </a:rPr>
                        <a:t>(</a:t>
                      </a:r>
                      <a:r>
                        <a:rPr lang="en-US" sz="800" u="none" strike="noStrike">
                          <a:effectLst/>
                        </a:rPr>
                        <a:t>Y/N)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等於 </a:t>
                      </a:r>
                      <a:r>
                        <a:rPr lang="en-US" altLang="zh-TW" sz="800" u="none" strike="noStrike">
                          <a:effectLst/>
                        </a:rPr>
                        <a:t>(</a:t>
                      </a:r>
                      <a:r>
                        <a:rPr lang="en-US" sz="800" u="none" strike="noStrike">
                          <a:effectLst/>
                        </a:rPr>
                        <a:t>equal 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i.e. Y/N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</a:tr>
              <a:tr h="237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10SMA-20SMA=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800" u="none" strike="noStrike" dirty="0">
                          <a:effectLst/>
                        </a:rPr>
                        <a:t>10</a:t>
                      </a:r>
                      <a:r>
                        <a:rPr lang="zh-TW" altLang="en-US" sz="800" u="none" strike="noStrike" dirty="0">
                          <a:effectLst/>
                        </a:rPr>
                        <a:t>天線</a:t>
                      </a:r>
                      <a:r>
                        <a:rPr lang="en-US" altLang="zh-TW" sz="800" u="none" strike="noStrike" dirty="0">
                          <a:effectLst/>
                        </a:rPr>
                        <a:t>-20</a:t>
                      </a:r>
                      <a:r>
                        <a:rPr lang="zh-TW" altLang="en-US" sz="800" u="none" strike="noStrike" dirty="0">
                          <a:effectLst/>
                        </a:rPr>
                        <a:t>天線</a:t>
                      </a:r>
                      <a:r>
                        <a:rPr lang="en-US" altLang="zh-TW" sz="800" u="none" strike="noStrike" dirty="0">
                          <a:effectLst/>
                        </a:rPr>
                        <a:t>=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大於或等於 (greater than or equal 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i.e. 10%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</a:tr>
              <a:tr h="237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10SMA-20SMA=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800" u="none" strike="noStrike" dirty="0">
                          <a:effectLst/>
                        </a:rPr>
                        <a:t>10</a:t>
                      </a:r>
                      <a:r>
                        <a:rPr lang="zh-TW" altLang="en-US" sz="800" u="none" strike="noStrike" dirty="0">
                          <a:effectLst/>
                        </a:rPr>
                        <a:t>天線</a:t>
                      </a:r>
                      <a:r>
                        <a:rPr lang="en-US" altLang="zh-TW" sz="800" u="none" strike="noStrike" dirty="0">
                          <a:effectLst/>
                        </a:rPr>
                        <a:t>-20</a:t>
                      </a:r>
                      <a:r>
                        <a:rPr lang="zh-TW" altLang="en-US" sz="800" u="none" strike="noStrike" dirty="0">
                          <a:effectLst/>
                        </a:rPr>
                        <a:t>天線</a:t>
                      </a:r>
                      <a:r>
                        <a:rPr lang="en-US" altLang="zh-TW" sz="800" u="none" strike="noStrike" dirty="0">
                          <a:effectLst/>
                        </a:rPr>
                        <a:t>=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少於或等於 (less than or equal to 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i.e. 10%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</a:tr>
              <a:tr h="237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20SMA-50SMA=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800" u="none" strike="noStrike" dirty="0">
                          <a:effectLst/>
                        </a:rPr>
                        <a:t>20</a:t>
                      </a:r>
                      <a:r>
                        <a:rPr lang="zh-TW" altLang="en-US" sz="800" u="none" strike="noStrike" dirty="0">
                          <a:effectLst/>
                        </a:rPr>
                        <a:t>天線</a:t>
                      </a:r>
                      <a:r>
                        <a:rPr lang="en-US" altLang="zh-TW" sz="800" u="none" strike="noStrike" dirty="0">
                          <a:effectLst/>
                        </a:rPr>
                        <a:t>-50</a:t>
                      </a:r>
                      <a:r>
                        <a:rPr lang="zh-TW" altLang="en-US" sz="800" u="none" strike="noStrike" dirty="0">
                          <a:effectLst/>
                        </a:rPr>
                        <a:t>天線</a:t>
                      </a:r>
                      <a:r>
                        <a:rPr lang="en-US" altLang="zh-TW" sz="800" u="none" strike="noStrike" dirty="0">
                          <a:effectLst/>
                        </a:rPr>
                        <a:t>=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少於或等於 (less than or equal to 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i.e. 10%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</a:tr>
              <a:tr h="237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20SMA-50SMA=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800" u="none" strike="noStrike">
                          <a:effectLst/>
                        </a:rPr>
                        <a:t>20</a:t>
                      </a:r>
                      <a:r>
                        <a:rPr lang="zh-TW" altLang="en-US" sz="800" u="none" strike="noStrike">
                          <a:effectLst/>
                        </a:rPr>
                        <a:t>天線</a:t>
                      </a:r>
                      <a:r>
                        <a:rPr lang="en-US" altLang="zh-TW" sz="800" u="none" strike="noStrike">
                          <a:effectLst/>
                        </a:rPr>
                        <a:t>-50</a:t>
                      </a:r>
                      <a:r>
                        <a:rPr lang="zh-TW" altLang="en-US" sz="800" u="none" strike="noStrike">
                          <a:effectLst/>
                        </a:rPr>
                        <a:t>天線</a:t>
                      </a:r>
                      <a:r>
                        <a:rPr lang="en-US" altLang="zh-TW" sz="800" u="none" strike="noStrike">
                          <a:effectLst/>
                        </a:rPr>
                        <a:t>=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大於或等於 (greater than or equal 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i.e. 10%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</a:tr>
              <a:tr h="237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No. of days of 10SMA&gt;20SMA&gt;50SMA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最近連續 </a:t>
                      </a:r>
                      <a:r>
                        <a:rPr lang="en-US" altLang="zh-TW" sz="800" u="none" strike="noStrike">
                          <a:effectLst/>
                        </a:rPr>
                        <a:t>: 10</a:t>
                      </a:r>
                      <a:r>
                        <a:rPr lang="zh-TW" altLang="en-US" sz="800" u="none" strike="noStrike">
                          <a:effectLst/>
                        </a:rPr>
                        <a:t>天線</a:t>
                      </a:r>
                      <a:r>
                        <a:rPr lang="en-US" altLang="zh-TW" sz="800" u="none" strike="noStrike">
                          <a:effectLst/>
                        </a:rPr>
                        <a:t>&gt;20</a:t>
                      </a:r>
                      <a:r>
                        <a:rPr lang="zh-TW" altLang="en-US" sz="800" u="none" strike="noStrike">
                          <a:effectLst/>
                        </a:rPr>
                        <a:t>天線</a:t>
                      </a:r>
                      <a:r>
                        <a:rPr lang="en-US" altLang="zh-TW" sz="800" u="none" strike="noStrike">
                          <a:effectLst/>
                        </a:rPr>
                        <a:t>&gt;50</a:t>
                      </a:r>
                      <a:r>
                        <a:rPr lang="zh-TW" altLang="en-US" sz="800" u="none" strike="noStrike">
                          <a:effectLst/>
                        </a:rPr>
                        <a:t>天線 </a:t>
                      </a:r>
                      <a:r>
                        <a:rPr lang="en-US" altLang="zh-TW" sz="800" u="none" strike="noStrike">
                          <a:effectLst/>
                        </a:rPr>
                        <a:t>(</a:t>
                      </a:r>
                      <a:r>
                        <a:rPr lang="zh-TW" altLang="en-US" sz="800" u="none" strike="noStrike">
                          <a:effectLst/>
                        </a:rPr>
                        <a:t>天</a:t>
                      </a:r>
                      <a:r>
                        <a:rPr lang="en-US" altLang="zh-TW" sz="800" u="none" strike="noStrike">
                          <a:effectLst/>
                        </a:rPr>
                        <a:t>)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等於 (equal to) / 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少於或等於 (less than or equal to ) / 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大於或等於 (greater than or equal 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i.e. 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</a:tr>
              <a:tr h="237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14RSI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800" u="none" strike="noStrike">
                          <a:effectLst/>
                        </a:rPr>
                        <a:t>14</a:t>
                      </a:r>
                      <a:r>
                        <a:rPr lang="zh-TW" altLang="en-US" sz="800" u="none" strike="noStrike">
                          <a:effectLst/>
                        </a:rPr>
                        <a:t>天相對強弱指數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等於</a:t>
                      </a:r>
                      <a:r>
                        <a:rPr lang="en-US" sz="800" u="none" strike="noStrike" dirty="0">
                          <a:effectLst/>
                        </a:rPr>
                        <a:t> (equal to) / 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 err="1">
                          <a:effectLst/>
                        </a:rPr>
                        <a:t>少於或等於</a:t>
                      </a:r>
                      <a:r>
                        <a:rPr lang="en-US" sz="800" u="none" strike="noStrike" dirty="0">
                          <a:effectLst/>
                        </a:rPr>
                        <a:t> (less than or equal to ) / 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 err="1">
                          <a:effectLst/>
                        </a:rPr>
                        <a:t>大於或等於</a:t>
                      </a:r>
                      <a:r>
                        <a:rPr lang="en-US" sz="800" u="none" strike="noStrike" dirty="0">
                          <a:effectLst/>
                        </a:rPr>
                        <a:t> (greater than or equal to)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46.2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i.e. 45.553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</a:tr>
              <a:tr h="237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9SMA (14 RSI)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過去</a:t>
                      </a:r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r>
                        <a:rPr lang="zh-TW" altLang="en-US" sz="800" u="none" strike="noStrike">
                          <a:effectLst/>
                        </a:rPr>
                        <a:t>天相對強弱指數移動平均線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少於或等於</a:t>
                      </a:r>
                      <a:r>
                        <a:rPr lang="en-US" sz="800" u="none" strike="noStrike" dirty="0">
                          <a:effectLst/>
                        </a:rPr>
                        <a:t> (less than or equal to ) / 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 err="1">
                          <a:effectLst/>
                        </a:rPr>
                        <a:t>大於或等於</a:t>
                      </a:r>
                      <a:r>
                        <a:rPr lang="en-US" sz="800" u="none" strike="noStrike" dirty="0">
                          <a:effectLst/>
                        </a:rPr>
                        <a:t> (greater than or equal to)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i.e. 45.553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</a:tr>
              <a:tr h="237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14RSI÷9SMA-1 (%)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800" u="none" strike="noStrike">
                          <a:effectLst/>
                        </a:rPr>
                        <a:t>(14</a:t>
                      </a:r>
                      <a:r>
                        <a:rPr lang="zh-TW" altLang="en-US" sz="800" u="none" strike="noStrike">
                          <a:effectLst/>
                        </a:rPr>
                        <a:t>天相對強弱指數</a:t>
                      </a:r>
                      <a:r>
                        <a:rPr lang="en-US" altLang="zh-TW" sz="800" u="none" strike="noStrike">
                          <a:effectLst/>
                        </a:rPr>
                        <a:t>÷9</a:t>
                      </a:r>
                      <a:r>
                        <a:rPr lang="zh-TW" altLang="en-US" sz="800" u="none" strike="noStrike">
                          <a:effectLst/>
                        </a:rPr>
                        <a:t>天相對強弱指數</a:t>
                      </a:r>
                      <a:r>
                        <a:rPr lang="en-US" altLang="zh-TW" sz="800" u="none" strike="noStrike">
                          <a:effectLst/>
                        </a:rPr>
                        <a:t>)-1  (%)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大於或等於 (greater than or equal 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-5%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雙重條件</a:t>
                      </a:r>
                      <a:r>
                        <a:rPr lang="en-US" altLang="zh-TW" sz="800" u="none" strike="noStrike">
                          <a:effectLst/>
                        </a:rPr>
                        <a:t>, </a:t>
                      </a:r>
                      <a:r>
                        <a:rPr lang="zh-TW" altLang="en-US" sz="800" u="none" strike="noStrike">
                          <a:effectLst/>
                        </a:rPr>
                        <a:t>以找出範圍內股票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少於或等於 (less than or equal to 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15%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</a:tr>
              <a:tr h="237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MACD (12, 26)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指數平滑異同移動平均線 </a:t>
                      </a:r>
                      <a:r>
                        <a:rPr lang="en-US" altLang="zh-TW" sz="800" u="none" strike="noStrike">
                          <a:effectLst/>
                        </a:rPr>
                        <a:t>(12, 26) [</a:t>
                      </a:r>
                      <a:r>
                        <a:rPr lang="zh-TW" altLang="en-US" sz="800" u="none" strike="noStrike">
                          <a:effectLst/>
                        </a:rPr>
                        <a:t>快線</a:t>
                      </a:r>
                      <a:r>
                        <a:rPr lang="en-US" altLang="zh-TW" sz="800" u="none" strike="noStrike">
                          <a:effectLst/>
                        </a:rPr>
                        <a:t>]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少於或等於 (less than or equal to ) / 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大於或等於 (greater than or equal 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-0.009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i.e. -0.009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</a:tr>
              <a:tr h="237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9-EMA of MACD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指數平滑異同移動平均線 </a:t>
                      </a:r>
                      <a:r>
                        <a:rPr lang="en-US" altLang="zh-TW" sz="800" u="none" strike="noStrike">
                          <a:effectLst/>
                        </a:rPr>
                        <a:t>(9) [</a:t>
                      </a:r>
                      <a:r>
                        <a:rPr lang="zh-TW" altLang="en-US" sz="800" u="none" strike="noStrike">
                          <a:effectLst/>
                        </a:rPr>
                        <a:t>慢線</a:t>
                      </a:r>
                      <a:r>
                        <a:rPr lang="en-US" altLang="zh-TW" sz="800" u="none" strike="noStrike">
                          <a:effectLst/>
                        </a:rPr>
                        <a:t>]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少於或等於 (less than or equal to ) / 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大於或等於 (greater than or equal 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0.02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i.e. 0.023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</a:tr>
              <a:tr h="237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指數平滑異同移動平均線 </a:t>
                      </a:r>
                      <a:r>
                        <a:rPr lang="en-US" altLang="zh-TW" sz="800" u="none" strike="noStrike">
                          <a:effectLst/>
                        </a:rPr>
                        <a:t>(12, 26) - </a:t>
                      </a:r>
                      <a:r>
                        <a:rPr lang="zh-TW" altLang="en-US" sz="800" u="none" strike="noStrike">
                          <a:effectLst/>
                        </a:rPr>
                        <a:t>指數平滑異同移動平均線 </a:t>
                      </a:r>
                      <a:r>
                        <a:rPr lang="en-US" altLang="zh-TW" sz="800" u="none" strike="noStrike">
                          <a:effectLst/>
                        </a:rPr>
                        <a:t>(9)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少於或等於 (less than or equal to ) / 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大於或等於 (greater than or equal 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i.e. 0.023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</a:tr>
              <a:tr h="237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MOM or MTM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(interval 10)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動力指標 </a:t>
                      </a:r>
                      <a:r>
                        <a:rPr lang="en-US" altLang="zh-TW" sz="800" u="none" strike="noStrike">
                          <a:effectLst/>
                        </a:rPr>
                        <a:t>(</a:t>
                      </a:r>
                      <a:r>
                        <a:rPr lang="zh-TW" altLang="en-US" sz="800" u="none" strike="noStrike">
                          <a:effectLst/>
                        </a:rPr>
                        <a:t>預設值</a:t>
                      </a:r>
                      <a:r>
                        <a:rPr lang="en-US" altLang="zh-TW" sz="800" u="none" strike="noStrike">
                          <a:effectLst/>
                        </a:rPr>
                        <a:t>:10)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少於或等於 (less than or equal to ) / 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大於或等於 (greater than or equal 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-0.3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i.e. -0.500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</a:tr>
              <a:tr h="237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Avg changing percentage of last 4 days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過去</a:t>
                      </a:r>
                      <a:r>
                        <a:rPr lang="en-US" altLang="zh-TW" sz="800" u="none" strike="noStrike">
                          <a:effectLst/>
                        </a:rPr>
                        <a:t>4</a:t>
                      </a:r>
                      <a:r>
                        <a:rPr lang="zh-TW" altLang="en-US" sz="800" u="none" strike="noStrike">
                          <a:effectLst/>
                        </a:rPr>
                        <a:t>天平均漲跌幅</a:t>
                      </a:r>
                      <a:r>
                        <a:rPr lang="en-US" altLang="zh-TW" sz="800" u="none" strike="noStrike">
                          <a:effectLst/>
                        </a:rPr>
                        <a:t>(%)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少於或等於 (less than or equal to ) / 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大於或等於 (greater than or equal 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i.e. +0.345%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</a:tr>
              <a:tr h="237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ROC (interval 10)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變動速度指標  </a:t>
                      </a:r>
                      <a:r>
                        <a:rPr lang="en-US" altLang="zh-TW" sz="800" u="none" strike="noStrike">
                          <a:effectLst/>
                        </a:rPr>
                        <a:t>(</a:t>
                      </a:r>
                      <a:r>
                        <a:rPr lang="zh-TW" altLang="en-US" sz="800" u="none" strike="noStrike">
                          <a:effectLst/>
                        </a:rPr>
                        <a:t>預設值</a:t>
                      </a:r>
                      <a:r>
                        <a:rPr lang="en-US" altLang="zh-TW" sz="800" u="none" strike="noStrike">
                          <a:effectLst/>
                        </a:rPr>
                        <a:t>:10)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少於或等於 (less than or equal to ) / 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大於或等於 (greater than or equal 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i.e.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</a:tr>
              <a:tr h="173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+DI - (-DI)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正動向指數 </a:t>
                      </a:r>
                      <a:r>
                        <a:rPr lang="en-US" altLang="zh-TW" sz="800" u="none" strike="noStrike">
                          <a:effectLst/>
                        </a:rPr>
                        <a:t>- </a:t>
                      </a:r>
                      <a:r>
                        <a:rPr lang="zh-TW" altLang="en-US" sz="800" u="none" strike="noStrike">
                          <a:effectLst/>
                        </a:rPr>
                        <a:t>負動向指數 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少於或等於 (less than or equal to ) / 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大於或等於 (greater than or equal 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i.e. -40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</a:tr>
              <a:tr h="173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"+DI - (-DI)" - ADX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正動向指數 </a:t>
                      </a:r>
                      <a:r>
                        <a:rPr lang="en-US" altLang="zh-TW" sz="800" u="none" strike="noStrike">
                          <a:effectLst/>
                        </a:rPr>
                        <a:t>- </a:t>
                      </a:r>
                      <a:r>
                        <a:rPr lang="zh-TW" altLang="en-US" sz="800" u="none" strike="noStrike">
                          <a:effectLst/>
                        </a:rPr>
                        <a:t>負動向指數 </a:t>
                      </a:r>
                      <a:r>
                        <a:rPr lang="en-US" altLang="zh-TW" sz="800" u="none" strike="noStrike">
                          <a:effectLst/>
                        </a:rPr>
                        <a:t>- </a:t>
                      </a:r>
                      <a:r>
                        <a:rPr lang="zh-TW" altLang="en-US" sz="800" u="none" strike="noStrike">
                          <a:effectLst/>
                        </a:rPr>
                        <a:t>平均動向指數 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少於或等於 (less than or equal to ) / 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大於或等於 (greater than or equal 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i.e. -25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</a:tr>
              <a:tr h="176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Close &gt; BB upper (+-%)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收盤價大於保歷加通道上限 </a:t>
                      </a:r>
                      <a:r>
                        <a:rPr lang="en-US" altLang="zh-TW" sz="800" u="none" strike="noStrike">
                          <a:effectLst/>
                        </a:rPr>
                        <a:t>(+-%)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少於或等於 (less than or equal to ) / 大於或等於 (greater than or equal 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-5%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i.e. -5.554%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</a:tr>
              <a:tr h="176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Close &gt; BB middle (+-%)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收盤價大於保歷加通道中位數 </a:t>
                      </a:r>
                      <a:r>
                        <a:rPr lang="en-US" altLang="zh-TW" sz="800" u="none" strike="noStrike">
                          <a:effectLst/>
                        </a:rPr>
                        <a:t>(+-%)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少於或等於 (less than or equal to ) / 大於或等於 (greater than or equal 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25%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i.e. +20.453%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</a:tr>
              <a:tr h="176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Close &gt; BB lower (+-%)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收盤價大於保歷加通道下限 </a:t>
                      </a:r>
                      <a:r>
                        <a:rPr lang="en-US" altLang="zh-TW" sz="800" u="none" strike="noStrike">
                          <a:effectLst/>
                        </a:rPr>
                        <a:t>(+-%)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少於或等於 (less than or equal to ) / 大於或等於 (greater than or equal to)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i.e. +9.444%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492" marR="2492" marT="2492" marB="0" anchor="ctr"/>
                </a:tc>
              </a:tr>
            </a:tbl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7162800" y="969169"/>
            <a:ext cx="1524000" cy="500062"/>
          </a:xfrm>
          <a:prstGeom prst="wedgeRectCallout">
            <a:avLst>
              <a:gd name="adj1" fmla="val -127764"/>
              <a:gd name="adj2" fmla="val 100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 smtClean="0"/>
              <a:t>不輸入股票號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9597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411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設置好篩選條件後</a:t>
            </a:r>
            <a:r>
              <a:rPr lang="en-US" altLang="zh-TW" dirty="0" smtClean="0">
                <a:solidFill>
                  <a:schemeClr val="tx1"/>
                </a:solidFill>
              </a:rPr>
              <a:t>, run report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48858"/>
              </p:ext>
            </p:extLst>
          </p:nvPr>
        </p:nvGraphicFramePr>
        <p:xfrm>
          <a:off x="457200" y="1722438"/>
          <a:ext cx="8229600" cy="3413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9923"/>
                <a:gridCol w="2669734"/>
                <a:gridCol w="1671702"/>
                <a:gridCol w="1091597"/>
                <a:gridCol w="856644"/>
              </a:tblGrid>
              <a:tr h="511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Avg changing percentage of last 4 days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過去</a:t>
                      </a:r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r>
                        <a:rPr lang="zh-TW" altLang="en-US" sz="700" u="none" strike="noStrike">
                          <a:effectLst/>
                        </a:rPr>
                        <a:t>天平均漲跌幅</a:t>
                      </a:r>
                      <a:r>
                        <a:rPr lang="en-US" altLang="zh-TW" sz="700" u="none" strike="noStrike">
                          <a:effectLst/>
                        </a:rPr>
                        <a:t>(%)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少於或等於 (less than or equal to ) /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大於或等於 (greater than or equal to)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i.e. +0.345%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511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ROC (interval 10)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變動速度指標  </a:t>
                      </a:r>
                      <a:r>
                        <a:rPr lang="en-US" altLang="zh-TW" sz="700" u="none" strike="noStrike">
                          <a:effectLst/>
                        </a:rPr>
                        <a:t>(</a:t>
                      </a:r>
                      <a:r>
                        <a:rPr lang="zh-TW" altLang="en-US" sz="700" u="none" strike="noStrike">
                          <a:effectLst/>
                        </a:rPr>
                        <a:t>預設值</a:t>
                      </a:r>
                      <a:r>
                        <a:rPr lang="en-US" altLang="zh-TW" sz="700" u="none" strike="noStrike">
                          <a:effectLst/>
                        </a:rPr>
                        <a:t>:10)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少於或等於 (less than or equal to ) /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大於或等於 (greater than or equal to)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i.e.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74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+DI - (-DI)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正動向指數 </a:t>
                      </a:r>
                      <a:r>
                        <a:rPr lang="en-US" altLang="zh-TW" sz="700" u="none" strike="noStrike">
                          <a:effectLst/>
                        </a:rPr>
                        <a:t>- </a:t>
                      </a:r>
                      <a:r>
                        <a:rPr lang="zh-TW" altLang="en-US" sz="700" u="none" strike="noStrike">
                          <a:effectLst/>
                        </a:rPr>
                        <a:t>負動向指數 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少於或等於 (less than or equal to ) /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大於或等於 (greater than or equal to)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i.e. -40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74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"+DI - (-DI)" - ADX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正動向指數 </a:t>
                      </a:r>
                      <a:r>
                        <a:rPr lang="en-US" altLang="zh-TW" sz="700" u="none" strike="noStrike">
                          <a:effectLst/>
                        </a:rPr>
                        <a:t>- </a:t>
                      </a:r>
                      <a:r>
                        <a:rPr lang="zh-TW" altLang="en-US" sz="700" u="none" strike="noStrike">
                          <a:effectLst/>
                        </a:rPr>
                        <a:t>負動向指數 </a:t>
                      </a:r>
                      <a:r>
                        <a:rPr lang="en-US" altLang="zh-TW" sz="700" u="none" strike="noStrike">
                          <a:effectLst/>
                        </a:rPr>
                        <a:t>- </a:t>
                      </a:r>
                      <a:r>
                        <a:rPr lang="zh-TW" altLang="en-US" sz="700" u="none" strike="noStrike">
                          <a:effectLst/>
                        </a:rPr>
                        <a:t>平均動向指數 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少於或等於 (less than or equal to ) /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大於或等於 (greater than or equal to)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i.e. -25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8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Close &gt; BB upper (+-%)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收盤價大於保歷加通道上限 </a:t>
                      </a:r>
                      <a:r>
                        <a:rPr lang="en-US" altLang="zh-TW" sz="700" u="none" strike="noStrike">
                          <a:effectLst/>
                        </a:rPr>
                        <a:t>(+-%)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少於或等於 (less than or equal to ) / 大於或等於 (greater than or equal to)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-5%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i.e. -5.554%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8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Close &gt; BB middle (+-%)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收盤價大於保歷加通道中位數 </a:t>
                      </a:r>
                      <a:r>
                        <a:rPr lang="en-US" altLang="zh-TW" sz="700" u="none" strike="noStrike">
                          <a:effectLst/>
                        </a:rPr>
                        <a:t>(+-%)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少於或等於 (less than or equal to ) / 大於或等於 (greater than or equal to)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25%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i.e. +20.453%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8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Close &gt; BB lower (+-%)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 dirty="0">
                          <a:effectLst/>
                        </a:rPr>
                        <a:t>收盤價大於保歷加通道下限 </a:t>
                      </a:r>
                      <a:r>
                        <a:rPr lang="en-US" altLang="zh-TW" sz="700" u="none" strike="noStrike" dirty="0">
                          <a:effectLst/>
                        </a:rPr>
                        <a:t>(+-%)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少於或等於 (less than or equal to ) / 大於或等於 (greater than or equal to)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5%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i.e. +9.444%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124817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124817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124817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124817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41738" y="20081875"/>
            <a:ext cx="1762125" cy="500063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/>
              <a:t>Run</a:t>
            </a:r>
            <a:r>
              <a:rPr lang="en-US" sz="2400" baseline="0"/>
              <a:t> Report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3256607" y="4648200"/>
            <a:ext cx="1600199" cy="423862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Run</a:t>
            </a:r>
            <a:r>
              <a:rPr lang="en-US" sz="1800" baseline="0" dirty="0"/>
              <a:t> Report</a:t>
            </a:r>
            <a:endParaRPr lang="en-US" sz="1800" dirty="0"/>
          </a:p>
        </p:txBody>
      </p:sp>
      <p:sp>
        <p:nvSpPr>
          <p:cNvPr id="7" name="Rectangular Callout 6"/>
          <p:cNvSpPr/>
          <p:nvPr/>
        </p:nvSpPr>
        <p:spPr>
          <a:xfrm>
            <a:off x="5943600" y="5334000"/>
            <a:ext cx="1524000" cy="500062"/>
          </a:xfrm>
          <a:prstGeom prst="wedgeRectCallout">
            <a:avLst>
              <a:gd name="adj1" fmla="val -141427"/>
              <a:gd name="adj2" fmla="val -138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 smtClean="0"/>
              <a:t>按掣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2610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411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得出結果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41738" y="20081875"/>
            <a:ext cx="1762125" cy="500063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/>
              <a:t>Run</a:t>
            </a:r>
            <a:r>
              <a:rPr lang="en-US" sz="2400" baseline="0"/>
              <a:t> Report</a:t>
            </a:r>
            <a:endParaRPr lang="en-US" sz="2400"/>
          </a:p>
        </p:txBody>
      </p:sp>
      <p:sp>
        <p:nvSpPr>
          <p:cNvPr id="3" name="Up Arrow 2"/>
          <p:cNvSpPr/>
          <p:nvPr/>
        </p:nvSpPr>
        <p:spPr>
          <a:xfrm rot="18960829">
            <a:off x="4619276" y="4792603"/>
            <a:ext cx="123032" cy="275355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10817"/>
              </p:ext>
            </p:extLst>
          </p:nvPr>
        </p:nvGraphicFramePr>
        <p:xfrm>
          <a:off x="1696114" y="2226273"/>
          <a:ext cx="5238085" cy="2802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5758"/>
                <a:gridCol w="1654132"/>
                <a:gridCol w="2088195"/>
              </a:tblGrid>
              <a:tr h="41679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100" b="1" u="none" strike="noStrike" dirty="0">
                          <a:effectLst/>
                        </a:rPr>
                        <a:t>符合條件之股票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5427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1" u="none" strike="noStrike">
                          <a:effectLst/>
                        </a:rPr>
                        <a:t>股票代號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1" u="none" strike="noStrike">
                          <a:effectLst/>
                        </a:rPr>
                        <a:t>股票代號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1" u="none" strike="noStrike" dirty="0">
                          <a:effectLst/>
                        </a:rPr>
                        <a:t>檔案下載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43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00001.hk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>
                          <a:effectLst/>
                        </a:rPr>
                        <a:t>長和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>
                          <a:effectLst/>
                        </a:rPr>
                        <a:t>下載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43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01234.hk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>
                          <a:effectLst/>
                        </a:rPr>
                        <a:t>下載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43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03444.hk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>
                          <a:effectLst/>
                        </a:rPr>
                        <a:t>下載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43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05864.hk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>
                          <a:effectLst/>
                        </a:rPr>
                        <a:t>下載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43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08888.hk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>
                          <a:effectLst/>
                        </a:rPr>
                        <a:t>下載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2594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 dirty="0">
                          <a:effectLst/>
                        </a:rPr>
                        <a:t>全部下載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93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411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下載檔案樣本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41738" y="20081875"/>
            <a:ext cx="1762125" cy="500063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/>
              <a:t>Run</a:t>
            </a:r>
            <a:r>
              <a:rPr lang="en-US" sz="2400" baseline="0"/>
              <a:t> Report</a:t>
            </a:r>
            <a:endParaRPr lang="en-US" sz="2400"/>
          </a:p>
        </p:txBody>
      </p:sp>
      <p:sp>
        <p:nvSpPr>
          <p:cNvPr id="3" name="Up Arrow 2"/>
          <p:cNvSpPr/>
          <p:nvPr/>
        </p:nvSpPr>
        <p:spPr>
          <a:xfrm rot="18960829">
            <a:off x="4619276" y="4792603"/>
            <a:ext cx="123032" cy="275355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63" y="1371600"/>
            <a:ext cx="9129356" cy="557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13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590800"/>
            <a:ext cx="411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2. </a:t>
            </a:r>
            <a:r>
              <a:rPr lang="zh-TW" altLang="en-US" dirty="0" smtClean="0">
                <a:solidFill>
                  <a:srgbClr val="FF0000"/>
                </a:solidFill>
              </a:rPr>
              <a:t>選擇指定股票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45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411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</a:t>
            </a:r>
            <a:r>
              <a:rPr lang="zh-TW" altLang="en-US" dirty="0" smtClean="0">
                <a:solidFill>
                  <a:schemeClr val="tx1"/>
                </a:solidFill>
              </a:rPr>
              <a:t>篩選條件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9200" y="19526250"/>
            <a:ext cx="1762125" cy="500063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/>
              <a:t>Run</a:t>
            </a:r>
            <a:r>
              <a:rPr lang="en-US" sz="2400" baseline="0"/>
              <a:t> Report</a:t>
            </a:r>
            <a:endParaRPr lang="en-US" sz="24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142539"/>
              </p:ext>
            </p:extLst>
          </p:nvPr>
        </p:nvGraphicFramePr>
        <p:xfrm>
          <a:off x="224828" y="1524000"/>
          <a:ext cx="8229600" cy="3405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9923"/>
                <a:gridCol w="2669734"/>
                <a:gridCol w="1671702"/>
                <a:gridCol w="1091597"/>
                <a:gridCol w="856644"/>
              </a:tblGrid>
              <a:tr h="23091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英文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中文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條件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數值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注意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</a:tr>
              <a:tr h="511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HK Stock Code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香港股票代碼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等於 </a:t>
                      </a: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equal to)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00001.hk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可以直接輸入代碼 </a:t>
                      </a:r>
                      <a:r>
                        <a:rPr lang="en-US" altLang="zh-TW" sz="1000" u="none" strike="noStrike">
                          <a:effectLst/>
                        </a:rPr>
                        <a:t>, </a:t>
                      </a:r>
                      <a:r>
                        <a:rPr lang="zh-TW" altLang="en-US" sz="1000" u="none" strike="noStrike">
                          <a:effectLst/>
                        </a:rPr>
                        <a:t>若空置代表全部股票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</a:tr>
              <a:tr h="511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Trade 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</a:rPr>
                        <a:t>交易日期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等於 </a:t>
                      </a: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equal to)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20210105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有日曆選擇</a:t>
                      </a:r>
                      <a:r>
                        <a:rPr lang="en-US" altLang="zh-TW" sz="1000" u="none" strike="noStrike">
                          <a:effectLst/>
                        </a:rPr>
                        <a:t>, </a:t>
                      </a:r>
                      <a:r>
                        <a:rPr lang="zh-TW" altLang="en-US" sz="1000" u="none" strike="noStrike">
                          <a:effectLst/>
                        </a:rPr>
                        <a:t>今天至過去一年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</a:tr>
              <a:tr h="511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</a:rPr>
                        <a:t>成交量</a:t>
                      </a:r>
                      <a:r>
                        <a:rPr lang="en-US" altLang="zh-TW" sz="1000" u="none" strike="noStrike" dirty="0">
                          <a:effectLst/>
                        </a:rPr>
                        <a:t>(</a:t>
                      </a:r>
                      <a:r>
                        <a:rPr lang="zh-TW" altLang="en-US" sz="1000" u="none" strike="noStrike" dirty="0">
                          <a:effectLst/>
                        </a:rPr>
                        <a:t>股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少於或等於 (less than or equal to ) /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大於或等於 (greater than or equal to)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i.e. 200000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</a:tr>
              <a:tr h="511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10SMA&gt;20SMA&gt;50SMA (Y/N)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10</a:t>
                      </a:r>
                      <a:r>
                        <a:rPr lang="zh-TW" altLang="en-US" sz="1000" u="none" strike="noStrike">
                          <a:effectLst/>
                        </a:rPr>
                        <a:t>天線</a:t>
                      </a:r>
                      <a:r>
                        <a:rPr lang="en-US" altLang="zh-TW" sz="1000" u="none" strike="noStrike">
                          <a:effectLst/>
                        </a:rPr>
                        <a:t>&gt;20</a:t>
                      </a:r>
                      <a:r>
                        <a:rPr lang="zh-TW" altLang="en-US" sz="1000" u="none" strike="noStrike">
                          <a:effectLst/>
                        </a:rPr>
                        <a:t>天線</a:t>
                      </a:r>
                      <a:r>
                        <a:rPr lang="en-US" altLang="zh-TW" sz="1000" u="none" strike="noStrike">
                          <a:effectLst/>
                        </a:rPr>
                        <a:t>&gt;50</a:t>
                      </a:r>
                      <a:r>
                        <a:rPr lang="zh-TW" altLang="en-US" sz="1000" u="none" strike="noStrike">
                          <a:effectLst/>
                        </a:rPr>
                        <a:t>天線 </a:t>
                      </a: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Y/N)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</a:rPr>
                        <a:t>等於 </a:t>
                      </a:r>
                      <a:r>
                        <a:rPr lang="en-US" altLang="zh-TW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>
                          <a:effectLst/>
                        </a:rPr>
                        <a:t>equal to)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i.e. Y/N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</a:tr>
              <a:tr h="511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10SMA-20SMA=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10</a:t>
                      </a:r>
                      <a:r>
                        <a:rPr lang="zh-TW" altLang="en-US" sz="1000" u="none" strike="noStrike">
                          <a:effectLst/>
                        </a:rPr>
                        <a:t>天線</a:t>
                      </a:r>
                      <a:r>
                        <a:rPr lang="en-US" altLang="zh-TW" sz="1000" u="none" strike="noStrike">
                          <a:effectLst/>
                        </a:rPr>
                        <a:t>-20</a:t>
                      </a:r>
                      <a:r>
                        <a:rPr lang="zh-TW" altLang="en-US" sz="1000" u="none" strike="noStrike">
                          <a:effectLst/>
                        </a:rPr>
                        <a:t>天線</a:t>
                      </a:r>
                      <a:r>
                        <a:rPr lang="en-US" altLang="zh-TW" sz="1000" u="none" strike="noStrike">
                          <a:effectLst/>
                        </a:rPr>
                        <a:t>=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大於或等於</a:t>
                      </a:r>
                      <a:r>
                        <a:rPr lang="en-US" sz="1000" u="none" strike="noStrike" dirty="0">
                          <a:effectLst/>
                        </a:rPr>
                        <a:t> (greater than or equal to)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i.e. 10%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</a:tr>
              <a:tr h="511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10SMA-20SMA=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10</a:t>
                      </a:r>
                      <a:r>
                        <a:rPr lang="zh-TW" altLang="en-US" sz="1000" u="none" strike="noStrike">
                          <a:effectLst/>
                        </a:rPr>
                        <a:t>天線</a:t>
                      </a:r>
                      <a:r>
                        <a:rPr lang="en-US" altLang="zh-TW" sz="1000" u="none" strike="noStrike">
                          <a:effectLst/>
                        </a:rPr>
                        <a:t>-20</a:t>
                      </a:r>
                      <a:r>
                        <a:rPr lang="zh-TW" altLang="en-US" sz="1000" u="none" strike="noStrike">
                          <a:effectLst/>
                        </a:rPr>
                        <a:t>天線</a:t>
                      </a:r>
                      <a:r>
                        <a:rPr lang="en-US" altLang="zh-TW" sz="1000" u="none" strike="noStrike">
                          <a:effectLst/>
                        </a:rPr>
                        <a:t>=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少於或等於 (less than or equal to 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i.e. 10%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/>
                </a:tc>
              </a:tr>
            </a:tbl>
          </a:graphicData>
        </a:graphic>
      </p:graphicFrame>
      <p:sp>
        <p:nvSpPr>
          <p:cNvPr id="7" name="Flowchart: Connector 6"/>
          <p:cNvSpPr/>
          <p:nvPr/>
        </p:nvSpPr>
        <p:spPr>
          <a:xfrm>
            <a:off x="4038600" y="50292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038600" y="5168397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038600" y="5295900"/>
            <a:ext cx="76200" cy="76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33737" y="5562600"/>
            <a:ext cx="1762125" cy="500062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/>
              <a:t>Run</a:t>
            </a:r>
            <a:r>
              <a:rPr lang="en-US" sz="2400" baseline="0"/>
              <a:t> Report</a:t>
            </a:r>
            <a:endParaRPr lang="en-US" sz="2400"/>
          </a:p>
        </p:txBody>
      </p:sp>
      <p:sp>
        <p:nvSpPr>
          <p:cNvPr id="11" name="Rectangular Callout 10"/>
          <p:cNvSpPr/>
          <p:nvPr/>
        </p:nvSpPr>
        <p:spPr>
          <a:xfrm>
            <a:off x="7315200" y="5562601"/>
            <a:ext cx="1524000" cy="500062"/>
          </a:xfrm>
          <a:prstGeom prst="wedgeRectCallout">
            <a:avLst>
              <a:gd name="adj1" fmla="val -63606"/>
              <a:gd name="adj2" fmla="val -531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其餘留白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5943600" y="6248400"/>
            <a:ext cx="1524000" cy="500062"/>
          </a:xfrm>
          <a:prstGeom prst="wedgeRectCallout">
            <a:avLst>
              <a:gd name="adj1" fmla="val -120041"/>
              <a:gd name="adj2" fmla="val -107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 smtClean="0"/>
              <a:t>按掣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5570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4114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得出結果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41738" y="20081875"/>
            <a:ext cx="1762125" cy="500063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/>
              <a:t>Run</a:t>
            </a:r>
            <a:r>
              <a:rPr lang="en-US" sz="2400" baseline="0"/>
              <a:t> Report</a:t>
            </a:r>
            <a:endParaRPr lang="en-US" sz="2400"/>
          </a:p>
        </p:txBody>
      </p:sp>
      <p:sp>
        <p:nvSpPr>
          <p:cNvPr id="3" name="Up Arrow 2"/>
          <p:cNvSpPr/>
          <p:nvPr/>
        </p:nvSpPr>
        <p:spPr>
          <a:xfrm rot="18960829">
            <a:off x="4619276" y="4792603"/>
            <a:ext cx="123032" cy="275355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649063"/>
              </p:ext>
            </p:extLst>
          </p:nvPr>
        </p:nvGraphicFramePr>
        <p:xfrm>
          <a:off x="1696114" y="2226273"/>
          <a:ext cx="5238085" cy="2802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5758"/>
                <a:gridCol w="1654132"/>
                <a:gridCol w="2088195"/>
              </a:tblGrid>
              <a:tr h="41679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100" b="1" u="none" strike="noStrike" dirty="0">
                          <a:effectLst/>
                        </a:rPr>
                        <a:t>符合條件之股票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5427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1" u="none" strike="noStrike">
                          <a:effectLst/>
                        </a:rPr>
                        <a:t>股票代號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1" u="none" strike="noStrike">
                          <a:effectLst/>
                        </a:rPr>
                        <a:t>股票代號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1" u="none" strike="noStrike" dirty="0">
                          <a:effectLst/>
                        </a:rPr>
                        <a:t>檔案下載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43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00001.hk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>
                          <a:effectLst/>
                        </a:rPr>
                        <a:t>長和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>
                          <a:effectLst/>
                        </a:rPr>
                        <a:t>下載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43853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 dirty="0" smtClean="0">
                          <a:effectLst/>
                        </a:rPr>
                        <a:t>全部下載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43853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43853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43853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12594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85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