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44" r:id="rId3"/>
    <p:sldId id="308" r:id="rId4"/>
    <p:sldId id="348" r:id="rId5"/>
    <p:sldId id="309" r:id="rId7"/>
    <p:sldId id="345" r:id="rId8"/>
    <p:sldId id="291" r:id="rId9"/>
    <p:sldId id="310" r:id="rId10"/>
    <p:sldId id="295" r:id="rId11"/>
    <p:sldId id="346" r:id="rId12"/>
    <p:sldId id="303" r:id="rId13"/>
    <p:sldId id="302" r:id="rId14"/>
    <p:sldId id="301" r:id="rId15"/>
    <p:sldId id="300" r:id="rId16"/>
    <p:sldId id="296" r:id="rId17"/>
    <p:sldId id="304" r:id="rId18"/>
    <p:sldId id="306" r:id="rId19"/>
    <p:sldId id="305" r:id="rId20"/>
    <p:sldId id="297" r:id="rId21"/>
    <p:sldId id="335" r:id="rId22"/>
    <p:sldId id="307" r:id="rId23"/>
    <p:sldId id="325" r:id="rId24"/>
    <p:sldId id="373" r:id="rId25"/>
    <p:sldId id="374" r:id="rId26"/>
    <p:sldId id="375" r:id="rId27"/>
    <p:sldId id="326" r:id="rId28"/>
    <p:sldId id="330" r:id="rId29"/>
    <p:sldId id="327" r:id="rId30"/>
    <p:sldId id="382" r:id="rId31"/>
    <p:sldId id="383" r:id="rId32"/>
    <p:sldId id="328" r:id="rId33"/>
    <p:sldId id="329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513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521-391C-48C7-8390-1091A8B948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81920" y="1530452"/>
            <a:ext cx="241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75" y="861060"/>
            <a:ext cx="228600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JavaScript</a:t>
            </a:r>
            <a:endParaRPr lang="en-US" altLang="zh-CN" sz="4000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20960" y="6276340"/>
            <a:ext cx="1609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>
                <a:solidFill>
                  <a:schemeClr val="bg1"/>
                </a:solidFill>
              </a:rPr>
              <a:t>讲师：丁伟</a:t>
            </a:r>
            <a:endParaRPr lang="zh-CN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8023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JavaScript的组成</a:t>
            </a:r>
            <a:endParaRPr lang="en-US" altLang="zh-CN" sz="28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388110"/>
            <a:ext cx="1093851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1.核心(ECMAScript)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2.文档对象模型(DOM：</a:t>
            </a:r>
            <a:r>
              <a:rPr lang="en-US" altLang="zh-CN">
                <a:solidFill>
                  <a:schemeClr val="bg1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ocument  Object  Model)   document  操作标签加行为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可以</a:t>
            </a:r>
            <a:r>
              <a:rPr lang="en-US" altLang="zh-CN">
                <a:solidFill>
                  <a:schemeClr val="bg1"/>
                </a:solidFill>
              </a:rPr>
              <a:t>img</a:t>
            </a:r>
            <a:r>
              <a:rPr lang="zh-CN" altLang="en-US">
                <a:solidFill>
                  <a:schemeClr val="bg1"/>
                </a:solidFill>
              </a:rPr>
              <a:t>动起来 给</a:t>
            </a:r>
            <a:r>
              <a:rPr lang="en-US" altLang="zh-CN">
                <a:solidFill>
                  <a:schemeClr val="bg1"/>
                </a:solidFill>
              </a:rPr>
              <a:t>div</a:t>
            </a:r>
            <a:r>
              <a:rPr lang="zh-CN" altLang="en-US">
                <a:solidFill>
                  <a:schemeClr val="bg1"/>
                </a:solidFill>
              </a:rPr>
              <a:t>加</a:t>
            </a:r>
            <a:r>
              <a:rPr lang="en-US" altLang="zh-CN">
                <a:solidFill>
                  <a:schemeClr val="bg1"/>
                </a:solidFill>
              </a:rPr>
              <a:t>width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3.浏览器对象模型(BOM：Browser  Object  Model)   window</a:t>
            </a:r>
            <a:r>
              <a:rPr lang="en-US" altLang="zh-CN">
                <a:solidFill>
                  <a:schemeClr val="bg1"/>
                </a:solidFill>
              </a:rPr>
              <a:t>-- alert()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ECMAScript它定义了这门语言的基础，描述了该语言的语法和基本对象。 到目前最新的版本是</a:t>
            </a:r>
            <a:r>
              <a:rPr lang="en-US" altLang="zh-CN">
                <a:solidFill>
                  <a:schemeClr val="bg1"/>
                </a:solidFill>
              </a:rPr>
              <a:t>ES10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2019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DOM描述了处理网页内容的方法和接口。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BOM描述了与浏览器进行交互的方法和接口。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802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四、</a:t>
            </a:r>
            <a:r>
              <a:rPr lang="en-US" altLang="zh-CN" sz="2800" b="1" dirty="0" smtClean="0"/>
              <a:t>使用JavaScript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81965" y="1329055"/>
            <a:ext cx="11228070" cy="508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</a:rPr>
              <a:t>、script标签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&lt;script&gt;&lt;/script&gt;标签用于定义客户端脚本。它既可以包含脚本语句，也可以通过src属性指定外部脚本文件。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属性：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language：用来指定&lt;script&gt;标签中的脚本类型，即javascript。已废弃，大多数浏览器已经忽略它了，所以不要再使用。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type：它也是用来指定&lt;script&gt;标签中的脚本类型，即text/javascript。它也是type的默认值，所以可以忽略指定。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src：指定外部的脚本文件。如果指定该属性，script标签包含的JS脚本不会执行。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不可以使用单标签，即&lt;script type=“text/javascript”/&gt;。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script标签可以放在页面中的任何位置，但是我们一般放在head和body中。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890" y="191135"/>
            <a:ext cx="11411585" cy="624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pPr lvl="1"/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</a:rPr>
              <a:t>、常用的两个客户端输出方法：</a:t>
            </a:r>
            <a:endParaRPr lang="zh-CN" altLang="en-US" b="1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document.write(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);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描述：在网页的&lt;body&gt;标记中，输出str的内容。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document意思是文档，就是整个网页了。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document是一个文档对象，代表整个网页。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write()是document对象的一个输出方法。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“.”小数点：通过小数点（.）来调用对象的方法,(.)相当于汉语中的的意思。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str：表示要输出的内容。</a:t>
            </a:r>
            <a:endParaRPr lang="zh-CN" altLang="en-US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引号必须是成对存在的，外面用双引号里面就用单引号来区分，反之亦然。这样写的目的是便于计算机解析识别区分程序。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745" y="993140"/>
            <a:ext cx="1093851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window.alert(str);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描述：在当前窗口弹出一个警告对话框，str为对话框中显示的内容。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windows代表当前浏览器窗口，windows是一个窗口对象。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alert()方法：弹出一个对话框。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str表示要输出的内容。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弹框中的换行，只能使用\n来实现，而不能使用&lt;br/&gt;。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32A34"/>
                </a:solidFill>
              </a:rPr>
              <a:t>ss</a:t>
            </a:r>
            <a:endParaRPr lang="en-US" altLang="zh-CN" dirty="0">
              <a:solidFill>
                <a:srgbClr val="232A3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355" y="201930"/>
            <a:ext cx="10636250" cy="660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补充：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window.prompt();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功能：弹出一个输入框，让用户来输入内容。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语法：var a=window.prompt(text,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[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defaultText]);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参数：Text:提示信息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default：可选项，也就是可有可无。输入框中的默认内容。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+mn-ea"/>
                <a:sym typeface="+mn-ea"/>
              </a:rPr>
              <a:t>、JS注释：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注释可用于提高代码的可读性。Javascript不会执行注释，用户也不会看到注释，注释只是方便开发者更好的理解JS代码。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单行注释：以//开头。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多行注释：以/*开头，以*/结尾。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0342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 b="1" dirty="0" smtClean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五、</a:t>
            </a:r>
            <a:r>
              <a:rPr lang="en-US" altLang="zh-CN" sz="2800" b="1" dirty="0" smtClean="0">
                <a:latin typeface="+mn-ea"/>
              </a:rPr>
              <a:t>变量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555" y="1570355"/>
            <a:ext cx="11438255" cy="4456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</a:rPr>
              <a:t>、变量的概念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>
                <a:solidFill>
                  <a:srgbClr val="FF0000"/>
                </a:solidFill>
              </a:rPr>
              <a:t>变量是存储信息的容器。 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变量是变化的一个量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变量可以看成一个“未知数”。x=10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变量可以看成是一个“符号”、“代号”。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理解：在内存中开辟一块指定字节的空间，用于存储数据，随着程序的运行，数据发生变化，所以称为变量。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比如开房的时候变量可以看成是宾馆的“房间号”，房间里可以放东西。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变量是临时存在的容器。比如咱们的计算机内存是永远够用的，不要的程序就自动关闭或清除掉了。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547370" y="598170"/>
            <a:ext cx="11096625" cy="593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</a:rPr>
              <a:t>、变量的声明</a:t>
            </a:r>
            <a:endParaRPr lang="zh-CN" altLang="en-US" sz="20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变量的声明就相当于预定宾馆的“房间”。变量在使用者要提前声明，让计算机提前给你开辟个小空间。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语法格式：var 变量名 = 变量值；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声明变量是使用系统关键字var来进行的。是系统规定好的，不能挪用他用。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、变量的命名规则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变量名可以包含字母、数字、下划线、美元符号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$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变量名不能以数字开头，可以以字母或下划线开头。如：var _name;（正确） var 3abc;（语法错误）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变量名不能是系统关键字，如：var、switch、try、case、else、while等。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JS中的变量名是区分大小写的。如：name和Name是两个变量。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JS中变量的名称一定要有意义，也就是常说的语义化。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828675"/>
            <a:ext cx="10715625" cy="472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</a:rPr>
              <a:t>、如果变量名由多个单词构成的话，该如何表示呢？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 b="1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、“驼峰式命名”：第一个单词全是小写，后面的每个单词首字母大写。如：getUserName（获取用户名）；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、“下划线式命名”：所有单词全小写，中间用下划线连接。如：var get_user_name;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、匈牙利命名法（Hungarian）：在变量名最前面添加相应小写字母来标识变量的类型，后面的单词首字母大写。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9613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六、关键字、保留字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430" y="1968500"/>
            <a:ext cx="10285730" cy="3552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关键字：就是具有某种功能的一个词。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比如：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break、case、catch、continue、default、delete、do、else、finally、for、function、if、in、instanceof、new、return、switch、this、throw、try、typeof、var、void、while、with 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76275" y="1154430"/>
            <a:ext cx="10839450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bg1"/>
                </a:solidFill>
              </a:rPr>
              <a:t>保留字：实际上就是预留的“关键字”，意思是现在虽然现在还不是关键字（也就是本身还不具备特殊含义的）但是未来可能会成为关键字的。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bg1"/>
                </a:solidFill>
              </a:rPr>
              <a:t>下列的单词，叫做保留字，就是说不允许当做变量名，不用记：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bg1"/>
                </a:solidFill>
              </a:rPr>
              <a:t>abstract、boolean、byte、char、class、const、debugger、double、enum、export、extends、final、float、goto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bg1"/>
                </a:solidFill>
              </a:rPr>
              <a:t>implements、import、int、interface、long、native、package、private、protected、public、short、static、super、synchronized、throws、transient、volatile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15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605" y="38735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一、</a:t>
            </a:r>
            <a:r>
              <a:rPr lang="en-US" altLang="zh-CN" sz="2800" b="1" dirty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90365" y="2509286"/>
            <a:ext cx="3784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605" y="1248410"/>
            <a:ext cx="109797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just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、JavaScript的用途</a:t>
            </a:r>
            <a:endParaRPr lang="zh-CN" altLang="en-US" sz="2000">
              <a:solidFill>
                <a:schemeClr val="bg1"/>
              </a:solidFill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JavaScript用来制作web页面交互效果，提升用户体验</a:t>
            </a:r>
            <a:endParaRPr lang="zh-CN" altLang="en-US" sz="2000">
              <a:solidFill>
                <a:srgbClr val="FF0000"/>
              </a:solidFill>
            </a:endParaRPr>
          </a:p>
          <a:p>
            <a:pPr lvl="0" indent="0" algn="just">
              <a:lnSpc>
                <a:spcPct val="15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lvl="0" indent="0" algn="just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下面简单列出几个JavaScript能够制作的页面效果，它能干什么：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3524885"/>
            <a:ext cx="10808970" cy="289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七、给变量赋值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155" y="1752600"/>
            <a:ext cx="1034351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给变量赋值，就是往“空间”中装东西。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使用 赋值号 “=” 来给变量赋值。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语法：var 变量名 = 变量值；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列举：var name=”张三”；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“=”的理解：将”=”右边的”运算结果”赋给左边的变量名。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应该是”=”右边先运算，再把运算的结果，赋值给左边的变量。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“=”左边只能是一个变量名，而不能是”运算表达式”。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9613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155" y="60452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八、数据类型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05155" y="1752600"/>
            <a:ext cx="10343515" cy="458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889000"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变量是有数据类型的，这个类型来源于”变量的值”，换句话说：值是什么类型的，变量就是什么类型的。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11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数据类型分为两大类：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1、基本数据类型：数值型-number、字符型-string、布尔型-Boolean、未定义类型-undefined、空型-null。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基本数据类型很显著的特点：一个变量名只能存一个值。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2、复合数据类型或叫引用数据类型：数组-array、对象-object、函数-function。后面会讲到。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符合数据类型很显著的特点：一个变量名能存多个值。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举例：var arr=[10,20,30,40,50];</a:t>
            </a: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 lvl="0" defTabSz="889000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我们可以通过typeof来查看变量的类型。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65150" y="570865"/>
            <a:ext cx="109753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(1)、数值型-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umber：可以进行算术运算的（加、减、乘、除）。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数值型包括：整型（整数）和浮点型（小数）。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数值型变量：变量的值是数值型的。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var  a = 10</a:t>
            </a:r>
            <a:r>
              <a:rPr lang="zh-CN" altLang="en-US" sz="2000">
                <a:solidFill>
                  <a:schemeClr val="bg1"/>
                </a:solidFill>
              </a:rPr>
              <a:t>；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alert(type a);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同名变量：下面的变量将替换上面的变量。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数值型中还有一个很特殊的值NaN-not a number(不是一个数字)；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当将其他数据类型，转成数值型，转不过去，但程序又不能报错，这时将返回一个NaN的值。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81940" y="373380"/>
            <a:ext cx="11442065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(2)、字符型-</a:t>
            </a:r>
            <a:r>
              <a:rPr lang="en-US" altLang="zh-CN" sz="2400">
                <a:solidFill>
                  <a:schemeClr val="bg1"/>
                </a:solidFill>
              </a:rPr>
              <a:t>s</a:t>
            </a:r>
            <a:r>
              <a:rPr lang="zh-CN" altLang="en-US" sz="2400">
                <a:solidFill>
                  <a:schemeClr val="bg1"/>
                </a:solidFill>
              </a:rPr>
              <a:t>tring：用单引号或双引号引起来的一个字符串。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注意：字符型变量不能进行算术运算，只能进行”连接”运算。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字符型变量:用单引号或双引号，引起来的一串字符。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+</a:t>
            </a:r>
            <a:r>
              <a:rPr lang="zh-CN" altLang="en-US" sz="2000">
                <a:solidFill>
                  <a:schemeClr val="bg1"/>
                </a:solidFill>
              </a:rPr>
              <a:t>还有连接的意思，用来拼接字符串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(3)、布尔型-Boolean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布尔型又称逻辑型。只要两个值：true（真）、false（假）。用于条件判断。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布尔型只有两个状态。如：性别、婚否、灯的开关、是否列入黑名单等。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572770" y="585470"/>
            <a:ext cx="1090485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(4)、未定义型—undefined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当一个变量定义，但未赋值时，将返回未定义型，未定义型的值只有一个undefined的。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当一个对象的属性不存在，也返回未定义型。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(5)、空型–null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当一个对象不存在时，将返回空型，空型的值只有一个值null。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也可以理解为：是一个对象的占位符。是特殊类型，用的很少。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它的返回值是object类型，是一个空对象，没有任何内容。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如果你想清除一个变量的值，可以给赋一个null的值。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var a=100；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var a=null；//将一个null赋给一个变量，用于清除它的值。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alert(typeof a);//object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278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835" y="47498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九、关系运算符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1459230"/>
            <a:ext cx="11241405" cy="3940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JS中的运算符：要进行各种各样的运算，就要使用不同的运算符号。运算时只能进行同类型运算，如果类型不同，将进行类型转换。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</a:rPr>
              <a:t>1、算术运算符：+、—、*、/、%、++、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;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</a:rPr>
              <a:t>2、赋值运算符：=、+=、-=、*=、/=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、比较运算符：&gt;、&lt;、&gt;=、&lt;=、==、!=、===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9613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140" y="60833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十、逻辑运算符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28955" y="1835785"/>
            <a:ext cx="11342370" cy="4628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学习逻辑运算符之前，先声明下逻辑运算符的运算结果有两个：true或false。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1、”&amp;&amp;”逻辑与(也可以叫并且)。如果左右两个操作符都为true，则结果为true，否则，结果为false。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逻辑与，就是两个条件同时满足时，结果为true。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2、”||”逻辑或。左右两个条件，只要一个满足，就返回true，否则，就返回false。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3、”!”取反运算。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5" y="36819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580390"/>
            <a:ext cx="1122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十一、数据类型转换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" y="1651635"/>
            <a:ext cx="10892155" cy="3856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什么是数据类型转换？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简单来说就是把一个数据类型转换成其他数据类型。 比如: 将String类型转换为Number类型, 将Number类型转换为Boolean类型... ...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变量的数据类型转换分为两种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隐式转换：JS会根据运算符自动帮我们将数据类型转换成能够进行计算的类型。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强制转换：我们强制将数据类型转换成我们想要的类型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bg1"/>
                </a:solidFill>
              </a:rPr>
              <a:t>变量的数据类型转换，一般情况是JS自动转换的(隐式转换)，但也有些时候需要手动强制转换(强制转换)。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0580" y="366395"/>
            <a:ext cx="105308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隐式数据类型转换：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1.字符串加数字,数字就会转成字符串。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2.数字减字符串，字符串转成数字。如果字符串不是纯数字就会转成NaN。字符串减数字也一样。两个字符串相减也先转成数字。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3.乘，除，大于，小于跟减的转换也是一样。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例子：     console.log(10+'20') //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0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console.log(10-'20')//-10 number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console.log(10-'one') //NaN not a number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console.log(10-'101a') //NaN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console.log(10*'20') //200 number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console.log('10'*'20') //200 number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console.log(20/'10') //2 number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console.log('20'/'10') //2 number</a:t>
            </a:r>
            <a:endParaRPr lang="zh-CN" alt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console.log('20'/'one') //NaN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0580" y="378460"/>
            <a:ext cx="10530840" cy="5074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隐式数据类型转换：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1.undefined等于null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2.字符串和数字比较时，字符串转数字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3.数字为布尔比较时，布尔转数字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4.字符串和布尔比较时，两者转数字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例子：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         console.log(undefined==null) //true</a:t>
            </a:r>
            <a:endParaRPr lang="zh-CN" altLang="en-US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console.log('0'==0) //true 字符串转数字</a:t>
            </a:r>
            <a:endParaRPr lang="zh-CN" altLang="en-US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console.log(0==false) //true 布尔转数字</a:t>
            </a:r>
            <a:endParaRPr lang="zh-CN" altLang="en-US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console.log('0'==false) //2个都转成数字</a:t>
            </a:r>
            <a:endParaRPr lang="zh-CN" altLang="en-US">
              <a:solidFill>
                <a:schemeClr val="bg1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 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631190"/>
            <a:ext cx="112883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javascipt</a:t>
            </a:r>
            <a:r>
              <a:rPr lang="zh-CN" altLang="en-US" sz="2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的特点：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简单易用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可以使用任何文本编辑工具编写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只需要浏览器就可以执行程序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解释执行（解释语言）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事先不编译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逐行执行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无需进行严格的变量声明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基于对象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内置大量现成对象，编写少量程序可以完成目标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240" y="687070"/>
            <a:ext cx="112210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、其他类型转成布尔型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  <a:p>
            <a:endParaRPr lang="zh-CN" altLang="en-US" sz="24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可以使用Boolean()全局函数，强制转成布尔型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ea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、其他类型转成字符型</a:t>
            </a:r>
            <a:endParaRPr lang="zh-CN" altLang="en-US" sz="2400" dirty="0">
              <a:solidFill>
                <a:srgbClr val="FF0000"/>
              </a:solidFill>
              <a:latin typeface="+mn-ea"/>
              <a:sym typeface="+mn-ea"/>
            </a:endParaRPr>
          </a:p>
          <a:p>
            <a:endParaRPr lang="zh-CN" altLang="en-US" sz="2400" dirty="0">
              <a:solidFill>
                <a:srgbClr val="FF0000"/>
              </a:solidFill>
              <a:latin typeface="+mn-ea"/>
              <a:sym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ea"/>
                <a:sym typeface="+mn-ea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可以使用String()全局函数，强制转成字符型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endParaRPr lang="zh-CN" altLang="en-US" sz="2400" dirty="0">
              <a:solidFill>
                <a:srgbClr val="FF0000"/>
              </a:solidFill>
              <a:latin typeface="+mn-ea"/>
              <a:sym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ea"/>
                <a:sym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、其他类型转成数值型</a:t>
            </a:r>
            <a:endParaRPr lang="zh-CN" altLang="en-US" sz="2400" dirty="0">
              <a:solidFill>
                <a:srgbClr val="FF0000"/>
              </a:solidFill>
              <a:latin typeface="+mn-ea"/>
              <a:sym typeface="+mn-ea"/>
            </a:endParaRPr>
          </a:p>
          <a:p>
            <a:endParaRPr lang="zh-CN" altLang="en-US" sz="2400" dirty="0">
              <a:solidFill>
                <a:srgbClr val="FF0000"/>
              </a:solidFill>
              <a:latin typeface="+mn-ea"/>
              <a:sym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可以使用</a:t>
            </a:r>
            <a:r>
              <a:rPr lang="en-US" altLang="zh-CN" dirty="0">
                <a:solidFill>
                  <a:schemeClr val="bg1"/>
                </a:solidFill>
                <a:latin typeface="+mn-ea"/>
                <a:sym typeface="+mn-ea"/>
              </a:rPr>
              <a:t>Nu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mber()全局函数，强制转成数值型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       注：全局函数或系统函数，是JS内置的函数，名称或大小写必须一致。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  <a:p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240" y="1134745"/>
            <a:ext cx="112210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从字符串中提取整数和浮点函数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、pa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seInt()系统函数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功能：在一个字符串中，从左往右提取整型。如果遇到非整型的内容，则停止提取，并返回结果。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、parseFloat()系统函数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功能：在一个字符串中，从左往右提取浮点型。遇到非浮点型，则停止提取，并返回结果。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5107" y="4800021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020" y="93980"/>
            <a:ext cx="8840470" cy="5814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与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html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css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之间的关系</a:t>
            </a:r>
            <a:endParaRPr lang="zh-CN" altLang="en-US" sz="20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  <a:cs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Html:           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是用来制作网页，简单来说就是编写网页结构</a:t>
            </a:r>
            <a:endParaRPr lang="zh-CN" altLang="en-US" sz="20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 css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：           用来修饰网页</a:t>
            </a:r>
            <a:endParaRPr lang="zh-CN" alt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 Javascript:   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实现网页与客户之间互动的桥梁，让网页具有丰富的生命力</a:t>
            </a:r>
            <a:endParaRPr lang="zh-CN" altLang="en-US" sz="2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</a:rPr>
              <a:t>、JavaScript历史背景介绍</a:t>
            </a:r>
            <a:endParaRPr lang="zh-CN" alt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布兰登·艾奇（Brendan Eich，1961年～）1995年在网景公司，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用了十天左右的时间就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发明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了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一开始JavaScript叫做LiveScript，但是由于当时Java这个语言特别火，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为了蹭热点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，就改名为JavaScript。同时期还有其他的网页语言，比如VBScript、JScript等等，但是后来都被JavaScript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完败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，所以现在的浏览器中，只运行一种脚本语言就是JavaScript。</a:t>
            </a:r>
            <a:endParaRPr lang="en-US" altLang="zh-CN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0825" y="1276985"/>
            <a:ext cx="3051175" cy="430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335" y="63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631190"/>
            <a:ext cx="11288395" cy="6052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JavaScript和ECMAScript的关系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ECMAScript是一种由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ECMA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也就是前身为欧洲计算机制造商协会，制定的标准。JavaScript是由公司开发而成的，公司开发而成的东西在某些情况是有一些问题的，不便于其他的公司拓展和使用。所以欧洲这个ECMA的组织，牵头制定JavaScript的标准，取名为ECMAScript。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简单来说ECMAScript不是一门语言，而是一个标准。符合这个标准的比较常见的有：JavaScript、Action Script（Flash中用的语言）。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</a:rPr>
              <a:t>javascript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</a:rPr>
              <a:t>的发展因此改变了前端的命运</a:t>
            </a:r>
            <a:endParaRPr lang="zh-CN" alt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2003年之前，JavaScript被认为“牛皮鲜”，主要用来制作网页上面的小广告。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90000"/>
              </a:lnSpc>
            </a:pP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2004年JavaScript命运开始改变了，那一年谷歌公司，开始带头使用Ajax技术了，Ajax技术就是JavaScript的一个应用。并且，那时候人们逐渐开始提升用户体验了。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335" y="63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14345" name="文本框 7"/>
          <p:cNvSpPr txBox="1"/>
          <p:nvPr/>
        </p:nvSpPr>
        <p:spPr>
          <a:xfrm>
            <a:off x="2038985" y="4036060"/>
            <a:ext cx="2128838" cy="521970"/>
          </a:xfrm>
          <a:prstGeom prst="rect">
            <a:avLst/>
          </a:prstGeom>
          <a:solidFill>
            <a:srgbClr val="3C8C93">
              <a:alpha val="0"/>
            </a:srgb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indent="0" algn="ctr"/>
            <a:endParaRPr lang="zh-CN" altLang="en-US" sz="28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8645" y="316230"/>
            <a:ext cx="11015345" cy="314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solidFill>
                  <a:schemeClr val="bg1"/>
                </a:solidFill>
              </a:rPr>
              <a:t>2007年乔布斯发布了iPhone，这一年开始，用户就多了上网的途径，就是用移动设备上网。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chemeClr val="bg1"/>
                </a:solidFill>
              </a:rPr>
              <a:t>JavaScript在移动页面中，也是不可或缺的。并且这一年，互联网开始标准化，按照W3C规则三层分离，人们越来越重视JavaScript了。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chemeClr val="bg1"/>
                </a:solidFill>
              </a:rPr>
              <a:t>2010年的时候，人们更加了解HTML5技术了，HTML5推出了一个东西叫做Canvas（画布），工程师可以在Canvas上进行游戏制作，利用的就是JavaScript。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-2147482616"/>
          <p:cNvPicPr>
            <a:picLocks noChangeAspect="1"/>
          </p:cNvPicPr>
          <p:nvPr/>
        </p:nvPicPr>
        <p:blipFill>
          <a:blip r:embed="rId1">
            <a:lum/>
          </a:blip>
          <a:stretch>
            <a:fillRect/>
          </a:stretch>
        </p:blipFill>
        <p:spPr>
          <a:xfrm>
            <a:off x="1851660" y="3286760"/>
            <a:ext cx="7215505" cy="296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11076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2011年，Node.js诞生，使JavaScript能够开发服务器程序了。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1609090"/>
            <a:ext cx="10581640" cy="2993390"/>
          </a:xfrm>
          <a:prstGeom prst="rect">
            <a:avLst/>
          </a:prstGeom>
        </p:spPr>
      </p:pic>
      <p:sp>
        <p:nvSpPr>
          <p:cNvPr id="4" name="笑脸 3"/>
          <p:cNvSpPr/>
          <p:nvPr/>
        </p:nvSpPr>
        <p:spPr>
          <a:xfrm>
            <a:off x="1152525" y="4857115"/>
            <a:ext cx="1032510" cy="72072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13025" y="5017770"/>
            <a:ext cx="7411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现在，公司都流行WebApp，就是用网页技术开发手机应用。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295" y="1369060"/>
            <a:ext cx="11027410" cy="529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、概念：</a:t>
            </a:r>
            <a:r>
              <a:rPr lang="zh-CN" altLang="en-US" dirty="0">
                <a:solidFill>
                  <a:srgbClr val="FF0000"/>
                </a:solidFill>
              </a:rPr>
              <a:t>JavaScript是一种轻量级的、基于对象和事件驱动的、跨平台的客户端脚本语言。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常规概念解释：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、JavaScript是嵌入到浏览器软件当中去的，只要你的电脑有浏览器就可以执行JS程序代码了。而不像其他语言一样，需要配置语言运行的软件环境，配置起来特别麻烦。所以是轻量级的。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、JavaScript是一种基于对象的程序语言。在程序中，对象是由“属性”和“方法”构成。属性指静态的东西，只是值不一样，比如人的身高,身高不可能大家都一样。在现实中，男女朋友就是一个“对象”。“东西”就是一个对象，一个物体就是一个“对象”。“对象”有各种各样的特征（属性），如人的特征：身高、体重、年龄、姓名、学历等。“对象”有很多方法。“人”这个对象，可以干什么？或者人的行为。开飞机、打飞机(微信)、上网等。关于是什么对象？后面我们会专门来讲它，现在你们只要知道有它就行。注意：JS中的对象只要会用就可以了，不需要我们自己去开发对象。系统已经帮我们定义好了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23865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 dirty="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是什么？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631190"/>
            <a:ext cx="11288395" cy="5160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、事件驱动：简单来说就是在js中的我们对网页操作的一些行为，比如鼠标的点击，移入移出，键盘敲击等。这些行为或动作我们统称为事件，也就是事件来驱动我做这些事情。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d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、跨平台：JS程序可以在多个平台下运行，如：windows、Linux、mac、IOS等。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e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、客户端脚本程序：JS只能在客户端的浏览器来运行，不能在服务器端运行。浏览器是一个翻译器，可以翻译三种代码：HTML代码、CSS代码，JavaScript代码。</a:t>
            </a: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、脚本：生活中的脚本是指表演戏剧、拍摄电影等所依据的底本又或者书稿的底本。脚本可以说是故事的发展大纲，用以确定故事的发展方向。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计算机中的脚本语言是指：依据一定的格式编写的可执行文件，比如：第一步做什么第二步做什么，也相当于是一个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大纲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7076</Words>
  <Application>WPS 演示</Application>
  <PresentationFormat>宽屏</PresentationFormat>
  <Paragraphs>436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Arial Unicode MS</vt:lpstr>
      <vt:lpstr>微软雅黑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痞子不坏</cp:lastModifiedBy>
  <cp:revision>593</cp:revision>
  <dcterms:created xsi:type="dcterms:W3CDTF">2015-08-05T01:47:00Z</dcterms:created>
  <dcterms:modified xsi:type="dcterms:W3CDTF">2019-09-17T02:26:22Z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