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90" r:id="rId2"/>
    <p:sldId id="308" r:id="rId3"/>
    <p:sldId id="309" r:id="rId4"/>
    <p:sldId id="291" r:id="rId5"/>
    <p:sldId id="310" r:id="rId6"/>
    <p:sldId id="295" r:id="rId7"/>
    <p:sldId id="297" r:id="rId8"/>
    <p:sldId id="307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293" r:id="rId18"/>
    <p:sldId id="332" r:id="rId19"/>
    <p:sldId id="333" r:id="rId20"/>
    <p:sldId id="334" r:id="rId21"/>
    <p:sldId id="335" r:id="rId22"/>
    <p:sldId id="33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F8513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D4521-391C-48C7-8390-1091A8B9483E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92629-545E-417C-8917-D46C10E172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2629-545E-417C-8917-D46C10E1724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2629-545E-417C-8917-D46C10E1724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698735" y="1268832"/>
            <a:ext cx="2410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3600" b="1" dirty="0">
                <a:solidFill>
                  <a:schemeClr val="bg1"/>
                </a:solidFill>
              </a:rPr>
            </a:b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02903" y="1576070"/>
            <a:ext cx="23888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全栈</a:t>
            </a:r>
            <a:r>
              <a:rPr lang="en-US" altLang="zh-CN" sz="3200" b="1" dirty="0">
                <a:solidFill>
                  <a:schemeClr val="bg1"/>
                </a:solidFill>
              </a:rPr>
              <a:t>HTML5+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58425" y="6050280"/>
            <a:ext cx="1933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    </a:t>
            </a:r>
            <a:r>
              <a:rPr lang="zh-CN" altLang="en-US" sz="2800">
                <a:solidFill>
                  <a:schemeClr val="bg1"/>
                </a:solidFill>
              </a:rPr>
              <a:t>丁伟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1122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HTML</a:t>
            </a:r>
            <a:r>
              <a:rPr lang="zh-CN" altLang="en-US" sz="2800" b="1" dirty="0">
                <a:solidFill>
                  <a:schemeClr val="bg1"/>
                </a:solidFill>
              </a:rPr>
              <a:t>基本语法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605155" y="1752600"/>
            <a:ext cx="103435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常规标记（对儿标记、双标记）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 属性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属性值” 属性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属性值”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&gt;&lt;/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空标记（单标记）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 属性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属性值”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说明：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写在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中的第一个单词叫做标记，标签，元素。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标记和属性用空格隔开，属性和属性值用等号连接，属性值必须放在“”号内。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一个标记可以没有属性也可以有多个属性，属性和属性之间不分先后顺序。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空标记没有结束标签，用“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代替。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6278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75" y="474980"/>
            <a:ext cx="1122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HTML</a:t>
            </a:r>
            <a:r>
              <a:rPr lang="zh-CN" altLang="en-US" sz="2800" b="1" dirty="0">
                <a:solidFill>
                  <a:schemeClr val="bg1"/>
                </a:solidFill>
              </a:rPr>
              <a:t>常用标记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829310" y="1444625"/>
            <a:ext cx="103435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文本标题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&lt;h1&gt;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一级标题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&lt;/h1&gt;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&lt;h2&gt;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二级标题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&lt;/h2&gt;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……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&lt;h6&gt;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六级标题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&lt;/h6&gt;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段落标记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&lt;p&gt;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段落文本内容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&lt;/p&gt;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）空格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&amp;nbsp;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（所占位置没有一个确定的值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这与当前字体字号还有浏览器都有关系。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628015" y="812165"/>
            <a:ext cx="103435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）加粗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&lt;b&gt;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加粗内容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&lt;/b&gt;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&lt;strong&gt;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加粗内容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&lt;/strong&gt;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）倾斜 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&lt;em&gt;&lt;/em&gt;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&lt;i&gt;&lt;/i&gt;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强制换行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&lt;br /&gt;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）水平线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&lt;hr /&gt;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）列表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(ul,ol,dl)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中有三种列表，分别是：无序列表，有序列表，自定义列表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638810" y="812165"/>
            <a:ext cx="10343515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无序列表组成：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&lt;ul&gt;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&lt;li&gt;&lt;/li&gt;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&lt;li&gt;&lt;/li&gt;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0"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．．．．．．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&lt;/ul&gt;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有序列表组成：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&lt;ol&gt;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&lt;li&gt;&lt;/li&gt;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&lt;li&gt;&lt;/li&gt;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0"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．．．．．．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&lt;/ol&gt;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482600" y="632460"/>
            <a:ext cx="10343515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自定义列表 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&lt;dl&gt;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&lt;dt&gt;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名词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&lt;/dt&gt;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&lt;dd&gt;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解释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&lt;/dd&gt;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0"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．．．．．．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&lt;/dl&gt;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插入图片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&lt;img src="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目标文件路径及全称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 alt="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图片替换文本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 title="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图片标题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 /&gt;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所要插入的的图片必须放在站点下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1.title的作用: 在你鼠标悬停在该图片上时显示一个小提示，鼠标离开就没有了，HTML的绝大多数标签都支持title属性，title属性就是专门做提示信息的.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2.alt的作用:alt属性是在你的图片因为某种原因不能加载时在页面显示的提示信息，它会直接输出在原本加载图片的地方。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1010285" y="1115060"/>
            <a:ext cx="1034351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相对路径的写法：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当当前文件与目标文件在同一目录下，直接书写目标文件文件名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扩展名；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当当前文件与目标文件所处的文件夹在同一目录下，写法如下：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文件夹名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目标文件全称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扩展名；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当当前文件所处的文件夹和目标文件所处的文件夹在同一目录下，写法如下：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../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目标文件所处文件夹名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目标文件文件名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扩展名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594995" y="154305"/>
            <a:ext cx="10343515" cy="632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0" hangingPunct="0">
              <a:lnSpc>
                <a:spcPct val="150000"/>
              </a:lnSpc>
              <a:buClrTx/>
              <a:buSzTx/>
              <a:defRPr/>
            </a:pPr>
            <a:r>
              <a:rPr lang="en-US" altLang="zh-CN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）超链接的应用</a:t>
            </a:r>
            <a:endParaRPr kumimoji="0" lang="en-US" altLang="zh-CN" kern="1200" cap="none" spc="0" normalizeH="0" baseline="0" noProof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语法：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&lt;a </a:t>
            </a:r>
            <a:r>
              <a:rPr lang="en-US" altLang="zh-CN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href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="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目标文件路径及全称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连接地址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"&gt;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链接文本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图片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&lt;/a&gt;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属性：</a:t>
            </a:r>
            <a:r>
              <a:rPr lang="en-US" altLang="zh-CN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target:</a:t>
            </a:r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页面打开方式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默认属性值：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_self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属性值：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_blank 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新窗口打开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defRPr/>
            </a:pPr>
            <a:r>
              <a:rPr lang="en-US" altLang="zh-CN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</a:t>
            </a:r>
            <a:r>
              <a:rPr lang="zh-CN" altLang="en-US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）数据表格的作用及组成</a:t>
            </a:r>
            <a:endParaRPr kumimoji="0" lang="zh-CN" altLang="en-US" kern="1200" cap="none" spc="0" normalizeH="0" baseline="0" noProof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作用：显示数据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组成：     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&lt;table&gt;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</a:t>
            </a:r>
            <a:r>
              <a:rPr lang="en-US" altLang="zh-CN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tr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286000" marR="0" lvl="5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&lt;td&gt;&lt;/td&gt;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286000" marR="0" lvl="5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&lt;td&gt;&lt;/td&gt;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286000" marR="0" lvl="5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.........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</a:t>
            </a:r>
            <a:r>
              <a:rPr lang="en-US" altLang="zh-CN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tr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&lt;/table&gt;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8125" y="474980"/>
            <a:ext cx="887857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ts val="36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*数据表格的相关属性 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ts val="36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width="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表格的宽度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ts val="36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height="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表格的高度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ts val="36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border="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表格的边框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ts val="36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bgcolor="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表格的背景色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ts val="36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cellspacing="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单元格与单元格之间的间距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ts val="36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cellpadding="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单元格与内容之间的空隙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ts val="36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bordercolor=”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表示边框颜色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ts val="36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水平对齐方式：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align="left/center/right"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合并单元格属性：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ts val="36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colspan=“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所要合并的单元格的列数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合并列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ts val="36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rowspan=“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所要合并单元格的行数”合并行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6490" y="474980"/>
            <a:ext cx="9260205" cy="576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form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表单的作用：用来收集用户的信息的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表单框 ：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&lt;form name="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表单名称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 method="post/get" action=""&gt;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&lt;/form&gt;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文本框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type="text" value="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"/&gt;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密码框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type="password" /&gt;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提交按钮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type="submit" value="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按钮内容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 /&gt;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重置按钮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type="reset" value="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按钮内容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 /&gt;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9350" y="791210"/>
            <a:ext cx="9260205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单选框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单选按钮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type="radio" name="ral"/&gt;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type="radio" name="ral" /&gt;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单选按钮里的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属性必须写，同一组单选按钮的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属性值必须一样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复选框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type="checkbox" name="like" /&gt;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type="checkbox" name="like" disabled="disabled" /&gt; 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(disabled="disabled" 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禁用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(checked="checked" 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默认选中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3335" y="63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专业介绍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777240" y="1711960"/>
            <a:ext cx="1078865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web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前端包含：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pc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端页面    移动端页面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web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前端首先要解决用户体验的问题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web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前端工程师必备条件：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）能上网，会打字，懂的互联网是什么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）兴趣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）肯做练习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：要学哪些东西</a:t>
            </a:r>
          </a:p>
          <a:p>
            <a:pPr eaLnBrk="0" hangingPunct="0"/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）软件（浏览器（浏览器插件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F12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），开发工具）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（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）语言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:90%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的精力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9350" y="791210"/>
            <a:ext cx="9260205" cy="576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下拉菜单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&lt;select name=""&gt;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&lt;option&gt;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菜单内容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&lt;/option&gt;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&lt;/select&gt;</a:t>
            </a: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selected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默认选项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排列第一位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多行文本框（文本域）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&lt;textarea name="textarea" cols="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字符宽度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 rows="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&lt;/textarea&gt;</a:t>
            </a:r>
          </a:p>
          <a:p>
            <a:pPr lvl="1" indent="0" eaLnBrk="0" hangingPunct="0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按钮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name="'" type="button" value=“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按钮内容”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他和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submit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的区别是 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submit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是提交按钮 起到提交信息的作用，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button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只起到跳转的作用，不进行提交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8090" y="600075"/>
            <a:ext cx="926020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扩展知识点：post和get的区别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200000"/>
              </a:lnSpc>
            </a:pP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1. get是从服务器上获取数据，post是向服务器传送数据。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200000"/>
              </a:lnSpc>
            </a:pP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2. get是把参数数据队列加到提交表单的ACTION属性所指的URL中，在URL中可以看到。post是通过HTTP post机制，用户看不到这个过程 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200000"/>
              </a:lnSpc>
            </a:pP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3. get传送的数据量较小，不能大于2KB。post传送的数据量较大，一般被默认为不受限制。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200000"/>
              </a:lnSpc>
            </a:pP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4. get安全性非常低，post安全性较高。但是执行效率却比Post方法好。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9350" y="791210"/>
            <a:ext cx="92602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的用法 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&lt;div&gt;&lt;/div&gt;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文档区域，文档布局对象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div是区块，分割的意思,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作用：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用来把页面划分出不同的区域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span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的用法 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&lt;span&gt;&lt;/span&gt;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文本结点（某一小段文本，或是某一个字）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3335" y="63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认识网页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1169670" y="1952625"/>
            <a:ext cx="951801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网页 主要由 文字、图片和按钮等元素构成。当然，除了这些元素，网页中还可以包含音频、视频以及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Flash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等。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3335" y="63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611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949" y="488315"/>
            <a:ext cx="8141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建站流程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4345" name="文本框 7"/>
          <p:cNvSpPr txBox="1"/>
          <p:nvPr/>
        </p:nvSpPr>
        <p:spPr>
          <a:xfrm>
            <a:off x="1287780" y="2271395"/>
            <a:ext cx="2128838" cy="521970"/>
          </a:xfrm>
          <a:prstGeom prst="rect">
            <a:avLst/>
          </a:prstGeom>
          <a:solidFill>
            <a:srgbClr val="3C8C93">
              <a:alpha val="0"/>
            </a:srgb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/>
            <a:endParaRPr lang="zh-CN" altLang="en-US" sz="28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7901305" y="2262505"/>
            <a:ext cx="2128838" cy="521970"/>
          </a:xfrm>
          <a:prstGeom prst="rect">
            <a:avLst/>
          </a:prstGeom>
          <a:solidFill>
            <a:srgbClr val="3C8C93">
              <a:alpha val="0"/>
            </a:srgb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/>
            <a:endParaRPr lang="zh-CN" altLang="en-US" sz="28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7171" name="图片 4" descr="建站流程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90" y="1423035"/>
            <a:ext cx="9088755" cy="502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3335" y="63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Web</a:t>
            </a:r>
            <a:r>
              <a:rPr lang="zh-CN" altLang="en-US" sz="2800" b="1" dirty="0">
                <a:solidFill>
                  <a:schemeClr val="bg1"/>
                </a:solidFill>
              </a:rPr>
              <a:t>标准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1136015" y="1840865"/>
            <a:ext cx="97428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标准：制作网页要遵循的规范</a:t>
            </a:r>
          </a:p>
          <a:p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标准规范的分类： 结构标准     表现标准      行为标准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、结构： 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  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表现： 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css   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行为：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javascript</a:t>
            </a:r>
            <a:endParaRPr lang="zh-CN" altLang="en-US" sz="28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万维网联盟组织   用来制定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标准的机构（组织）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955675" y="868045"/>
            <a:ext cx="107067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W3C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制定的结构和表现的标准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W3C( World Wide Web Consortium 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万维网联盟，创建于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1994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技术领域最具权威和影响力的国际中立性技术标准机构。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制定了结构和表现的标准，非赢利性的。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WHATWG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网页超文本应用技术工作小组是一个以推动网络HTML 5 标准为目的而成立的组织。在2004年，由Opera、Mozilla基金会和苹果这些浏览器厂商组成。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ECMA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制定的行为的标准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欧洲电脑场商联合会。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1122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HTML5</a:t>
            </a:r>
            <a:r>
              <a:rPr lang="zh-CN" altLang="en-US" sz="2800" b="1" dirty="0">
                <a:solidFill>
                  <a:schemeClr val="bg1"/>
                </a:solidFill>
              </a:rPr>
              <a:t>相关概念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646430" y="1898650"/>
            <a:ext cx="103435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2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指的是超文本标记语言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(Hyper Text Markup Language)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2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XHTML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指可扩展超文本标记语言（标识语言）（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EXtensible HyperText Markup Language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）。“超文本”就是指页面内可以包含图片、链接，甚至音乐、程序等非文字元素。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2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指的是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的第五次重大修改（第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个版本）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1122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HTML5</a:t>
            </a:r>
            <a:r>
              <a:rPr lang="zh-CN" altLang="en-US" sz="2800" b="1" dirty="0">
                <a:solidFill>
                  <a:schemeClr val="bg1"/>
                </a:solidFill>
              </a:rPr>
              <a:t>发展历史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605155" y="1752600"/>
            <a:ext cx="1034351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889000">
              <a:lnSpc>
                <a:spcPct val="250000"/>
              </a:lnSpc>
            </a:pPr>
            <a:endParaRPr lang="zh-CN" altLang="en-US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15" y="1752600"/>
            <a:ext cx="91440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9420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406400"/>
            <a:ext cx="1122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创建站点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646430" y="1363980"/>
            <a:ext cx="10343515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站点的作用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用来归纳一个网站上所有的网页、素材以及他们之间的联系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创建站点的步骤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文件的命名规则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文件命名规则：用英文，不用中文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名称全部用小写英文字母、数字、下划线的组合，其中不得包含汉字、空格和特殊字符；必须以英文字母开头。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eaLnBrk="0" hangingPunct="0"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首页必须命名为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index.html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250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1600</Words>
  <Application>Microsoft Office PowerPoint</Application>
  <PresentationFormat>宽屏</PresentationFormat>
  <Paragraphs>204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 Unicode MS</vt:lpstr>
      <vt:lpstr>宋体</vt:lpstr>
      <vt:lpstr>微软雅黑</vt:lpstr>
      <vt:lpstr>Arial</vt:lpstr>
      <vt:lpstr>Calibri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XD</cp:lastModifiedBy>
  <cp:revision>200</cp:revision>
  <dcterms:created xsi:type="dcterms:W3CDTF">2015-08-05T01:47:00Z</dcterms:created>
  <dcterms:modified xsi:type="dcterms:W3CDTF">2020-06-08T07:19:11Z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