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35"/>
  </p:notesMasterIdLst>
  <p:sldIdLst>
    <p:sldId id="437" r:id="rId5"/>
    <p:sldId id="438" r:id="rId6"/>
    <p:sldId id="403" r:id="rId7"/>
    <p:sldId id="415" r:id="rId8"/>
    <p:sldId id="408" r:id="rId9"/>
    <p:sldId id="435" r:id="rId10"/>
    <p:sldId id="416" r:id="rId11"/>
    <p:sldId id="433" r:id="rId12"/>
    <p:sldId id="417" r:id="rId13"/>
    <p:sldId id="439" r:id="rId14"/>
    <p:sldId id="440" r:id="rId15"/>
    <p:sldId id="395" r:id="rId16"/>
    <p:sldId id="405" r:id="rId17"/>
    <p:sldId id="396" r:id="rId18"/>
    <p:sldId id="419" r:id="rId19"/>
    <p:sldId id="420" r:id="rId20"/>
    <p:sldId id="409" r:id="rId21"/>
    <p:sldId id="422" r:id="rId22"/>
    <p:sldId id="406" r:id="rId23"/>
    <p:sldId id="427" r:id="rId24"/>
    <p:sldId id="428" r:id="rId25"/>
    <p:sldId id="429" r:id="rId26"/>
    <p:sldId id="431" r:id="rId27"/>
    <p:sldId id="410" r:id="rId28"/>
    <p:sldId id="432" r:id="rId29"/>
    <p:sldId id="386" r:id="rId30"/>
    <p:sldId id="434" r:id="rId31"/>
    <p:sldId id="418" r:id="rId32"/>
    <p:sldId id="425" r:id="rId33"/>
    <p:sldId id="413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>
    <p:extLst>
      <p:ext uri="{19B8F6BF-5375-455C-9EA6-DF929625EA0E}">
        <p15:presenceInfo xmlns:p15="http://schemas.microsoft.com/office/powerpoint/2012/main" userId="S::mushuyan@islide.cc::5a701452-529a-4685-8842-5f60ae489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FFF"/>
    <a:srgbClr val="4F85FF"/>
    <a:srgbClr val="59E186"/>
    <a:srgbClr val="E0F1FF"/>
    <a:srgbClr val="DE6B71"/>
    <a:srgbClr val="DFEDF9"/>
    <a:srgbClr val="B4C9FF"/>
    <a:srgbClr val="6693FF"/>
    <a:srgbClr val="407AFF"/>
    <a:srgbClr val="3C4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31DF5-835C-49C9-88A1-1DA34C8CA9B4}" v="5" dt="2022-12-23T09:59:10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2" autoAdjust="0"/>
    <p:restoredTop sz="96565"/>
  </p:normalViewPr>
  <p:slideViewPr>
    <p:cSldViewPr snapToGrid="0">
      <p:cViewPr varScale="1">
        <p:scale>
          <a:sx n="141" d="100"/>
          <a:sy n="141" d="100"/>
        </p:scale>
        <p:origin x="21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eil Yi" userId="c719b956-004a-4243-81dc-14be649b7814" providerId="ADAL" clId="{44F31DF5-835C-49C9-88A1-1DA34C8CA9B4}"/>
    <pc:docChg chg="modSld modMainMaster">
      <pc:chgData name="Soleil Yi" userId="c719b956-004a-4243-81dc-14be649b7814" providerId="ADAL" clId="{44F31DF5-835C-49C9-88A1-1DA34C8CA9B4}" dt="2022-12-23T10:20:00.716" v="58" actId="735"/>
      <pc:docMkLst>
        <pc:docMk/>
      </pc:docMkLst>
      <pc:sldChg chg="modSp mod">
        <pc:chgData name="Soleil Yi" userId="c719b956-004a-4243-81dc-14be649b7814" providerId="ADAL" clId="{44F31DF5-835C-49C9-88A1-1DA34C8CA9B4}" dt="2022-12-23T09:59:10.202" v="8"/>
        <pc:sldMkLst>
          <pc:docMk/>
          <pc:sldMk cId="2268351966" sldId="440"/>
        </pc:sldMkLst>
        <pc:spChg chg="mod">
          <ac:chgData name="Soleil Yi" userId="c719b956-004a-4243-81dc-14be649b7814" providerId="ADAL" clId="{44F31DF5-835C-49C9-88A1-1DA34C8CA9B4}" dt="2022-12-23T09:59:10.202" v="8"/>
          <ac:spMkLst>
            <pc:docMk/>
            <pc:sldMk cId="2268351966" sldId="440"/>
            <ac:spMk id="5" creationId="{82D51ACF-852E-7B37-6034-905E6D4DB8FD}"/>
          </ac:spMkLst>
        </pc:spChg>
      </pc:sldChg>
      <pc:sldMasterChg chg="modSp setBg modSldLayout">
        <pc:chgData name="Soleil Yi" userId="c719b956-004a-4243-81dc-14be649b7814" providerId="ADAL" clId="{44F31DF5-835C-49C9-88A1-1DA34C8CA9B4}" dt="2022-12-23T10:20:00.716" v="58" actId="735"/>
        <pc:sldMasterMkLst>
          <pc:docMk/>
          <pc:sldMasterMk cId="2792937711" sldId="2147483670"/>
        </pc:sldMasterMkLst>
        <pc:sldLayoutChg chg="modSp setBg">
          <pc:chgData name="Soleil Yi" userId="c719b956-004a-4243-81dc-14be649b7814" providerId="ADAL" clId="{44F31DF5-835C-49C9-88A1-1DA34C8CA9B4}" dt="2022-12-23T10:19:54.329" v="56" actId="735"/>
          <pc:sldLayoutMkLst>
            <pc:docMk/>
            <pc:sldMasterMk cId="2792937711" sldId="2147483670"/>
            <pc:sldLayoutMk cId="2495018948" sldId="2147483671"/>
          </pc:sldLayoutMkLst>
        </pc:sldLayoutChg>
        <pc:sldLayoutChg chg="modSp">
          <pc:chgData name="Soleil Yi" userId="c719b956-004a-4243-81dc-14be649b7814" providerId="ADAL" clId="{44F31DF5-835C-49C9-88A1-1DA34C8CA9B4}" dt="2022-12-23T10:19:30.791" v="44" actId="735"/>
          <pc:sldLayoutMkLst>
            <pc:docMk/>
            <pc:sldMasterMk cId="2792937711" sldId="2147483670"/>
            <pc:sldLayoutMk cId="318105987" sldId="2147483673"/>
          </pc:sldLayoutMkLst>
        </pc:sldLayoutChg>
        <pc:sldLayoutChg chg="modSp">
          <pc:chgData name="Soleil Yi" userId="c719b956-004a-4243-81dc-14be649b7814" providerId="ADAL" clId="{44F31DF5-835C-49C9-88A1-1DA34C8CA9B4}" dt="2022-12-23T10:19:20.207" v="38" actId="735"/>
          <pc:sldLayoutMkLst>
            <pc:docMk/>
            <pc:sldMasterMk cId="2792937711" sldId="2147483670"/>
            <pc:sldLayoutMk cId="1627617443" sldId="2147483675"/>
          </pc:sldLayoutMkLst>
        </pc:sldLayoutChg>
        <pc:sldLayoutChg chg="modSp">
          <pc:chgData name="Soleil Yi" userId="c719b956-004a-4243-81dc-14be649b7814" providerId="ADAL" clId="{44F31DF5-835C-49C9-88A1-1DA34C8CA9B4}" dt="2022-12-23T10:18:54.587" v="26" actId="735"/>
          <pc:sldLayoutMkLst>
            <pc:docMk/>
            <pc:sldMasterMk cId="2792937711" sldId="2147483670"/>
            <pc:sldLayoutMk cId="1696337311" sldId="2147483676"/>
          </pc:sldLayoutMkLst>
        </pc:sldLayoutChg>
        <pc:sldLayoutChg chg="modSp">
          <pc:chgData name="Soleil Yi" userId="c719b956-004a-4243-81dc-14be649b7814" providerId="ADAL" clId="{44F31DF5-835C-49C9-88A1-1DA34C8CA9B4}" dt="2022-12-23T10:19:15.507" v="36" actId="735"/>
          <pc:sldLayoutMkLst>
            <pc:docMk/>
            <pc:sldMasterMk cId="2792937711" sldId="2147483670"/>
            <pc:sldLayoutMk cId="3253411888" sldId="2147483678"/>
          </pc:sldLayoutMkLst>
        </pc:sldLayoutChg>
        <pc:sldLayoutChg chg="modSp">
          <pc:chgData name="Soleil Yi" userId="c719b956-004a-4243-81dc-14be649b7814" providerId="ADAL" clId="{44F31DF5-835C-49C9-88A1-1DA34C8CA9B4}" dt="2022-12-23T10:18:59.870" v="28" actId="735"/>
          <pc:sldLayoutMkLst>
            <pc:docMk/>
            <pc:sldMasterMk cId="2792937711" sldId="2147483670"/>
            <pc:sldLayoutMk cId="4158362491" sldId="2147483679"/>
          </pc:sldLayoutMkLst>
        </pc:sldLayoutChg>
        <pc:sldLayoutChg chg="modSp">
          <pc:chgData name="Soleil Yi" userId="c719b956-004a-4243-81dc-14be649b7814" providerId="ADAL" clId="{44F31DF5-835C-49C9-88A1-1DA34C8CA9B4}" dt="2022-12-23T10:19:10.915" v="33" actId="735"/>
          <pc:sldLayoutMkLst>
            <pc:docMk/>
            <pc:sldMasterMk cId="2792937711" sldId="2147483670"/>
            <pc:sldLayoutMk cId="1716517939" sldId="2147483680"/>
          </pc:sldLayoutMkLst>
        </pc:sldLayoutChg>
        <pc:sldLayoutChg chg="modSp">
          <pc:chgData name="Soleil Yi" userId="c719b956-004a-4243-81dc-14be649b7814" providerId="ADAL" clId="{44F31DF5-835C-49C9-88A1-1DA34C8CA9B4}" dt="2022-12-23T10:19:25.146" v="41" actId="735"/>
          <pc:sldLayoutMkLst>
            <pc:docMk/>
            <pc:sldMasterMk cId="2792937711" sldId="2147483670"/>
            <pc:sldLayoutMk cId="1107700678" sldId="2147483681"/>
          </pc:sldLayoutMkLst>
        </pc:sldLayoutChg>
        <pc:sldLayoutChg chg="modSp">
          <pc:chgData name="Soleil Yi" userId="c719b956-004a-4243-81dc-14be649b7814" providerId="ADAL" clId="{44F31DF5-835C-49C9-88A1-1DA34C8CA9B4}" dt="2022-12-23T10:19:04.788" v="31" actId="735"/>
          <pc:sldLayoutMkLst>
            <pc:docMk/>
            <pc:sldMasterMk cId="2792937711" sldId="2147483670"/>
            <pc:sldLayoutMk cId="1641150934" sldId="2147483682"/>
          </pc:sldLayoutMkLst>
        </pc:sldLayoutChg>
        <pc:sldLayoutChg chg="modSp setBg">
          <pc:chgData name="Soleil Yi" userId="c719b956-004a-4243-81dc-14be649b7814" providerId="ADAL" clId="{44F31DF5-835C-49C9-88A1-1DA34C8CA9B4}" dt="2022-12-23T10:18:43.797" v="20" actId="735"/>
          <pc:sldLayoutMkLst>
            <pc:docMk/>
            <pc:sldMasterMk cId="2792937711" sldId="2147483670"/>
            <pc:sldLayoutMk cId="903248252" sldId="214748368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582223858258"/>
          <c:y val="0.183681722524107"/>
          <c:w val="0.80450425277040405"/>
          <c:h val="0.545171505905512"/>
        </c:manualLayout>
      </c:layout>
      <c:areaChart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一季度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Blatt1!$B$2:$B$14</c:f>
              <c:numCache>
                <c:formatCode>General</c:formatCode>
                <c:ptCount val="13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2</c:v>
                </c:pt>
                <c:pt idx="10">
                  <c:v>1</c:v>
                </c:pt>
                <c:pt idx="11">
                  <c:v>6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2D-4237-A953-4C4D840B4DF0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二季度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Blatt1!$C$2:$C$14</c:f>
              <c:numCache>
                <c:formatCode>General</c:formatCode>
                <c:ptCount val="13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2D-4237-A953-4C4D840B4DF0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三季度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Blatt1!$D$2:$D$14</c:f>
              <c:numCache>
                <c:formatCode>General</c:formatCode>
                <c:ptCount val="13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2D-4237-A953-4C4D840B4DF0}"/>
            </c:ext>
          </c:extLst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四季度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Blatt1!$E$2:$E$14</c:f>
              <c:numCache>
                <c:formatCode>General</c:formatCode>
                <c:ptCount val="13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5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2D-4237-A953-4C4D840B4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115984"/>
        <c:axId val="-2110024864"/>
      </c:areaChart>
      <c:catAx>
        <c:axId val="-211011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Roboto Light" charset="0"/>
              </a:defRPr>
            </a:pPr>
            <a:endParaRPr lang="zh-CN"/>
          </a:p>
        </c:txPr>
        <c:crossAx val="-2110024864"/>
        <c:crosses val="autoZero"/>
        <c:auto val="1"/>
        <c:lblAlgn val="ctr"/>
        <c:lblOffset val="100"/>
        <c:noMultiLvlLbl val="0"/>
      </c:catAx>
      <c:valAx>
        <c:axId val="-2110024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Roboto Light" charset="0"/>
              </a:defRPr>
            </a:pPr>
            <a:endParaRPr lang="zh-CN"/>
          </a:p>
        </c:txPr>
        <c:crossAx val="-2110115984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0037375261450364"/>
          <c:y val="0.85831344033671497"/>
          <c:w val="0.80350847360237265"/>
          <c:h val="6.37750494707415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Roboto Light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0" i="0">
          <a:latin typeface="+mn-lt"/>
          <a:ea typeface="+mn-ea"/>
          <a:cs typeface="Roboto Light" charset="0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75000"/>
                    <a:alpha val="7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Sheet1!$A$2:$A$4</c:f>
              <c:strCache>
                <c:ptCount val="3"/>
                <c:pt idx="0">
                  <c:v>细分1</c:v>
                </c:pt>
                <c:pt idx="1">
                  <c:v>细分2</c:v>
                </c:pt>
                <c:pt idx="2">
                  <c:v>细分3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96-4736-B160-10E0C11A63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细分1</c:v>
                </c:pt>
                <c:pt idx="1">
                  <c:v>细分2</c:v>
                </c:pt>
                <c:pt idx="2">
                  <c:v>细分3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96-4736-B160-10E0C11A63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7899935"/>
        <c:axId val="1038077663"/>
      </c:barChart>
      <c:catAx>
        <c:axId val="10978999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8077663"/>
        <c:crosses val="autoZero"/>
        <c:auto val="1"/>
        <c:lblAlgn val="ctr"/>
        <c:lblOffset val="100"/>
        <c:noMultiLvlLbl val="0"/>
      </c:catAx>
      <c:valAx>
        <c:axId val="10380776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789993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75000"/>
                    <a:alpha val="7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Sheet1!$A$2:$A$4</c:f>
              <c:strCache>
                <c:ptCount val="3"/>
                <c:pt idx="0">
                  <c:v>特殊情况1</c:v>
                </c:pt>
                <c:pt idx="1">
                  <c:v>特殊情况2</c:v>
                </c:pt>
                <c:pt idx="2">
                  <c:v>特殊情况3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6-4BE6-982C-B55FA88939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特殊情况1</c:v>
                </c:pt>
                <c:pt idx="1">
                  <c:v>特殊情况2</c:v>
                </c:pt>
                <c:pt idx="2">
                  <c:v>特殊情况3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6-4BE6-982C-B55FA8893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7899935"/>
        <c:axId val="1038077663"/>
      </c:barChart>
      <c:catAx>
        <c:axId val="10978999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8077663"/>
        <c:crosses val="autoZero"/>
        <c:auto val="1"/>
        <c:lblAlgn val="ctr"/>
        <c:lblOffset val="100"/>
        <c:noMultiLvlLbl val="0"/>
      </c:catAx>
      <c:valAx>
        <c:axId val="10380776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789993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计划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青少年</c:v>
                </c:pt>
                <c:pt idx="1">
                  <c:v>青年</c:v>
                </c:pt>
                <c:pt idx="2">
                  <c:v>老年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3-4807-AB03-347797604E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青少年</c:v>
                </c:pt>
                <c:pt idx="1">
                  <c:v>青年</c:v>
                </c:pt>
                <c:pt idx="2">
                  <c:v>老年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0.7</c:v>
                </c:pt>
                <c:pt idx="1">
                  <c:v>0.28000000000000003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83-4807-AB03-347797604E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7899935"/>
        <c:axId val="1038077663"/>
      </c:barChart>
      <c:catAx>
        <c:axId val="10978999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8077663"/>
        <c:crosses val="autoZero"/>
        <c:auto val="1"/>
        <c:lblAlgn val="ctr"/>
        <c:lblOffset val="100"/>
        <c:noMultiLvlLbl val="0"/>
      </c:catAx>
      <c:valAx>
        <c:axId val="103807766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789993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预测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7日新增</c:v>
                </c:pt>
                <c:pt idx="1">
                  <c:v>14日新增</c:v>
                </c:pt>
                <c:pt idx="2">
                  <c:v>21日新增</c:v>
                </c:pt>
                <c:pt idx="3">
                  <c:v>28日新增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1A-4411-B281-BE1F75195E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7日新增</c:v>
                </c:pt>
                <c:pt idx="1">
                  <c:v>14日新增</c:v>
                </c:pt>
                <c:pt idx="2">
                  <c:v>21日新增</c:v>
                </c:pt>
                <c:pt idx="3">
                  <c:v>28日新增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4.5</c:v>
                </c:pt>
                <c:pt idx="1">
                  <c:v>4.4000000000000004</c:v>
                </c:pt>
                <c:pt idx="2">
                  <c:v>3.2</c:v>
                </c:pt>
                <c:pt idx="3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1A-4411-B281-BE1F75195E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7899935"/>
        <c:axId val="1038077663"/>
      </c:barChart>
      <c:catAx>
        <c:axId val="10978999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8077663"/>
        <c:crosses val="autoZero"/>
        <c:auto val="1"/>
        <c:lblAlgn val="ctr"/>
        <c:lblOffset val="100"/>
        <c:noMultiLvlLbl val="0"/>
      </c:catAx>
      <c:valAx>
        <c:axId val="10380776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789993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计划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市场渗透率</c:v>
                </c:pt>
                <c:pt idx="1">
                  <c:v>同步增长率</c:v>
                </c:pt>
                <c:pt idx="2">
                  <c:v>市场占有率</c:v>
                </c:pt>
                <c:pt idx="3">
                  <c:v>市场留存率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0.6</c:v>
                </c:pt>
                <c:pt idx="2">
                  <c:v>0.85</c:v>
                </c:pt>
                <c:pt idx="3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B2-4BBE-8653-B06BBCA379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7899935"/>
        <c:axId val="1038077663"/>
      </c:barChart>
      <c:catAx>
        <c:axId val="1097899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8077663"/>
        <c:crosses val="autoZero"/>
        <c:auto val="1"/>
        <c:lblAlgn val="ctr"/>
        <c:lblOffset val="100"/>
        <c:noMultiLvlLbl val="0"/>
      </c:catAx>
      <c:valAx>
        <c:axId val="1038077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09789993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青少年</c:v>
                </c:pt>
              </c:strCache>
            </c:strRef>
          </c:tx>
          <c:spPr>
            <a:gradFill flip="none" rotWithShape="1">
              <a:gsLst>
                <a:gs pos="0">
                  <a:srgbClr val="2CB3FF"/>
                </a:gs>
                <a:gs pos="100000">
                  <a:srgbClr val="2CB3FF">
                    <a:lumMod val="20000"/>
                    <a:lumOff val="80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E-466D-B800-A5E7DCD232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青年</c:v>
                </c:pt>
              </c:strCache>
            </c:strRef>
          </c:tx>
          <c:spPr>
            <a:gradFill>
              <a:gsLst>
                <a:gs pos="0">
                  <a:srgbClr val="836BFF"/>
                </a:gs>
                <a:gs pos="100000">
                  <a:srgbClr val="836BFF">
                    <a:lumMod val="20000"/>
                    <a:lumOff val="80000"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7E-466D-B800-A5E7DCD23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-27"/>
        <c:axId val="732881624"/>
        <c:axId val="499492944"/>
      </c:barChart>
      <c:catAx>
        <c:axId val="732881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99492944"/>
        <c:crosses val="autoZero"/>
        <c:auto val="1"/>
        <c:lblAlgn val="ctr"/>
        <c:lblOffset val="100"/>
        <c:noMultiLvlLbl val="0"/>
      </c:catAx>
      <c:valAx>
        <c:axId val="4994929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32881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641853966613094E-2"/>
          <c:y val="8.6285380403027467E-2"/>
          <c:w val="0.97435814603338688"/>
          <c:h val="0.8274292391939450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gradFill>
                <a:gsLst>
                  <a:gs pos="0">
                    <a:schemeClr val="accent5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gradFill>
                  <a:gsLst>
                    <a:gs pos="0">
                      <a:schemeClr val="accent5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76-4C86-974B-D7B336727D0C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gradFill>
                  <a:gsLst>
                    <a:gs pos="0">
                      <a:schemeClr val="accent5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76-4C86-974B-D7B336727D0C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gradFill>
                  <a:gsLst>
                    <a:gs pos="0">
                      <a:schemeClr val="accent5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76-4C86-974B-D7B336727D0C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gradFill>
                  <a:gsLst>
                    <a:gs pos="0">
                      <a:schemeClr val="accent5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76-4C86-974B-D7B336727D0C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2.5</c:v>
                </c:pt>
                <c:pt idx="3">
                  <c:v>4</c:v>
                </c:pt>
                <c:pt idx="4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076-4C86-974B-D7B336727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0428575"/>
        <c:axId val="1180430655"/>
      </c:lineChart>
      <c:catAx>
        <c:axId val="11804285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0430655"/>
        <c:crosses val="autoZero"/>
        <c:auto val="1"/>
        <c:lblAlgn val="ctr"/>
        <c:lblOffset val="100"/>
        <c:noMultiLvlLbl val="0"/>
      </c:catAx>
      <c:valAx>
        <c:axId val="118043065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80428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99DB9"/>
            </a:solidFill>
            <a:ln>
              <a:noFill/>
            </a:ln>
          </c:spPr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BF-4373-B423-8917C5F7BEC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6"/>
                  </a:gs>
                  <a:gs pos="0">
                    <a:schemeClr val="accent6">
                      <a:lumMod val="60000"/>
                      <a:lumOff val="40000"/>
                    </a:schemeClr>
                  </a:gs>
                </a:gsLst>
                <a:lin ang="27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BF-4373-B423-8917C5F7BECC}"/>
              </c:ext>
            </c:extLst>
          </c:dPt>
          <c:dPt>
            <c:idx val="2"/>
            <c:bubble3D val="0"/>
            <c:spPr>
              <a:solidFill>
                <a:srgbClr val="DAEF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BF-4373-B423-8917C5F7BEC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其他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0.57999999999999996</c:v>
                </c:pt>
                <c:pt idx="1">
                  <c:v>0.3</c:v>
                </c:pt>
                <c:pt idx="2">
                  <c:v>0.12000000000000005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BF-4373-B423-8917C5F7B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99DB9"/>
            </a:solidFill>
            <a:ln>
              <a:noFill/>
            </a:ln>
          </c:spPr>
          <c:explosion val="8"/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A-4396-AE14-C2C09303AF6D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A-4396-AE14-C2C09303AF6D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F2A-4396-AE14-C2C09303AF6D}"/>
              </c:ext>
            </c:extLst>
          </c:dPt>
          <c:dPt>
            <c:idx val="3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F2A-4396-AE14-C2C09303AF6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0.68</c:v>
                </c:pt>
                <c:pt idx="1">
                  <c:v>0.16</c:v>
                </c:pt>
                <c:pt idx="2">
                  <c:v>0.1</c:v>
                </c:pt>
                <c:pt idx="3">
                  <c:v>5.9999999999999942E-2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F2A-4396-AE14-C2C09303AF6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27AAE67B-7FE9-B250-5838-430C4B956194}"/>
              </a:ext>
            </a:extLst>
          </p:cNvPr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3666E43-551F-7AA0-C704-E7BF0A0F08DC}"/>
              </a:ext>
            </a:extLst>
          </p:cNvPr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3121" y="3604005"/>
            <a:ext cx="5568950" cy="362343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600" b="1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Team 2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0395B5-B685-7D0E-4A45-760D3FA437BF}"/>
              </a:ext>
            </a:extLst>
          </p:cNvPr>
          <p:cNvSpPr/>
          <p:nvPr userDrawn="1"/>
        </p:nvSpPr>
        <p:spPr>
          <a:xfrm>
            <a:off x="650240" y="718186"/>
            <a:ext cx="258532" cy="2585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AD0B01-67ED-5AAB-CB34-98E4550C5295}"/>
              </a:ext>
            </a:extLst>
          </p:cNvPr>
          <p:cNvSpPr/>
          <p:nvPr userDrawn="1"/>
        </p:nvSpPr>
        <p:spPr>
          <a:xfrm>
            <a:off x="779506" y="718186"/>
            <a:ext cx="258532" cy="258532"/>
          </a:xfrm>
          <a:prstGeom prst="ellipse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AAD4B3F-3EA9-64B3-D893-2EF17B6FF5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3121" y="2357438"/>
            <a:ext cx="3001557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>
                <a:latin typeface="+mj-lt"/>
              </a:defRPr>
            </a:lvl1pPr>
          </a:lstStyle>
          <a:p>
            <a:pPr lvl="0"/>
            <a:r>
              <a:rPr lang="en-US" altLang="zh-CN" dirty="0"/>
              <a:t>Sleep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D9492F3C-0EE5-D0E2-0EB8-7B3C8B65A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7614" y="2537386"/>
            <a:ext cx="3032626" cy="6816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latin typeface="+mj-lt"/>
              </a:defRPr>
            </a:lvl1pPr>
          </a:lstStyle>
          <a:p>
            <a:pPr lvl="0"/>
            <a:r>
              <a:rPr lang="en-US" altLang="zh-CN" dirty="0"/>
              <a:t>Panda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EC8C2705-1C59-0DBE-BF7C-C5C6E987E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3121" y="4005016"/>
            <a:ext cx="5568950" cy="362343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600" b="1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关键词 </a:t>
            </a:r>
            <a:r>
              <a:rPr lang="en-US" altLang="zh-CN" dirty="0"/>
              <a:t>| </a:t>
            </a:r>
            <a:r>
              <a:rPr lang="zh-CN" altLang="en-US" dirty="0"/>
              <a:t>互联网 产品经理 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EC8097-B8E3-D85D-6A8B-32B134964A32}"/>
              </a:ext>
            </a:extLst>
          </p:cNvPr>
          <p:cNvSpPr/>
          <p:nvPr userDrawn="1"/>
        </p:nvSpPr>
        <p:spPr>
          <a:xfrm>
            <a:off x="0" y="5878286"/>
            <a:ext cx="12192000" cy="991762"/>
          </a:xfrm>
          <a:prstGeom prst="rect">
            <a:avLst/>
          </a:prstGeom>
          <a:solidFill>
            <a:srgbClr val="37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CF1183-6917-A278-CCE7-5B7B4F8921E1}"/>
              </a:ext>
            </a:extLst>
          </p:cNvPr>
          <p:cNvSpPr/>
          <p:nvPr userDrawn="1"/>
        </p:nvSpPr>
        <p:spPr>
          <a:xfrm>
            <a:off x="0" y="5775085"/>
            <a:ext cx="12192000" cy="1773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51E10E1-8A9D-F6D4-F63B-5C30640D67E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599891" y="429208"/>
            <a:ext cx="6592109" cy="6428792"/>
          </a:xfrm>
          <a:custGeom>
            <a:avLst/>
            <a:gdLst>
              <a:gd name="connsiteX0" fmla="*/ 6592109 w 6592109"/>
              <a:gd name="connsiteY0" fmla="*/ 0 h 6428792"/>
              <a:gd name="connsiteX1" fmla="*/ 0 w 6592109"/>
              <a:gd name="connsiteY1" fmla="*/ 0 h 6428792"/>
              <a:gd name="connsiteX2" fmla="*/ 0 w 6592109"/>
              <a:gd name="connsiteY2" fmla="*/ 6428792 h 6428792"/>
              <a:gd name="connsiteX3" fmla="*/ 6592109 w 6592109"/>
              <a:gd name="connsiteY3" fmla="*/ 6428792 h 6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2109" h="6428792">
                <a:moveTo>
                  <a:pt x="6592109" y="0"/>
                </a:moveTo>
                <a:lnTo>
                  <a:pt x="0" y="0"/>
                </a:lnTo>
                <a:lnTo>
                  <a:pt x="0" y="6428792"/>
                </a:lnTo>
                <a:lnTo>
                  <a:pt x="6592109" y="6428792"/>
                </a:lnTo>
                <a:close/>
              </a:path>
            </a:pathLst>
          </a:custGeom>
        </p:spPr>
      </p:pic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B8A4FE48-D3B4-E49F-30A8-E6F38AB8CC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7138" y="6235700"/>
            <a:ext cx="1889041" cy="306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altLang="zh-CN" dirty="0"/>
              <a:t>20XX.XX.XX</a:t>
            </a:r>
            <a:endParaRPr lang="zh-CN" altLang="en-US" dirty="0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D7EFADC6-41A8-660A-9A0E-63B82B5F2D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1" y="317244"/>
            <a:ext cx="993169" cy="9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18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58CBBF8-DAD0-67F3-C249-86B0FAC4D0C9}"/>
              </a:ext>
            </a:extLst>
          </p:cNvPr>
          <p:cNvSpPr/>
          <p:nvPr userDrawn="1"/>
        </p:nvSpPr>
        <p:spPr>
          <a:xfrm>
            <a:off x="6063707" y="3905266"/>
            <a:ext cx="6594159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ANNUAL</a:t>
            </a:r>
            <a:r>
              <a:rPr lang="zh-CN" altLang="en-US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 </a:t>
            </a: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REPORT</a:t>
            </a:r>
            <a:endParaRPr lang="zh-CN" altLang="en-US" sz="8800" b="1" dirty="0">
              <a:gradFill flip="none" rotWithShape="1">
                <a:gsLst>
                  <a:gs pos="0">
                    <a:schemeClr val="accent6">
                      <a:lumMod val="40000"/>
                      <a:lumOff val="60000"/>
                      <a:alpha val="20000"/>
                    </a:schemeClr>
                  </a:gs>
                  <a:gs pos="99000">
                    <a:schemeClr val="accent1">
                      <a:lumMod val="40000"/>
                      <a:lumOff val="60000"/>
                      <a:alpha val="31254"/>
                    </a:schemeClr>
                  </a:gs>
                </a:gsLst>
                <a:lin ang="0" scaled="1"/>
                <a:tileRect/>
              </a:gradFill>
              <a:latin typeface="+mj-lt"/>
            </a:endParaRPr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27AAE67B-7FE9-B250-5838-430C4B956194}"/>
              </a:ext>
            </a:extLst>
          </p:cNvPr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3666E43-551F-7AA0-C704-E7BF0A0F08DC}"/>
              </a:ext>
            </a:extLst>
          </p:cNvPr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4510" y="3607841"/>
            <a:ext cx="3342626" cy="36798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600" b="1" smtClean="0">
                <a:latin typeface="+mj-lt"/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pPr algn="dist"/>
            <a:r>
              <a:rPr lang="en-GB" altLang="zh-CN" dirty="0"/>
              <a:t>Thank you for watching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0395B5-B685-7D0E-4A45-760D3FA437BF}"/>
              </a:ext>
            </a:extLst>
          </p:cNvPr>
          <p:cNvSpPr/>
          <p:nvPr userDrawn="1"/>
        </p:nvSpPr>
        <p:spPr>
          <a:xfrm>
            <a:off x="650240" y="718186"/>
            <a:ext cx="258532" cy="2585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AD0B01-67ED-5AAB-CB34-98E4550C5295}"/>
              </a:ext>
            </a:extLst>
          </p:cNvPr>
          <p:cNvSpPr/>
          <p:nvPr userDrawn="1"/>
        </p:nvSpPr>
        <p:spPr>
          <a:xfrm>
            <a:off x="779506" y="718186"/>
            <a:ext cx="258532" cy="258532"/>
          </a:xfrm>
          <a:prstGeom prst="ellipse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8612" y="761864"/>
            <a:ext cx="1190326" cy="2585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1" smtClean="0">
                <a:latin typeface="+mj-lt"/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AAD4B3F-3EA9-64B3-D893-2EF17B6FF5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4510" y="2592121"/>
            <a:ext cx="3342626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latin typeface="+mj-lt"/>
              </a:defRPr>
            </a:lvl1pPr>
          </a:lstStyle>
          <a:p>
            <a:pPr lvl="0"/>
            <a:r>
              <a:rPr lang="zh-CN" altLang="en-US" dirty="0"/>
              <a:t>谢谢观看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EC8097-B8E3-D85D-6A8B-32B134964A32}"/>
              </a:ext>
            </a:extLst>
          </p:cNvPr>
          <p:cNvSpPr/>
          <p:nvPr userDrawn="1"/>
        </p:nvSpPr>
        <p:spPr>
          <a:xfrm>
            <a:off x="0" y="5878286"/>
            <a:ext cx="12192000" cy="991762"/>
          </a:xfrm>
          <a:prstGeom prst="rect">
            <a:avLst/>
          </a:prstGeom>
          <a:solidFill>
            <a:srgbClr val="37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CF1183-6917-A278-CCE7-5B7B4F8921E1}"/>
              </a:ext>
            </a:extLst>
          </p:cNvPr>
          <p:cNvSpPr/>
          <p:nvPr userDrawn="1"/>
        </p:nvSpPr>
        <p:spPr>
          <a:xfrm>
            <a:off x="0" y="5775085"/>
            <a:ext cx="12192000" cy="1773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B8A4FE48-D3B4-E49F-30A8-E6F38AB8CC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7138" y="6235700"/>
            <a:ext cx="1889041" cy="306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altLang="zh-CN" dirty="0"/>
              <a:t>20XX.XX.XX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8E8290-6373-FE43-F8DA-5E5F378302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5866" y="378581"/>
            <a:ext cx="7053369" cy="70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8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22B3C1-2299-EE6D-7DF7-64D8E3711932}"/>
              </a:ext>
            </a:extLst>
          </p:cNvPr>
          <p:cNvSpPr/>
          <p:nvPr userDrawn="1"/>
        </p:nvSpPr>
        <p:spPr>
          <a:xfrm>
            <a:off x="763508" y="1145782"/>
            <a:ext cx="3768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6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AGENDA</a:t>
            </a:r>
            <a:endParaRPr lang="zh-CN" altLang="en-US" sz="6000" b="1" dirty="0">
              <a:gradFill flip="none" rotWithShape="1">
                <a:gsLst>
                  <a:gs pos="0">
                    <a:schemeClr val="accent6">
                      <a:lumMod val="40000"/>
                      <a:lumOff val="60000"/>
                      <a:alpha val="20000"/>
                    </a:schemeClr>
                  </a:gs>
                  <a:gs pos="99000">
                    <a:schemeClr val="accent1">
                      <a:lumMod val="40000"/>
                      <a:lumOff val="60000"/>
                      <a:alpha val="31254"/>
                    </a:schemeClr>
                  </a:gs>
                </a:gsLst>
                <a:lin ang="0" scaled="1"/>
                <a:tileRect/>
              </a:gradFill>
              <a:latin typeface="+mj-lt"/>
            </a:endParaRPr>
          </a:p>
        </p:txBody>
      </p:sp>
      <p:sp>
        <p:nvSpPr>
          <p:cNvPr id="10" name="任意形状 9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22468"/>
            <a:ext cx="1852917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Font typeface="+mj-lt"/>
              <a:buNone/>
              <a:defRPr sz="60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 dirty="0"/>
              <a:t>目录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B2496C-747D-DFE5-BC15-59B766E59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807935" y="85894"/>
            <a:ext cx="5580505" cy="55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形状 2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7ACFB7-6700-31A9-BCE9-3EC583DF47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742" y="316781"/>
            <a:ext cx="6541219" cy="65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00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2895052">
            <a:off x="-1065296" y="4245573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17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22BB8EDB-5C7F-B952-E2E0-5A156B2A4EA7}"/>
              </a:ext>
            </a:extLst>
          </p:cNvPr>
          <p:cNvSpPr/>
          <p:nvPr userDrawn="1"/>
        </p:nvSpPr>
        <p:spPr>
          <a:xfrm>
            <a:off x="10092166" y="1"/>
            <a:ext cx="2099835" cy="2963779"/>
          </a:xfrm>
          <a:custGeom>
            <a:avLst/>
            <a:gdLst>
              <a:gd name="connsiteX0" fmla="*/ 0 w 2099835"/>
              <a:gd name="connsiteY0" fmla="*/ 0 h 2963779"/>
              <a:gd name="connsiteX1" fmla="*/ 2099835 w 2099835"/>
              <a:gd name="connsiteY1" fmla="*/ 0 h 2963779"/>
              <a:gd name="connsiteX2" fmla="*/ 2099835 w 2099835"/>
              <a:gd name="connsiteY2" fmla="*/ 2963779 h 2963779"/>
              <a:gd name="connsiteX3" fmla="*/ 2014705 w 2099835"/>
              <a:gd name="connsiteY3" fmla="*/ 2929651 h 2963779"/>
              <a:gd name="connsiteX4" fmla="*/ 526825 w 2099835"/>
              <a:gd name="connsiteY4" fmla="*/ 1689729 h 2963779"/>
              <a:gd name="connsiteX5" fmla="*/ 175115 w 2099835"/>
              <a:gd name="connsiteY5" fmla="*/ 553789 h 2963779"/>
              <a:gd name="connsiteX6" fmla="*/ 2731 w 2099835"/>
              <a:gd name="connsiteY6" fmla="*/ 36107 h 296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9835" h="2963779">
                <a:moveTo>
                  <a:pt x="0" y="0"/>
                </a:moveTo>
                <a:lnTo>
                  <a:pt x="2099835" y="0"/>
                </a:lnTo>
                <a:lnTo>
                  <a:pt x="2099835" y="2963779"/>
                </a:lnTo>
                <a:lnTo>
                  <a:pt x="2014705" y="2929651"/>
                </a:lnTo>
                <a:cubicBezTo>
                  <a:pt x="1525863" y="2710301"/>
                  <a:pt x="829077" y="2066897"/>
                  <a:pt x="526825" y="1689729"/>
                </a:cubicBezTo>
                <a:cubicBezTo>
                  <a:pt x="204424" y="1287417"/>
                  <a:pt x="207509" y="883527"/>
                  <a:pt x="175115" y="553789"/>
                </a:cubicBezTo>
                <a:cubicBezTo>
                  <a:pt x="158918" y="388919"/>
                  <a:pt x="38982" y="196441"/>
                  <a:pt x="2731" y="3610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7B89BB30-0CE1-BAE5-714A-4EFC5079B348}"/>
              </a:ext>
            </a:extLst>
          </p:cNvPr>
          <p:cNvSpPr/>
          <p:nvPr userDrawn="1"/>
        </p:nvSpPr>
        <p:spPr>
          <a:xfrm rot="12895052">
            <a:off x="-1827918" y="2774264"/>
            <a:ext cx="6234242" cy="4490721"/>
          </a:xfrm>
          <a:custGeom>
            <a:avLst/>
            <a:gdLst>
              <a:gd name="connsiteX0" fmla="*/ 6234242 w 6234242"/>
              <a:gd name="connsiteY0" fmla="*/ 4458447 h 4490721"/>
              <a:gd name="connsiteX1" fmla="*/ 6188622 w 6234242"/>
              <a:gd name="connsiteY1" fmla="*/ 4471237 h 4490721"/>
              <a:gd name="connsiteX2" fmla="*/ 4450963 w 6234242"/>
              <a:gd name="connsiteY2" fmla="*/ 4143719 h 4490721"/>
              <a:gd name="connsiteX3" fmla="*/ 3357604 w 6234242"/>
              <a:gd name="connsiteY3" fmla="*/ 3364051 h 4490721"/>
              <a:gd name="connsiteX4" fmla="*/ 780403 w 6234242"/>
              <a:gd name="connsiteY4" fmla="*/ 3184128 h 4490721"/>
              <a:gd name="connsiteX5" fmla="*/ 85665 w 6234242"/>
              <a:gd name="connsiteY5" fmla="*/ 2365726 h 4490721"/>
              <a:gd name="connsiteX6" fmla="*/ 0 w 6234242"/>
              <a:gd name="connsiteY6" fmla="*/ 2179328 h 4490721"/>
              <a:gd name="connsiteX7" fmla="*/ 3121958 w 6234242"/>
              <a:gd name="connsiteY7" fmla="*/ 0 h 449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4242" h="4490721">
                <a:moveTo>
                  <a:pt x="6234242" y="4458447"/>
                </a:moveTo>
                <a:lnTo>
                  <a:pt x="6188622" y="4471237"/>
                </a:lnTo>
                <a:cubicBezTo>
                  <a:pt x="5667975" y="4572912"/>
                  <a:pt x="4854464" y="4248674"/>
                  <a:pt x="4450963" y="4143719"/>
                </a:cubicBezTo>
                <a:cubicBezTo>
                  <a:pt x="3912960" y="4003779"/>
                  <a:pt x="3969363" y="3523983"/>
                  <a:pt x="3357604" y="3364051"/>
                </a:cubicBezTo>
                <a:cubicBezTo>
                  <a:pt x="2745845" y="3204119"/>
                  <a:pt x="1387825" y="3503992"/>
                  <a:pt x="780403" y="3184128"/>
                </a:cubicBezTo>
                <a:cubicBezTo>
                  <a:pt x="476692" y="3024196"/>
                  <a:pt x="254332" y="2703499"/>
                  <a:pt x="85665" y="2365726"/>
                </a:cubicBezTo>
                <a:lnTo>
                  <a:pt x="0" y="2179328"/>
                </a:lnTo>
                <a:lnTo>
                  <a:pt x="312195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11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2">
            <a:extLst>
              <a:ext uri="{FF2B5EF4-FFF2-40B4-BE49-F238E27FC236}">
                <a16:creationId xmlns:a16="http://schemas.microsoft.com/office/drawing/2014/main" id="{F833EB0C-80FA-84C4-D1DD-3B24393D9D2E}"/>
              </a:ext>
            </a:extLst>
          </p:cNvPr>
          <p:cNvSpPr/>
          <p:nvPr userDrawn="1"/>
        </p:nvSpPr>
        <p:spPr>
          <a:xfrm>
            <a:off x="6550248" y="0"/>
            <a:ext cx="5641752" cy="2441338"/>
          </a:xfrm>
          <a:custGeom>
            <a:avLst/>
            <a:gdLst>
              <a:gd name="connsiteX0" fmla="*/ 0 w 5641752"/>
              <a:gd name="connsiteY0" fmla="*/ 0 h 2441338"/>
              <a:gd name="connsiteX1" fmla="*/ 5641752 w 5641752"/>
              <a:gd name="connsiteY1" fmla="*/ 0 h 2441338"/>
              <a:gd name="connsiteX2" fmla="*/ 5641752 w 5641752"/>
              <a:gd name="connsiteY2" fmla="*/ 2441338 h 2441338"/>
              <a:gd name="connsiteX3" fmla="*/ 5537808 w 5641752"/>
              <a:gd name="connsiteY3" fmla="*/ 2407945 h 2441338"/>
              <a:gd name="connsiteX4" fmla="*/ 4258904 w 5641752"/>
              <a:gd name="connsiteY4" fmla="*/ 1441818 h 2441338"/>
              <a:gd name="connsiteX5" fmla="*/ 960075 w 5641752"/>
              <a:gd name="connsiteY5" fmla="*/ 1209925 h 2441338"/>
              <a:gd name="connsiteX6" fmla="*/ 70807 w 5641752"/>
              <a:gd name="connsiteY6" fmla="*/ 155133 h 24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752" h="2441338">
                <a:moveTo>
                  <a:pt x="0" y="0"/>
                </a:moveTo>
                <a:lnTo>
                  <a:pt x="5641752" y="0"/>
                </a:lnTo>
                <a:lnTo>
                  <a:pt x="5641752" y="2441338"/>
                </a:lnTo>
                <a:lnTo>
                  <a:pt x="5537808" y="2407945"/>
                </a:lnTo>
                <a:cubicBezTo>
                  <a:pt x="4975446" y="2190640"/>
                  <a:pt x="4993017" y="1635063"/>
                  <a:pt x="4258904" y="1441818"/>
                </a:cubicBezTo>
                <a:cubicBezTo>
                  <a:pt x="3475849" y="1235691"/>
                  <a:pt x="1737577" y="1622180"/>
                  <a:pt x="960075" y="1209925"/>
                </a:cubicBezTo>
                <a:cubicBezTo>
                  <a:pt x="571323" y="1003798"/>
                  <a:pt x="286702" y="590469"/>
                  <a:pt x="70807" y="15513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17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形状 2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BD14D82-1F23-6DA1-9848-C2C7C8A3D96E}"/>
              </a:ext>
            </a:extLst>
          </p:cNvPr>
          <p:cNvSpPr/>
          <p:nvPr userDrawn="1"/>
        </p:nvSpPr>
        <p:spPr>
          <a:xfrm>
            <a:off x="676679" y="2275370"/>
            <a:ext cx="2636875" cy="2392326"/>
          </a:xfrm>
          <a:prstGeom prst="roundRect">
            <a:avLst>
              <a:gd name="adj" fmla="val 2151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5B532DD-60A0-F80C-0180-3D093E275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2E87A8CD-177C-D01C-6ACB-296A1228FB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6678" y="2275370"/>
            <a:ext cx="2636875" cy="2392326"/>
          </a:xfrm>
          <a:prstGeom prst="roundRect">
            <a:avLst>
              <a:gd name="adj" fmla="val 6106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C109AFB-4D4F-3BD8-6E83-115E858B6E74}"/>
              </a:ext>
            </a:extLst>
          </p:cNvPr>
          <p:cNvSpPr/>
          <p:nvPr userDrawn="1"/>
        </p:nvSpPr>
        <p:spPr>
          <a:xfrm>
            <a:off x="4777562" y="2275370"/>
            <a:ext cx="2636875" cy="2392326"/>
          </a:xfrm>
          <a:prstGeom prst="roundRect">
            <a:avLst>
              <a:gd name="adj" fmla="val 2151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59DA7A-9320-1E3D-76D1-BAEA99FAF912}"/>
              </a:ext>
            </a:extLst>
          </p:cNvPr>
          <p:cNvSpPr/>
          <p:nvPr userDrawn="1"/>
        </p:nvSpPr>
        <p:spPr>
          <a:xfrm>
            <a:off x="8802203" y="2275369"/>
            <a:ext cx="2636875" cy="2392326"/>
          </a:xfrm>
          <a:prstGeom prst="roundRect">
            <a:avLst>
              <a:gd name="adj" fmla="val 2151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8B5FAFA3-B555-7030-1890-6DB6D8B716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7562" y="2275369"/>
            <a:ext cx="2636875" cy="2392326"/>
          </a:xfrm>
          <a:prstGeom prst="roundRect">
            <a:avLst>
              <a:gd name="adj" fmla="val 6106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8CD53CB4-9105-3B59-293E-3CA5DE1A9A3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02203" y="2275369"/>
            <a:ext cx="2636875" cy="2392326"/>
          </a:xfrm>
          <a:prstGeom prst="roundRect">
            <a:avLst>
              <a:gd name="adj" fmla="val 6106"/>
            </a:avLst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5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6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形状 2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81" r:id="rId3"/>
    <p:sldLayoutId id="2147483675" r:id="rId4"/>
    <p:sldLayoutId id="2147483678" r:id="rId5"/>
    <p:sldLayoutId id="2147483680" r:id="rId6"/>
    <p:sldLayoutId id="2147483682" r:id="rId7"/>
    <p:sldLayoutId id="2147483679" r:id="rId8"/>
    <p:sldLayoutId id="2147483676" r:id="rId9"/>
    <p:sldLayoutId id="214748368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B61B03-A6F2-CC85-C3B4-41B37D5E7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121" y="3604005"/>
            <a:ext cx="5568950" cy="362343"/>
          </a:xfrm>
        </p:spPr>
        <p:txBody>
          <a:bodyPr/>
          <a:lstStyle/>
          <a:p>
            <a:r>
              <a:rPr lang="en-US" altLang="zh-CN" dirty="0"/>
              <a:t>Team2: </a:t>
            </a:r>
            <a:r>
              <a:rPr lang="en-US" altLang="zh-CN" dirty="0" err="1"/>
              <a:t>Chengsen</a:t>
            </a:r>
            <a:r>
              <a:rPr lang="en-US" altLang="zh-CN" dirty="0"/>
              <a:t> Dong(2789825d), Rui Liu(2756138L)</a:t>
            </a:r>
            <a:endParaRPr lang="en-GB" altLang="zh-CN" sz="160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68D680-D4B3-6529-3FDE-41E931AAF6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121" y="2357438"/>
            <a:ext cx="3032626" cy="1089529"/>
          </a:xfrm>
        </p:spPr>
        <p:txBody>
          <a:bodyPr wrap="square">
            <a:spAutoFit/>
          </a:bodyPr>
          <a:lstStyle/>
          <a:p>
            <a:r>
              <a:rPr lang="en-US" altLang="zh-CN" dirty="0"/>
              <a:t>Sleep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329F6-DBA0-EAFB-57B4-82D7357AEB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27614" y="2537386"/>
            <a:ext cx="3032626" cy="757130"/>
          </a:xfrm>
        </p:spPr>
        <p:txBody>
          <a:bodyPr>
            <a:spAutoFit/>
          </a:bodyPr>
          <a:lstStyle/>
          <a:p>
            <a:r>
              <a:rPr lang="en-US" altLang="zh-CN" dirty="0"/>
              <a:t>Panda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C57133-5D16-A6FD-0971-547BB52160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33121" y="4005016"/>
            <a:ext cx="5568950" cy="362343"/>
          </a:xfrm>
        </p:spPr>
        <p:txBody>
          <a:bodyPr/>
          <a:lstStyle/>
          <a:p>
            <a:r>
              <a:rPr lang="en-US" altLang="zh-CN" dirty="0"/>
              <a:t>Hui Wang(2810919W), Yihan Wang(2696441W)</a:t>
            </a:r>
            <a:endParaRPr lang="en-US" altLang="zh-CN" sz="1600" b="1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E89B77E-38B2-B9A2-9ECB-8A72DDB6C0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27138" y="6235700"/>
            <a:ext cx="1889041" cy="313932"/>
          </a:xfrm>
        </p:spPr>
        <p:txBody>
          <a:bodyPr>
            <a:spAutoFit/>
          </a:bodyPr>
          <a:lstStyle/>
          <a:p>
            <a:r>
              <a:rPr lang="en-US" altLang="zh-CN" dirty="0"/>
              <a:t>25/01/2023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6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C1C72-0828-A797-3819-BCE27A13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41" y="637427"/>
            <a:ext cx="10858500" cy="1077218"/>
          </a:xfrm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</a:rPr>
              <a:t>Technology</a:t>
            </a:r>
            <a:br>
              <a:rPr kumimoji="1" lang="zh-CN" altLang="en-US" sz="3200" b="1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DA0421E-5EF9-2AFF-97F1-2299EE14C94E}"/>
              </a:ext>
            </a:extLst>
          </p:cNvPr>
          <p:cNvSpPr/>
          <p:nvPr/>
        </p:nvSpPr>
        <p:spPr>
          <a:xfrm>
            <a:off x="1252740" y="4799724"/>
            <a:ext cx="1476000" cy="444341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Sensor</a:t>
            </a:r>
            <a:endParaRPr lang="zh-CN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E42520-891A-6F17-A028-13E258F99EBA}"/>
              </a:ext>
            </a:extLst>
          </p:cNvPr>
          <p:cNvSpPr/>
          <p:nvPr/>
        </p:nvSpPr>
        <p:spPr>
          <a:xfrm>
            <a:off x="5371348" y="4799724"/>
            <a:ext cx="1476000" cy="444341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Actuator</a:t>
            </a:r>
            <a:endParaRPr lang="zh-CN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47FA816-AE63-BE07-2BCB-697AC0C0B75E}"/>
              </a:ext>
            </a:extLst>
          </p:cNvPr>
          <p:cNvSpPr/>
          <p:nvPr/>
        </p:nvSpPr>
        <p:spPr>
          <a:xfrm>
            <a:off x="9489956" y="4808653"/>
            <a:ext cx="1476000" cy="426482"/>
          </a:xfrm>
          <a:prstGeom prst="roundRect">
            <a:avLst>
              <a:gd name="adj" fmla="val 238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Server</a:t>
            </a:r>
            <a:endParaRPr lang="zh-CN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029F3141-B74D-C9D2-B0A6-8A24A5517769}"/>
              </a:ext>
            </a:extLst>
          </p:cNvPr>
          <p:cNvSpPr/>
          <p:nvPr/>
        </p:nvSpPr>
        <p:spPr>
          <a:xfrm>
            <a:off x="669955" y="2453248"/>
            <a:ext cx="2888057" cy="2036564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Speaker &amp; Microphone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WM8960</a:t>
            </a:r>
          </a:p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Body temperature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&amp;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gesture control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</a:p>
          <a:p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MLX90640</a:t>
            </a:r>
          </a:p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Heart rate &amp; blood oxygen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MAX30101</a:t>
            </a:r>
          </a:p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Sleeping position monitoring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4K 30FPS camera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731E91B-7698-1CCB-B4D3-4EA3104B72FD}"/>
              </a:ext>
            </a:extLst>
          </p:cNvPr>
          <p:cNvSpPr/>
          <p:nvPr/>
        </p:nvSpPr>
        <p:spPr>
          <a:xfrm>
            <a:off x="4771176" y="2873253"/>
            <a:ext cx="2634559" cy="1196559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Ink Screen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(Virtual Zoo)</a:t>
            </a:r>
          </a:p>
          <a:p>
            <a:pPr>
              <a:lnSpc>
                <a:spcPts val="1840"/>
              </a:lnSpc>
            </a:pP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Touchscreen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(QT-based GUI)</a:t>
            </a:r>
          </a:p>
          <a:p>
            <a:pPr>
              <a:lnSpc>
                <a:spcPts val="1840"/>
              </a:lnSpc>
            </a:pP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Buzzer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emergency abnormal alarm</a:t>
            </a:r>
            <a:endParaRPr lang="zh-CN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B833084-26A7-B683-7F0E-52704365AED7}"/>
              </a:ext>
            </a:extLst>
          </p:cNvPr>
          <p:cNvSpPr/>
          <p:nvPr/>
        </p:nvSpPr>
        <p:spPr>
          <a:xfrm>
            <a:off x="8799281" y="2771037"/>
            <a:ext cx="2722764" cy="1400987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ts val="1740"/>
              </a:lnSpc>
            </a:pP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The servers face the world and are responsible for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storing user data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and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undertaking visits/animal exchanges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between virtual zoos.</a:t>
            </a:r>
            <a:endParaRPr lang="zh-CN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56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E9DA3B-08F5-3BE3-754A-A59EF482B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9380" y="2480022"/>
            <a:ext cx="4352808" cy="948978"/>
          </a:xfrm>
        </p:spPr>
        <p:txBody>
          <a:bodyPr/>
          <a:lstStyle/>
          <a:p>
            <a:r>
              <a:rPr lang="en-GB" altLang="zh-CN" sz="2400" dirty="0"/>
              <a:t>Thank you for watching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401B4-97F4-EEE3-BDA7-6172FCA138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8612" y="761864"/>
            <a:ext cx="1183209" cy="258532"/>
          </a:xfrm>
        </p:spPr>
        <p:txBody>
          <a:bodyPr/>
          <a:lstStyle/>
          <a:p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0B3FB32-2F7C-9BB4-D16B-EAC1AE9E75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25/01/2023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5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8" y="602318"/>
            <a:ext cx="10858500" cy="584775"/>
          </a:xfrm>
        </p:spPr>
        <p:txBody>
          <a:bodyPr/>
          <a:lstStyle/>
          <a:p>
            <a:r>
              <a:rPr lang="en-US" altLang="zh-CN" sz="3200" dirty="0" err="1"/>
              <a:t>OfficePLUS</a:t>
            </a:r>
            <a:endParaRPr lang="en-GB" sz="3200" dirty="0"/>
          </a:p>
        </p:txBody>
      </p:sp>
      <p:sp>
        <p:nvSpPr>
          <p:cNvPr id="2" name="圆角矩形 1"/>
          <p:cNvSpPr/>
          <p:nvPr/>
        </p:nvSpPr>
        <p:spPr>
          <a:xfrm>
            <a:off x="676679" y="1218143"/>
            <a:ext cx="1152122" cy="370284"/>
          </a:xfrm>
          <a:prstGeom prst="roundRect">
            <a:avLst>
              <a:gd name="adj" fmla="val 2968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1400" dirty="0">
                <a:latin typeface="+mn-ea"/>
              </a:rPr>
              <a:t>规划力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77392" y="1215642"/>
            <a:ext cx="1152122" cy="370284"/>
          </a:xfrm>
          <a:prstGeom prst="roundRect">
            <a:avLst>
              <a:gd name="adj" fmla="val 2968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1400" dirty="0">
                <a:latin typeface="+mn-ea"/>
              </a:rPr>
              <a:t>执行力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278105" y="1217589"/>
            <a:ext cx="1152122" cy="366390"/>
          </a:xfrm>
          <a:prstGeom prst="roundRect">
            <a:avLst>
              <a:gd name="adj" fmla="val 238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1400" dirty="0">
                <a:latin typeface="+mn-ea"/>
              </a:rPr>
              <a:t>领导力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BB327C0-E2ED-25A5-C5A0-39E842FE0461}"/>
              </a:ext>
            </a:extLst>
          </p:cNvPr>
          <p:cNvGrpSpPr/>
          <p:nvPr/>
        </p:nvGrpSpPr>
        <p:grpSpPr>
          <a:xfrm>
            <a:off x="580578" y="4491259"/>
            <a:ext cx="3705672" cy="1509232"/>
            <a:chOff x="580578" y="4491259"/>
            <a:chExt cx="3705672" cy="1509232"/>
          </a:xfrm>
        </p:grpSpPr>
        <p:sp>
          <p:nvSpPr>
            <p:cNvPr id="10" name="矩形 9"/>
            <p:cNvSpPr/>
            <p:nvPr/>
          </p:nvSpPr>
          <p:spPr>
            <a:xfrm>
              <a:off x="1732701" y="4522539"/>
              <a:ext cx="2293700" cy="34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99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</a:rPr>
                <a:t>Background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580578" y="4491259"/>
              <a:ext cx="1358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000" b="1" dirty="0"/>
                <a:t>个人背景</a:t>
              </a:r>
              <a:endParaRPr lang="en-US" altLang="zh-CN" sz="20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580578" y="5005347"/>
              <a:ext cx="3705672" cy="9951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毕业院校：</a:t>
              </a:r>
              <a:r>
                <a:rPr lang="en-US" altLang="zh-CN" sz="1400" dirty="0">
                  <a:latin typeface="+mn-ea"/>
                </a:rPr>
                <a:t>Carnegie Mellon University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专业：</a:t>
              </a:r>
              <a:r>
                <a:rPr lang="en-US" altLang="zh-CN" sz="1400" dirty="0">
                  <a:latin typeface="+mn-ea"/>
                </a:rPr>
                <a:t>Computer Science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毕业时间：</a:t>
              </a:r>
              <a:r>
                <a:rPr lang="en-US" altLang="zh-CN" sz="1400" dirty="0">
                  <a:latin typeface="+mn-ea"/>
                </a:rPr>
                <a:t>20xx</a:t>
              </a:r>
              <a:r>
                <a:rPr lang="zh-CN" altLang="en-US" sz="1400" dirty="0">
                  <a:latin typeface="+mn-ea"/>
                </a:rPr>
                <a:t>年</a:t>
              </a:r>
              <a:r>
                <a:rPr lang="en-US" altLang="zh-CN" sz="1400" dirty="0">
                  <a:latin typeface="+mn-ea"/>
                </a:rPr>
                <a:t>xx</a:t>
              </a:r>
              <a:r>
                <a:rPr lang="zh-CN" altLang="en-US" sz="1400" dirty="0">
                  <a:latin typeface="+mn-ea"/>
                </a:rPr>
                <a:t>月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821D58-420F-3BEE-8C68-C4BCFA56C6C7}"/>
              </a:ext>
            </a:extLst>
          </p:cNvPr>
          <p:cNvGrpSpPr/>
          <p:nvPr/>
        </p:nvGrpSpPr>
        <p:grpSpPr>
          <a:xfrm>
            <a:off x="580578" y="2475095"/>
            <a:ext cx="3445823" cy="1509232"/>
            <a:chOff x="580578" y="2475095"/>
            <a:chExt cx="3445823" cy="1509232"/>
          </a:xfrm>
        </p:grpSpPr>
        <p:sp>
          <p:nvSpPr>
            <p:cNvPr id="11" name="矩形 10"/>
            <p:cNvSpPr/>
            <p:nvPr/>
          </p:nvSpPr>
          <p:spPr>
            <a:xfrm>
              <a:off x="1732701" y="2506375"/>
              <a:ext cx="2293700" cy="34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99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</a:rPr>
                <a:t>Basic Info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580578" y="2475095"/>
              <a:ext cx="1358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000" b="1" dirty="0"/>
                <a:t>基本信息</a:t>
              </a:r>
              <a:endParaRPr lang="en-US" altLang="zh-CN" sz="20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580578" y="2989183"/>
              <a:ext cx="2697527" cy="9951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工号：</a:t>
              </a:r>
              <a:r>
                <a:rPr lang="en-US" altLang="zh-CN" sz="1400" dirty="0">
                  <a:latin typeface="+mn-ea"/>
                </a:rPr>
                <a:t>UH000345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部门：</a:t>
              </a:r>
              <a:r>
                <a:rPr lang="en-US" altLang="zh-CN" sz="1400" dirty="0">
                  <a:latin typeface="+mn-ea"/>
                </a:rPr>
                <a:t>PVG-CC-TEAM1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主管：</a:t>
              </a:r>
              <a:r>
                <a:rPr lang="en-US" altLang="zh-CN" sz="1400" dirty="0">
                  <a:latin typeface="+mn-ea"/>
                </a:rPr>
                <a:t>Office Plus's Leader</a:t>
              </a:r>
              <a:endParaRPr lang="zh-CN" altLang="en-US" sz="1400" dirty="0">
                <a:latin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361952-6DB1-F146-3851-68873BEF3BB1}"/>
              </a:ext>
            </a:extLst>
          </p:cNvPr>
          <p:cNvGrpSpPr/>
          <p:nvPr/>
        </p:nvGrpSpPr>
        <p:grpSpPr>
          <a:xfrm>
            <a:off x="5892304" y="2526580"/>
            <a:ext cx="3680552" cy="3392536"/>
            <a:chOff x="5892304" y="2526580"/>
            <a:chExt cx="3680552" cy="3392536"/>
          </a:xfrm>
        </p:grpSpPr>
        <p:sp>
          <p:nvSpPr>
            <p:cNvPr id="14" name="矩形 13"/>
            <p:cNvSpPr/>
            <p:nvPr/>
          </p:nvSpPr>
          <p:spPr>
            <a:xfrm>
              <a:off x="7044427" y="2557860"/>
              <a:ext cx="2293700" cy="34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gradFill flip="none" rotWithShape="1">
                    <a:gsLst>
                      <a:gs pos="0">
                        <a:schemeClr val="accent6">
                          <a:lumMod val="40000"/>
                          <a:lumOff val="60000"/>
                        </a:schemeClr>
                      </a:gs>
                      <a:gs pos="99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</a:rPr>
                <a:t>Projects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5892304" y="2526580"/>
              <a:ext cx="1358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000" b="1" dirty="0"/>
                <a:t>项目经历</a:t>
              </a:r>
              <a:endParaRPr lang="en-US" altLang="zh-CN" sz="20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6253336" y="2989183"/>
              <a:ext cx="331952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1400" b="1" dirty="0">
                  <a:latin typeface="+mn-ea"/>
                </a:rPr>
                <a:t>CC</a:t>
              </a:r>
              <a:r>
                <a:rPr lang="zh-CN" altLang="en-US" sz="1400" b="1" dirty="0">
                  <a:latin typeface="+mn-ea"/>
                </a:rPr>
                <a:t>部门核心</a:t>
              </a:r>
              <a:r>
                <a:rPr lang="en-US" altLang="zh-CN" sz="1400" b="1" dirty="0">
                  <a:latin typeface="+mn-ea"/>
                </a:rPr>
                <a:t>xx</a:t>
              </a:r>
              <a:r>
                <a:rPr lang="zh-CN" altLang="en-US" sz="1400" b="1" dirty="0">
                  <a:latin typeface="+mn-ea"/>
                </a:rPr>
                <a:t>项目</a:t>
              </a:r>
              <a:r>
                <a:rPr lang="en-US" altLang="zh-CN" sz="1400" b="1" dirty="0">
                  <a:latin typeface="+mn-ea"/>
                </a:rPr>
                <a:t>A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200" b="1" dirty="0">
                  <a:latin typeface="+mn-ea"/>
                </a:rPr>
                <a:t>项目历时：</a:t>
              </a:r>
              <a:r>
                <a:rPr lang="en-US" altLang="zh-CN" sz="1200" dirty="0">
                  <a:latin typeface="+mn-ea"/>
                </a:rPr>
                <a:t>20xx.xx.xx-20xx.xx.xx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200" b="1" dirty="0">
                  <a:latin typeface="+mn-ea"/>
                </a:rPr>
                <a:t>主导工作</a:t>
              </a:r>
              <a:r>
                <a:rPr lang="en-US" altLang="zh-CN" sz="1200" b="1" dirty="0">
                  <a:latin typeface="+mn-ea"/>
                </a:rPr>
                <a:t>1</a:t>
              </a:r>
              <a:r>
                <a:rPr lang="zh-CN" altLang="en-US" sz="1200" b="1" dirty="0">
                  <a:latin typeface="+mn-ea"/>
                </a:rPr>
                <a:t>：</a:t>
              </a:r>
              <a:r>
                <a:rPr lang="zh-CN" altLang="en-US" sz="1200" dirty="0">
                  <a:latin typeface="+mn-ea"/>
                </a:rPr>
                <a:t>进行快速迭代上线</a:t>
              </a:r>
              <a:endParaRPr lang="en-US" altLang="zh-CN" sz="1200" dirty="0">
                <a:latin typeface="+mn-ea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200" b="1" dirty="0">
                  <a:latin typeface="+mn-ea"/>
                </a:rPr>
                <a:t>主导工作</a:t>
              </a:r>
              <a:r>
                <a:rPr lang="en-US" altLang="zh-CN" sz="1200" b="1" dirty="0">
                  <a:latin typeface="+mn-ea"/>
                </a:rPr>
                <a:t>2</a:t>
              </a:r>
              <a:r>
                <a:rPr lang="zh-CN" altLang="en-US" sz="1200" b="1" dirty="0">
                  <a:latin typeface="+mn-ea"/>
                </a:rPr>
                <a:t>：</a:t>
              </a:r>
              <a:r>
                <a:rPr lang="zh-CN" altLang="en-US" sz="1200" dirty="0">
                  <a:latin typeface="+mn-ea"/>
                </a:rPr>
                <a:t>完成利润翻倍的巨大成功</a:t>
              </a: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6106632" y="3530228"/>
              <a:ext cx="0" cy="90000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5">
                      <a:lumMod val="40000"/>
                      <a:lumOff val="6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0DBB6B8-A7D7-ED32-BD4D-C5EB54B9064C}"/>
                </a:ext>
              </a:extLst>
            </p:cNvPr>
            <p:cNvSpPr/>
            <p:nvPr/>
          </p:nvSpPr>
          <p:spPr>
            <a:xfrm>
              <a:off x="5966734" y="3027371"/>
              <a:ext cx="258532" cy="25853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0DBB6B8-A7D7-ED32-BD4D-C5EB54B9064C}"/>
                </a:ext>
              </a:extLst>
            </p:cNvPr>
            <p:cNvSpPr/>
            <p:nvPr/>
          </p:nvSpPr>
          <p:spPr>
            <a:xfrm>
              <a:off x="5966734" y="4602780"/>
              <a:ext cx="258532" cy="25853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6225266" y="4584400"/>
              <a:ext cx="331952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1400" b="1" dirty="0">
                  <a:latin typeface="+mn-ea"/>
                </a:rPr>
                <a:t>CC</a:t>
              </a:r>
              <a:r>
                <a:rPr lang="zh-CN" altLang="en-US" sz="1400" b="1" dirty="0">
                  <a:latin typeface="+mn-ea"/>
                </a:rPr>
                <a:t>部门核心</a:t>
              </a:r>
              <a:r>
                <a:rPr lang="en-US" altLang="zh-CN" sz="1400" b="1" dirty="0">
                  <a:latin typeface="+mn-ea"/>
                </a:rPr>
                <a:t>xx</a:t>
              </a:r>
              <a:r>
                <a:rPr lang="zh-CN" altLang="en-US" sz="1400" b="1" dirty="0">
                  <a:latin typeface="+mn-ea"/>
                </a:rPr>
                <a:t>项目</a:t>
              </a:r>
              <a:r>
                <a:rPr lang="en-US" altLang="zh-CN" sz="1400" b="1" dirty="0">
                  <a:latin typeface="+mn-ea"/>
                </a:rPr>
                <a:t>B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200" b="1" dirty="0">
                  <a:latin typeface="+mn-ea"/>
                </a:rPr>
                <a:t>项目历时：</a:t>
              </a:r>
              <a:r>
                <a:rPr lang="en-US" altLang="zh-CN" sz="1200" dirty="0">
                  <a:latin typeface="+mn-ea"/>
                </a:rPr>
                <a:t>20xx.xx.xx-20xx.xx.xx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200" b="1" dirty="0">
                  <a:latin typeface="+mn-ea"/>
                </a:rPr>
                <a:t>主导工作</a:t>
              </a:r>
              <a:r>
                <a:rPr lang="en-US" altLang="zh-CN" sz="1200" b="1" dirty="0">
                  <a:latin typeface="+mn-ea"/>
                </a:rPr>
                <a:t>1</a:t>
              </a:r>
              <a:r>
                <a:rPr lang="zh-CN" altLang="en-US" sz="1200" b="1" dirty="0">
                  <a:latin typeface="+mn-ea"/>
                </a:rPr>
                <a:t>：</a:t>
              </a:r>
              <a:r>
                <a:rPr lang="zh-CN" altLang="en-US" sz="1200" dirty="0">
                  <a:latin typeface="+mn-ea"/>
                </a:rPr>
                <a:t>组建</a:t>
              </a:r>
              <a:r>
                <a:rPr lang="en-US" altLang="zh-CN" sz="1200" dirty="0">
                  <a:latin typeface="+mn-ea"/>
                </a:rPr>
                <a:t>B</a:t>
              </a:r>
              <a:r>
                <a:rPr lang="zh-CN" altLang="en-US" sz="1200" dirty="0">
                  <a:latin typeface="+mn-ea"/>
                </a:rPr>
                <a:t>组团队</a:t>
              </a:r>
              <a:endParaRPr lang="en-US" altLang="zh-CN" sz="1200" dirty="0">
                <a:latin typeface="+mn-ea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200" b="1" dirty="0">
                  <a:latin typeface="+mn-ea"/>
                </a:rPr>
                <a:t>主导工作</a:t>
              </a:r>
              <a:r>
                <a:rPr lang="en-US" altLang="zh-CN" sz="1200" b="1" dirty="0">
                  <a:latin typeface="+mn-ea"/>
                </a:rPr>
                <a:t>2</a:t>
              </a:r>
              <a:r>
                <a:rPr lang="zh-CN" altLang="en-US" sz="1200" b="1" dirty="0">
                  <a:latin typeface="+mn-ea"/>
                </a:rPr>
                <a:t>：</a:t>
              </a:r>
              <a:r>
                <a:rPr lang="zh-CN" altLang="en-US" sz="1200" dirty="0">
                  <a:latin typeface="+mn-ea"/>
                </a:rPr>
                <a:t>从</a:t>
              </a:r>
              <a:r>
                <a:rPr lang="en-US" altLang="zh-CN" sz="1200" dirty="0">
                  <a:latin typeface="+mn-ea"/>
                </a:rPr>
                <a:t>0</a:t>
              </a:r>
              <a:r>
                <a:rPr lang="zh-CN" altLang="en-US" sz="1200" dirty="0">
                  <a:latin typeface="+mn-ea"/>
                </a:rPr>
                <a:t>到</a:t>
              </a:r>
              <a:r>
                <a:rPr lang="en-US" altLang="zh-CN" sz="1200" dirty="0">
                  <a:latin typeface="+mn-ea"/>
                </a:rPr>
                <a:t>1</a:t>
              </a:r>
              <a:r>
                <a:rPr lang="zh-CN" altLang="en-US" sz="1200" dirty="0">
                  <a:latin typeface="+mn-ea"/>
                </a:rPr>
                <a:t>完成</a:t>
              </a:r>
              <a:r>
                <a:rPr lang="en-US" altLang="zh-CN" sz="1200" dirty="0">
                  <a:latin typeface="+mn-ea"/>
                </a:rPr>
                <a:t>CCB</a:t>
              </a:r>
              <a:r>
                <a:rPr lang="zh-CN" altLang="en-US" sz="1200" dirty="0">
                  <a:latin typeface="+mn-ea"/>
                </a:rPr>
                <a:t>产品，顺利上线</a:t>
              </a:r>
            </a:p>
          </p:txBody>
        </p:sp>
        <p:cxnSp>
          <p:nvCxnSpPr>
            <p:cNvPr id="24" name="直线连接符 23"/>
            <p:cNvCxnSpPr/>
            <p:nvPr/>
          </p:nvCxnSpPr>
          <p:spPr>
            <a:xfrm>
              <a:off x="6078562" y="5019116"/>
              <a:ext cx="0" cy="90000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5">
                      <a:lumMod val="40000"/>
                      <a:lumOff val="60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05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项目成绩总览</a:t>
            </a:r>
            <a:endParaRPr lang="en-GB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4932416" y="3428472"/>
            <a:ext cx="6084000" cy="0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rot="16200000">
            <a:off x="4898551" y="3679427"/>
            <a:ext cx="6084000" cy="0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7521593-CF36-51EB-1693-DBA15A16C0F3}"/>
              </a:ext>
            </a:extLst>
          </p:cNvPr>
          <p:cNvGrpSpPr/>
          <p:nvPr/>
        </p:nvGrpSpPr>
        <p:grpSpPr>
          <a:xfrm>
            <a:off x="495005" y="2408596"/>
            <a:ext cx="4008474" cy="4008474"/>
            <a:chOff x="495005" y="2408596"/>
            <a:chExt cx="4008474" cy="4008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005" y="2408596"/>
              <a:ext cx="4008474" cy="400847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 rot="20596361">
              <a:off x="2628882" y="3528629"/>
              <a:ext cx="1811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产品运营情况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F3AF871-180D-1108-A6E2-F433FC5CC60E}"/>
              </a:ext>
            </a:extLst>
          </p:cNvPr>
          <p:cNvGrpSpPr/>
          <p:nvPr/>
        </p:nvGrpSpPr>
        <p:grpSpPr>
          <a:xfrm>
            <a:off x="5207128" y="2325933"/>
            <a:ext cx="2236379" cy="741703"/>
            <a:chOff x="5207128" y="2325933"/>
            <a:chExt cx="2236379" cy="741703"/>
          </a:xfrm>
        </p:grpSpPr>
        <p:sp>
          <p:nvSpPr>
            <p:cNvPr id="11" name="圆角矩形 10"/>
            <p:cNvSpPr/>
            <p:nvPr/>
          </p:nvSpPr>
          <p:spPr>
            <a:xfrm>
              <a:off x="5646585" y="2325933"/>
              <a:ext cx="1476000" cy="481370"/>
            </a:xfrm>
            <a:prstGeom prst="roundRect">
              <a:avLst>
                <a:gd name="adj" fmla="val 2968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ea"/>
                </a:rPr>
                <a:t>90%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207128" y="2697352"/>
              <a:ext cx="2236379" cy="370284"/>
            </a:xfrm>
            <a:prstGeom prst="roundRect">
              <a:avLst>
                <a:gd name="adj" fmla="val 2968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14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2700000" scaled="1"/>
                  </a:gradFill>
                  <a:latin typeface="+mj-lt"/>
                </a:rPr>
                <a:t>超高玩家转化率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0F8EF1F-8DEF-6CD7-DAED-4C2054DDBE19}"/>
              </a:ext>
            </a:extLst>
          </p:cNvPr>
          <p:cNvGrpSpPr/>
          <p:nvPr/>
        </p:nvGrpSpPr>
        <p:grpSpPr>
          <a:xfrm>
            <a:off x="8366017" y="2327150"/>
            <a:ext cx="2236379" cy="741703"/>
            <a:chOff x="8366017" y="2327150"/>
            <a:chExt cx="2236379" cy="741703"/>
          </a:xfrm>
        </p:grpSpPr>
        <p:sp>
          <p:nvSpPr>
            <p:cNvPr id="13" name="圆角矩形 12"/>
            <p:cNvSpPr/>
            <p:nvPr/>
          </p:nvSpPr>
          <p:spPr>
            <a:xfrm>
              <a:off x="8805474" y="2327150"/>
              <a:ext cx="1476000" cy="481370"/>
            </a:xfrm>
            <a:prstGeom prst="roundRect">
              <a:avLst>
                <a:gd name="adj" fmla="val 2968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ea"/>
                </a:rPr>
                <a:t>1000+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66017" y="2698569"/>
              <a:ext cx="2236379" cy="370284"/>
            </a:xfrm>
            <a:prstGeom prst="roundRect">
              <a:avLst>
                <a:gd name="adj" fmla="val 2968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14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2700000" scaled="1"/>
                  </a:gradFill>
                  <a:latin typeface="+mj-lt"/>
                </a:rPr>
                <a:t>日均新增用户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3A46CF-884A-533A-FD8B-576F458821CF}"/>
              </a:ext>
            </a:extLst>
          </p:cNvPr>
          <p:cNvGrpSpPr/>
          <p:nvPr/>
        </p:nvGrpSpPr>
        <p:grpSpPr>
          <a:xfrm>
            <a:off x="5218582" y="5071580"/>
            <a:ext cx="2236379" cy="741703"/>
            <a:chOff x="5218582" y="5071580"/>
            <a:chExt cx="2236379" cy="741703"/>
          </a:xfrm>
        </p:grpSpPr>
        <p:sp>
          <p:nvSpPr>
            <p:cNvPr id="15" name="圆角矩形 14"/>
            <p:cNvSpPr/>
            <p:nvPr/>
          </p:nvSpPr>
          <p:spPr>
            <a:xfrm>
              <a:off x="5658039" y="5071580"/>
              <a:ext cx="1476000" cy="481370"/>
            </a:xfrm>
            <a:prstGeom prst="roundRect">
              <a:avLst>
                <a:gd name="adj" fmla="val 2968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ea"/>
                </a:rPr>
                <a:t>50%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218582" y="5442999"/>
              <a:ext cx="2236379" cy="370284"/>
            </a:xfrm>
            <a:prstGeom prst="roundRect">
              <a:avLst>
                <a:gd name="adj" fmla="val 2968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2700000" scaled="1"/>
                  </a:gradFill>
                  <a:latin typeface="+mj-lt"/>
                </a:rPr>
                <a:t>7</a:t>
              </a:r>
              <a:r>
                <a:rPr lang="zh-CN" altLang="en-US" sz="14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2700000" scaled="1"/>
                  </a:gradFill>
                  <a:latin typeface="+mj-lt"/>
                </a:rPr>
                <a:t>日留存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E02DF9E-D1F3-23F6-1D6C-A8E75DC7082C}"/>
              </a:ext>
            </a:extLst>
          </p:cNvPr>
          <p:cNvGrpSpPr/>
          <p:nvPr/>
        </p:nvGrpSpPr>
        <p:grpSpPr>
          <a:xfrm>
            <a:off x="8388925" y="5071580"/>
            <a:ext cx="2236379" cy="741703"/>
            <a:chOff x="8388925" y="5071580"/>
            <a:chExt cx="2236379" cy="741703"/>
          </a:xfrm>
        </p:grpSpPr>
        <p:sp>
          <p:nvSpPr>
            <p:cNvPr id="17" name="圆角矩形 16"/>
            <p:cNvSpPr/>
            <p:nvPr/>
          </p:nvSpPr>
          <p:spPr>
            <a:xfrm>
              <a:off x="8828382" y="5071580"/>
              <a:ext cx="1476000" cy="481370"/>
            </a:xfrm>
            <a:prstGeom prst="roundRect">
              <a:avLst>
                <a:gd name="adj" fmla="val 2968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ea"/>
                </a:rPr>
                <a:t>10%</a:t>
              </a:r>
              <a:endPara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388925" y="5442999"/>
              <a:ext cx="2236379" cy="370284"/>
            </a:xfrm>
            <a:prstGeom prst="roundRect">
              <a:avLst>
                <a:gd name="adj" fmla="val 2968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2700000" scaled="1"/>
                  </a:gradFill>
                  <a:latin typeface="+mj-lt"/>
                </a:rPr>
                <a:t>30</a:t>
              </a:r>
              <a:r>
                <a:rPr lang="zh-CN" altLang="en-US" sz="14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2700000" scaled="1"/>
                  </a:gradFill>
                  <a:latin typeface="+mj-lt"/>
                </a:rPr>
                <a:t>日留存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243428-CE58-0FA6-E583-CE65D705CD89}"/>
              </a:ext>
            </a:extLst>
          </p:cNvPr>
          <p:cNvGrpSpPr/>
          <p:nvPr/>
        </p:nvGrpSpPr>
        <p:grpSpPr>
          <a:xfrm>
            <a:off x="5804256" y="1236799"/>
            <a:ext cx="954227" cy="954227"/>
            <a:chOff x="5804256" y="1236799"/>
            <a:chExt cx="954227" cy="954227"/>
          </a:xfrm>
        </p:grpSpPr>
        <p:sp>
          <p:nvSpPr>
            <p:cNvPr id="7" name="椭圆 6"/>
            <p:cNvSpPr/>
            <p:nvPr/>
          </p:nvSpPr>
          <p:spPr>
            <a:xfrm>
              <a:off x="5804256" y="1236799"/>
              <a:ext cx="954227" cy="95422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35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形状 1" title="Icon of a cloud made of two arrows pointing towards eachother">
              <a:extLst>
                <a:ext uri="{FF2B5EF4-FFF2-40B4-BE49-F238E27FC236}">
                  <a16:creationId xmlns:a16="http://schemas.microsoft.com/office/drawing/2014/main" id="{38719DCC-C77A-BA77-D1F8-9262EF1CC17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023425" y="1557037"/>
              <a:ext cx="543687" cy="313749"/>
            </a:xfrm>
            <a:custGeom>
              <a:avLst/>
              <a:gdLst>
                <a:gd name="T0" fmla="*/ 138 w 349"/>
                <a:gd name="T1" fmla="*/ 181 h 200"/>
                <a:gd name="T2" fmla="*/ 49 w 349"/>
                <a:gd name="T3" fmla="*/ 181 h 200"/>
                <a:gd name="T4" fmla="*/ 0 w 349"/>
                <a:gd name="T5" fmla="*/ 132 h 200"/>
                <a:gd name="T6" fmla="*/ 49 w 349"/>
                <a:gd name="T7" fmla="*/ 84 h 200"/>
                <a:gd name="T8" fmla="*/ 59 w 349"/>
                <a:gd name="T9" fmla="*/ 85 h 200"/>
                <a:gd name="T10" fmla="*/ 148 w 349"/>
                <a:gd name="T11" fmla="*/ 0 h 200"/>
                <a:gd name="T12" fmla="*/ 234 w 349"/>
                <a:gd name="T13" fmla="*/ 68 h 200"/>
                <a:gd name="T14" fmla="*/ 282 w 349"/>
                <a:gd name="T15" fmla="*/ 47 h 200"/>
                <a:gd name="T16" fmla="*/ 349 w 349"/>
                <a:gd name="T17" fmla="*/ 114 h 200"/>
                <a:gd name="T18" fmla="*/ 282 w 349"/>
                <a:gd name="T19" fmla="*/ 180 h 200"/>
                <a:gd name="T20" fmla="*/ 282 w 349"/>
                <a:gd name="T21" fmla="*/ 180 h 200"/>
                <a:gd name="T22" fmla="*/ 206 w 349"/>
                <a:gd name="T23" fmla="*/ 180 h 200"/>
                <a:gd name="T24" fmla="*/ 119 w 349"/>
                <a:gd name="T25" fmla="*/ 200 h 200"/>
                <a:gd name="T26" fmla="*/ 138 w 349"/>
                <a:gd name="T27" fmla="*/ 181 h 200"/>
                <a:gd name="T28" fmla="*/ 119 w 349"/>
                <a:gd name="T29" fmla="*/ 161 h 200"/>
                <a:gd name="T30" fmla="*/ 225 w 349"/>
                <a:gd name="T31" fmla="*/ 161 h 200"/>
                <a:gd name="T32" fmla="*/ 206 w 349"/>
                <a:gd name="T33" fmla="*/ 180 h 200"/>
                <a:gd name="T34" fmla="*/ 225 w 349"/>
                <a:gd name="T3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9" h="200">
                  <a:moveTo>
                    <a:pt x="138" y="181"/>
                  </a:moveTo>
                  <a:cubicBezTo>
                    <a:pt x="49" y="181"/>
                    <a:pt x="49" y="181"/>
                    <a:pt x="49" y="181"/>
                  </a:cubicBezTo>
                  <a:cubicBezTo>
                    <a:pt x="22" y="181"/>
                    <a:pt x="0" y="159"/>
                    <a:pt x="0" y="132"/>
                  </a:cubicBezTo>
                  <a:cubicBezTo>
                    <a:pt x="0" y="105"/>
                    <a:pt x="22" y="84"/>
                    <a:pt x="49" y="84"/>
                  </a:cubicBezTo>
                  <a:cubicBezTo>
                    <a:pt x="52" y="84"/>
                    <a:pt x="56" y="84"/>
                    <a:pt x="59" y="85"/>
                  </a:cubicBezTo>
                  <a:cubicBezTo>
                    <a:pt x="61" y="38"/>
                    <a:pt x="100" y="0"/>
                    <a:pt x="148" y="0"/>
                  </a:cubicBezTo>
                  <a:cubicBezTo>
                    <a:pt x="189" y="0"/>
                    <a:pt x="224" y="29"/>
                    <a:pt x="234" y="68"/>
                  </a:cubicBezTo>
                  <a:cubicBezTo>
                    <a:pt x="246" y="55"/>
                    <a:pt x="263" y="47"/>
                    <a:pt x="282" y="47"/>
                  </a:cubicBezTo>
                  <a:cubicBezTo>
                    <a:pt x="319" y="47"/>
                    <a:pt x="349" y="77"/>
                    <a:pt x="349" y="114"/>
                  </a:cubicBezTo>
                  <a:cubicBezTo>
                    <a:pt x="349" y="151"/>
                    <a:pt x="319" y="180"/>
                    <a:pt x="282" y="180"/>
                  </a:cubicBezTo>
                  <a:cubicBezTo>
                    <a:pt x="282" y="180"/>
                    <a:pt x="282" y="180"/>
                    <a:pt x="282" y="180"/>
                  </a:cubicBezTo>
                  <a:cubicBezTo>
                    <a:pt x="206" y="180"/>
                    <a:pt x="206" y="180"/>
                    <a:pt x="206" y="180"/>
                  </a:cubicBezTo>
                  <a:moveTo>
                    <a:pt x="119" y="200"/>
                  </a:moveTo>
                  <a:cubicBezTo>
                    <a:pt x="138" y="181"/>
                    <a:pt x="138" y="181"/>
                    <a:pt x="138" y="181"/>
                  </a:cubicBezTo>
                  <a:cubicBezTo>
                    <a:pt x="119" y="161"/>
                    <a:pt x="119" y="161"/>
                    <a:pt x="119" y="161"/>
                  </a:cubicBezTo>
                  <a:moveTo>
                    <a:pt x="225" y="161"/>
                  </a:moveTo>
                  <a:cubicBezTo>
                    <a:pt x="206" y="180"/>
                    <a:pt x="206" y="180"/>
                    <a:pt x="206" y="180"/>
                  </a:cubicBezTo>
                  <a:cubicBezTo>
                    <a:pt x="225" y="200"/>
                    <a:pt x="225" y="200"/>
                    <a:pt x="225" y="200"/>
                  </a:cubicBezTo>
                </a:path>
              </a:pathLst>
            </a:custGeom>
            <a:noFill/>
            <a:ln w="19050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3280A37-DE45-1130-9D06-8FD6B81D5F8C}"/>
              </a:ext>
            </a:extLst>
          </p:cNvPr>
          <p:cNvGrpSpPr/>
          <p:nvPr/>
        </p:nvGrpSpPr>
        <p:grpSpPr>
          <a:xfrm>
            <a:off x="9007091" y="3980407"/>
            <a:ext cx="954227" cy="954227"/>
            <a:chOff x="9007091" y="3980407"/>
            <a:chExt cx="954227" cy="954227"/>
          </a:xfrm>
        </p:grpSpPr>
        <p:sp>
          <p:nvSpPr>
            <p:cNvPr id="21" name="椭圆 20"/>
            <p:cNvSpPr/>
            <p:nvPr/>
          </p:nvSpPr>
          <p:spPr>
            <a:xfrm>
              <a:off x="9007091" y="3980407"/>
              <a:ext cx="954227" cy="95422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35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形状 9" title="Icon of a person inside a star shape">
              <a:extLst>
                <a:ext uri="{FF2B5EF4-FFF2-40B4-BE49-F238E27FC236}">
                  <a16:creationId xmlns:a16="http://schemas.microsoft.com/office/drawing/2014/main" id="{D12CD59C-9757-2FA8-53C3-B6E4B35AED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50476" y="4241220"/>
              <a:ext cx="456016" cy="431257"/>
            </a:xfrm>
            <a:custGeom>
              <a:avLst/>
              <a:gdLst>
                <a:gd name="T0" fmla="*/ 104 w 304"/>
                <a:gd name="T1" fmla="*/ 95 h 288"/>
                <a:gd name="T2" fmla="*/ 154 w 304"/>
                <a:gd name="T3" fmla="*/ 0 h 288"/>
                <a:gd name="T4" fmla="*/ 203 w 304"/>
                <a:gd name="T5" fmla="*/ 95 h 288"/>
                <a:gd name="T6" fmla="*/ 304 w 304"/>
                <a:gd name="T7" fmla="*/ 110 h 288"/>
                <a:gd name="T8" fmla="*/ 232 w 304"/>
                <a:gd name="T9" fmla="*/ 185 h 288"/>
                <a:gd name="T10" fmla="*/ 248 w 304"/>
                <a:gd name="T11" fmla="*/ 287 h 288"/>
                <a:gd name="T12" fmla="*/ 154 w 304"/>
                <a:gd name="T13" fmla="*/ 244 h 288"/>
                <a:gd name="T14" fmla="*/ 59 w 304"/>
                <a:gd name="T15" fmla="*/ 288 h 288"/>
                <a:gd name="T16" fmla="*/ 74 w 304"/>
                <a:gd name="T17" fmla="*/ 186 h 288"/>
                <a:gd name="T18" fmla="*/ 0 w 304"/>
                <a:gd name="T19" fmla="*/ 109 h 288"/>
                <a:gd name="T20" fmla="*/ 104 w 304"/>
                <a:gd name="T21" fmla="*/ 95 h 288"/>
                <a:gd name="T22" fmla="*/ 152 w 304"/>
                <a:gd name="T23" fmla="*/ 177 h 288"/>
                <a:gd name="T24" fmla="*/ 186 w 304"/>
                <a:gd name="T25" fmla="*/ 144 h 288"/>
                <a:gd name="T26" fmla="*/ 152 w 304"/>
                <a:gd name="T27" fmla="*/ 110 h 288"/>
                <a:gd name="T28" fmla="*/ 119 w 304"/>
                <a:gd name="T29" fmla="*/ 144 h 288"/>
                <a:gd name="T30" fmla="*/ 152 w 304"/>
                <a:gd name="T31" fmla="*/ 177 h 288"/>
                <a:gd name="T32" fmla="*/ 205 w 304"/>
                <a:gd name="T33" fmla="*/ 230 h 288"/>
                <a:gd name="T34" fmla="*/ 153 w 304"/>
                <a:gd name="T35" fmla="*/ 178 h 288"/>
                <a:gd name="T36" fmla="*/ 101 w 304"/>
                <a:gd name="T37" fmla="*/ 23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" h="288">
                  <a:moveTo>
                    <a:pt x="104" y="95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203" y="95"/>
                    <a:pt x="203" y="95"/>
                    <a:pt x="203" y="95"/>
                  </a:cubicBezTo>
                  <a:cubicBezTo>
                    <a:pt x="304" y="110"/>
                    <a:pt x="304" y="110"/>
                    <a:pt x="304" y="110"/>
                  </a:cubicBezTo>
                  <a:cubicBezTo>
                    <a:pt x="232" y="185"/>
                    <a:pt x="232" y="185"/>
                    <a:pt x="232" y="185"/>
                  </a:cubicBezTo>
                  <a:cubicBezTo>
                    <a:pt x="248" y="287"/>
                    <a:pt x="248" y="287"/>
                    <a:pt x="248" y="287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74" y="186"/>
                    <a:pt x="74" y="186"/>
                    <a:pt x="74" y="186"/>
                  </a:cubicBezTo>
                  <a:cubicBezTo>
                    <a:pt x="0" y="109"/>
                    <a:pt x="0" y="109"/>
                    <a:pt x="0" y="109"/>
                  </a:cubicBezTo>
                  <a:lnTo>
                    <a:pt x="104" y="95"/>
                  </a:lnTo>
                  <a:close/>
                  <a:moveTo>
                    <a:pt x="152" y="177"/>
                  </a:moveTo>
                  <a:cubicBezTo>
                    <a:pt x="171" y="177"/>
                    <a:pt x="186" y="162"/>
                    <a:pt x="186" y="144"/>
                  </a:cubicBezTo>
                  <a:cubicBezTo>
                    <a:pt x="186" y="125"/>
                    <a:pt x="171" y="110"/>
                    <a:pt x="152" y="110"/>
                  </a:cubicBezTo>
                  <a:cubicBezTo>
                    <a:pt x="134" y="110"/>
                    <a:pt x="119" y="125"/>
                    <a:pt x="119" y="144"/>
                  </a:cubicBezTo>
                  <a:cubicBezTo>
                    <a:pt x="119" y="162"/>
                    <a:pt x="134" y="177"/>
                    <a:pt x="152" y="177"/>
                  </a:cubicBezTo>
                  <a:close/>
                  <a:moveTo>
                    <a:pt x="205" y="230"/>
                  </a:moveTo>
                  <a:cubicBezTo>
                    <a:pt x="205" y="201"/>
                    <a:pt x="182" y="178"/>
                    <a:pt x="153" y="178"/>
                  </a:cubicBezTo>
                  <a:cubicBezTo>
                    <a:pt x="125" y="178"/>
                    <a:pt x="101" y="201"/>
                    <a:pt x="101" y="230"/>
                  </a:cubicBezTo>
                </a:path>
              </a:pathLst>
            </a:custGeom>
            <a:noFill/>
            <a:ln w="190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668DC3-C561-BA4F-794B-CFA55BD37589}"/>
              </a:ext>
            </a:extLst>
          </p:cNvPr>
          <p:cNvGrpSpPr/>
          <p:nvPr/>
        </p:nvGrpSpPr>
        <p:grpSpPr>
          <a:xfrm>
            <a:off x="9007092" y="1236799"/>
            <a:ext cx="954227" cy="954227"/>
            <a:chOff x="9007092" y="1236799"/>
            <a:chExt cx="954227" cy="954227"/>
          </a:xfrm>
        </p:grpSpPr>
        <p:sp>
          <p:nvSpPr>
            <p:cNvPr id="19" name="椭圆 18"/>
            <p:cNvSpPr/>
            <p:nvPr/>
          </p:nvSpPr>
          <p:spPr>
            <a:xfrm>
              <a:off x="9007092" y="1236799"/>
              <a:ext cx="954227" cy="95422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35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形状 21" title="Icon of a family of people">
              <a:extLst>
                <a:ext uri="{FF2B5EF4-FFF2-40B4-BE49-F238E27FC236}">
                  <a16:creationId xmlns:a16="http://schemas.microsoft.com/office/drawing/2014/main" id="{D1FD72A3-23A2-419B-171C-930B3814E6C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75812" y="1494374"/>
              <a:ext cx="426684" cy="385039"/>
            </a:xfrm>
            <a:custGeom>
              <a:avLst/>
              <a:gdLst>
                <a:gd name="T0" fmla="*/ 1498 w 3740"/>
                <a:gd name="T1" fmla="*/ 1874 h 3374"/>
                <a:gd name="T2" fmla="*/ 874 w 3740"/>
                <a:gd name="T3" fmla="*/ 2498 h 3374"/>
                <a:gd name="T4" fmla="*/ 250 w 3740"/>
                <a:gd name="T5" fmla="*/ 1874 h 3374"/>
                <a:gd name="T6" fmla="*/ 874 w 3740"/>
                <a:gd name="T7" fmla="*/ 1249 h 3374"/>
                <a:gd name="T8" fmla="*/ 1498 w 3740"/>
                <a:gd name="T9" fmla="*/ 1874 h 3374"/>
                <a:gd name="T10" fmla="*/ 2123 w 3740"/>
                <a:gd name="T11" fmla="*/ 0 h 3374"/>
                <a:gd name="T12" fmla="*/ 1498 w 3740"/>
                <a:gd name="T13" fmla="*/ 625 h 3374"/>
                <a:gd name="T14" fmla="*/ 2123 w 3740"/>
                <a:gd name="T15" fmla="*/ 1249 h 3374"/>
                <a:gd name="T16" fmla="*/ 2747 w 3740"/>
                <a:gd name="T17" fmla="*/ 625 h 3374"/>
                <a:gd name="T18" fmla="*/ 2123 w 3740"/>
                <a:gd name="T19" fmla="*/ 0 h 3374"/>
                <a:gd name="T20" fmla="*/ 2997 w 3740"/>
                <a:gd name="T21" fmla="*/ 1726 h 3374"/>
                <a:gd name="T22" fmla="*/ 2497 w 3740"/>
                <a:gd name="T23" fmla="*/ 2225 h 3374"/>
                <a:gd name="T24" fmla="*/ 2997 w 3740"/>
                <a:gd name="T25" fmla="*/ 2725 h 3374"/>
                <a:gd name="T26" fmla="*/ 3496 w 3740"/>
                <a:gd name="T27" fmla="*/ 2225 h 3374"/>
                <a:gd name="T28" fmla="*/ 2997 w 3740"/>
                <a:gd name="T29" fmla="*/ 1726 h 3374"/>
                <a:gd name="T30" fmla="*/ 1748 w 3740"/>
                <a:gd name="T31" fmla="*/ 3372 h 3374"/>
                <a:gd name="T32" fmla="*/ 874 w 3740"/>
                <a:gd name="T33" fmla="*/ 2498 h 3374"/>
                <a:gd name="T34" fmla="*/ 0 w 3740"/>
                <a:gd name="T35" fmla="*/ 3372 h 3374"/>
                <a:gd name="T36" fmla="*/ 2906 w 3740"/>
                <a:gd name="T37" fmla="*/ 1734 h 3374"/>
                <a:gd name="T38" fmla="*/ 2123 w 3740"/>
                <a:gd name="T39" fmla="*/ 1249 h 3374"/>
                <a:gd name="T40" fmla="*/ 1453 w 3740"/>
                <a:gd name="T41" fmla="*/ 1561 h 3374"/>
                <a:gd name="T42" fmla="*/ 3740 w 3740"/>
                <a:gd name="T43" fmla="*/ 3374 h 3374"/>
                <a:gd name="T44" fmla="*/ 3740 w 3740"/>
                <a:gd name="T45" fmla="*/ 3351 h 3374"/>
                <a:gd name="T46" fmla="*/ 2997 w 3740"/>
                <a:gd name="T47" fmla="*/ 2725 h 3374"/>
                <a:gd name="T48" fmla="*/ 2253 w 3740"/>
                <a:gd name="T49" fmla="*/ 3351 h 3374"/>
                <a:gd name="T50" fmla="*/ 2253 w 3740"/>
                <a:gd name="T51" fmla="*/ 3374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40" h="3374">
                  <a:moveTo>
                    <a:pt x="1498" y="1874"/>
                  </a:moveTo>
                  <a:cubicBezTo>
                    <a:pt x="1498" y="2218"/>
                    <a:pt x="1219" y="2498"/>
                    <a:pt x="874" y="2498"/>
                  </a:cubicBezTo>
                  <a:cubicBezTo>
                    <a:pt x="529" y="2498"/>
                    <a:pt x="250" y="2218"/>
                    <a:pt x="250" y="1874"/>
                  </a:cubicBezTo>
                  <a:cubicBezTo>
                    <a:pt x="250" y="1529"/>
                    <a:pt x="529" y="1249"/>
                    <a:pt x="874" y="1249"/>
                  </a:cubicBezTo>
                  <a:cubicBezTo>
                    <a:pt x="1219" y="1249"/>
                    <a:pt x="1498" y="1529"/>
                    <a:pt x="1498" y="1874"/>
                  </a:cubicBezTo>
                  <a:close/>
                  <a:moveTo>
                    <a:pt x="2123" y="0"/>
                  </a:moveTo>
                  <a:cubicBezTo>
                    <a:pt x="1778" y="0"/>
                    <a:pt x="1498" y="280"/>
                    <a:pt x="1498" y="625"/>
                  </a:cubicBezTo>
                  <a:cubicBezTo>
                    <a:pt x="1498" y="970"/>
                    <a:pt x="1778" y="1249"/>
                    <a:pt x="2123" y="1249"/>
                  </a:cubicBezTo>
                  <a:cubicBezTo>
                    <a:pt x="2468" y="1249"/>
                    <a:pt x="2747" y="970"/>
                    <a:pt x="2747" y="625"/>
                  </a:cubicBezTo>
                  <a:cubicBezTo>
                    <a:pt x="2747" y="280"/>
                    <a:pt x="2468" y="0"/>
                    <a:pt x="2123" y="0"/>
                  </a:cubicBezTo>
                  <a:close/>
                  <a:moveTo>
                    <a:pt x="2997" y="1726"/>
                  </a:moveTo>
                  <a:cubicBezTo>
                    <a:pt x="2721" y="1726"/>
                    <a:pt x="2497" y="1950"/>
                    <a:pt x="2497" y="2225"/>
                  </a:cubicBezTo>
                  <a:cubicBezTo>
                    <a:pt x="2497" y="2501"/>
                    <a:pt x="2721" y="2725"/>
                    <a:pt x="2997" y="2725"/>
                  </a:cubicBezTo>
                  <a:cubicBezTo>
                    <a:pt x="3273" y="2725"/>
                    <a:pt x="3496" y="2501"/>
                    <a:pt x="3496" y="2225"/>
                  </a:cubicBezTo>
                  <a:cubicBezTo>
                    <a:pt x="3496" y="1950"/>
                    <a:pt x="3273" y="1726"/>
                    <a:pt x="2997" y="1726"/>
                  </a:cubicBezTo>
                  <a:close/>
                  <a:moveTo>
                    <a:pt x="1748" y="3372"/>
                  </a:moveTo>
                  <a:cubicBezTo>
                    <a:pt x="1748" y="2889"/>
                    <a:pt x="1357" y="2498"/>
                    <a:pt x="874" y="2498"/>
                  </a:cubicBezTo>
                  <a:cubicBezTo>
                    <a:pt x="391" y="2498"/>
                    <a:pt x="0" y="2889"/>
                    <a:pt x="0" y="3372"/>
                  </a:cubicBezTo>
                  <a:moveTo>
                    <a:pt x="2906" y="1734"/>
                  </a:moveTo>
                  <a:cubicBezTo>
                    <a:pt x="2763" y="1447"/>
                    <a:pt x="2466" y="1249"/>
                    <a:pt x="2123" y="1249"/>
                  </a:cubicBezTo>
                  <a:cubicBezTo>
                    <a:pt x="1854" y="1249"/>
                    <a:pt x="1614" y="1370"/>
                    <a:pt x="1453" y="1561"/>
                  </a:cubicBezTo>
                  <a:moveTo>
                    <a:pt x="3740" y="3374"/>
                  </a:moveTo>
                  <a:cubicBezTo>
                    <a:pt x="3740" y="3351"/>
                    <a:pt x="3740" y="3351"/>
                    <a:pt x="3740" y="3351"/>
                  </a:cubicBezTo>
                  <a:cubicBezTo>
                    <a:pt x="3680" y="2996"/>
                    <a:pt x="3370" y="2725"/>
                    <a:pt x="2997" y="2725"/>
                  </a:cubicBezTo>
                  <a:cubicBezTo>
                    <a:pt x="2624" y="2725"/>
                    <a:pt x="2314" y="2995"/>
                    <a:pt x="2253" y="3351"/>
                  </a:cubicBezTo>
                  <a:cubicBezTo>
                    <a:pt x="2253" y="3374"/>
                    <a:pt x="2253" y="3374"/>
                    <a:pt x="2253" y="3374"/>
                  </a:cubicBezTo>
                </a:path>
              </a:pathLst>
            </a:custGeom>
            <a:noFill/>
            <a:ln w="190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07FD3B8-A7EA-38BE-3138-3EE918FCD063}"/>
              </a:ext>
            </a:extLst>
          </p:cNvPr>
          <p:cNvGrpSpPr/>
          <p:nvPr/>
        </p:nvGrpSpPr>
        <p:grpSpPr>
          <a:xfrm>
            <a:off x="5804256" y="3980408"/>
            <a:ext cx="954227" cy="954227"/>
            <a:chOff x="5804256" y="3980408"/>
            <a:chExt cx="954227" cy="954227"/>
          </a:xfrm>
        </p:grpSpPr>
        <p:sp>
          <p:nvSpPr>
            <p:cNvPr id="20" name="椭圆 19"/>
            <p:cNvSpPr/>
            <p:nvPr/>
          </p:nvSpPr>
          <p:spPr>
            <a:xfrm>
              <a:off x="5804256" y="3980408"/>
              <a:ext cx="954227" cy="95422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35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形状 24" title="Icon of two people">
              <a:extLst>
                <a:ext uri="{FF2B5EF4-FFF2-40B4-BE49-F238E27FC236}">
                  <a16:creationId xmlns:a16="http://schemas.microsoft.com/office/drawing/2014/main" id="{4441DDFB-A835-E3CE-5458-4ED2205CBD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096000" y="4271125"/>
              <a:ext cx="328451" cy="35857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190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A15B412-B96F-A6C2-A3EF-A6B9F61BBE9F}"/>
              </a:ext>
            </a:extLst>
          </p:cNvPr>
          <p:cNvSpPr/>
          <p:nvPr/>
        </p:nvSpPr>
        <p:spPr>
          <a:xfrm>
            <a:off x="575341" y="1222202"/>
            <a:ext cx="2293700" cy="5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ANNUAL 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23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数据成果</a:t>
            </a:r>
            <a:endParaRPr lang="en-GB" dirty="0"/>
          </a:p>
        </p:txBody>
      </p:sp>
      <p:sp>
        <p:nvSpPr>
          <p:cNvPr id="3" name="矩形 2"/>
          <p:cNvSpPr/>
          <p:nvPr/>
        </p:nvSpPr>
        <p:spPr>
          <a:xfrm>
            <a:off x="575341" y="1222202"/>
            <a:ext cx="2293700" cy="5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DATA RESULTS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8A58F22-8B5E-4565-8C33-4295F522B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799158"/>
              </p:ext>
            </p:extLst>
          </p:nvPr>
        </p:nvGraphicFramePr>
        <p:xfrm>
          <a:off x="6131063" y="1154500"/>
          <a:ext cx="5509963" cy="5470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810729" y="690200"/>
            <a:ext cx="404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  <a:latin typeface="+mn-ea"/>
              </a:rPr>
              <a:t>利润增长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用户新增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市场情况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用户评论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898EF7-2202-B2A7-BDCC-790B56C42DB4}"/>
              </a:ext>
            </a:extLst>
          </p:cNvPr>
          <p:cNvGrpSpPr/>
          <p:nvPr/>
        </p:nvGrpSpPr>
        <p:grpSpPr>
          <a:xfrm>
            <a:off x="658813" y="2165159"/>
            <a:ext cx="4967546" cy="1528621"/>
            <a:chOff x="658813" y="2165159"/>
            <a:chExt cx="4967546" cy="1528621"/>
          </a:xfrm>
        </p:grpSpPr>
        <p:sp>
          <p:nvSpPr>
            <p:cNvPr id="10" name="圆角矩形 9"/>
            <p:cNvSpPr/>
            <p:nvPr/>
          </p:nvSpPr>
          <p:spPr>
            <a:xfrm>
              <a:off x="658813" y="2397780"/>
              <a:ext cx="4967546" cy="1296000"/>
            </a:xfrm>
            <a:prstGeom prst="roundRect">
              <a:avLst>
                <a:gd name="adj" fmla="val 9847"/>
              </a:avLst>
            </a:prstGeom>
            <a:noFill/>
            <a:ln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658813" y="2165159"/>
              <a:ext cx="1375260" cy="4760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1600" b="1" dirty="0"/>
                <a:t>同比增长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807595" y="2653151"/>
              <a:ext cx="4669981" cy="890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详细说明利润同比增长情况，例如增长百分点等，可以通过这次的经验更好的提出后续的优化方案，为企业效益增长贡献更加长久的效益。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2AE0C5-EEEE-8BB2-CE12-A12AB35F5E74}"/>
              </a:ext>
            </a:extLst>
          </p:cNvPr>
          <p:cNvGrpSpPr/>
          <p:nvPr/>
        </p:nvGrpSpPr>
        <p:grpSpPr>
          <a:xfrm>
            <a:off x="658813" y="4062412"/>
            <a:ext cx="4967546" cy="1534035"/>
            <a:chOff x="658813" y="4062412"/>
            <a:chExt cx="4967546" cy="1534035"/>
          </a:xfrm>
        </p:grpSpPr>
        <p:sp>
          <p:nvSpPr>
            <p:cNvPr id="11" name="圆角矩形 10"/>
            <p:cNvSpPr/>
            <p:nvPr/>
          </p:nvSpPr>
          <p:spPr>
            <a:xfrm>
              <a:off x="658813" y="4300447"/>
              <a:ext cx="4967546" cy="1296000"/>
            </a:xfrm>
            <a:prstGeom prst="roundRect">
              <a:avLst>
                <a:gd name="adj" fmla="val 9847"/>
              </a:avLst>
            </a:prstGeom>
            <a:noFill/>
            <a:ln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alpha val="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58813" y="4062412"/>
              <a:ext cx="1375260" cy="4760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1600" b="1" dirty="0"/>
                <a:t>环比增长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07594" y="4559708"/>
              <a:ext cx="4669981" cy="890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详细说明利润环比增长情况，例如绝对值和相对值，可以通过这次的经验更好的提出后续的优化方案，为企业效益增长贡献更加长久的效益。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9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数据成果</a:t>
            </a:r>
            <a:endParaRPr lang="en-GB" dirty="0"/>
          </a:p>
        </p:txBody>
      </p:sp>
      <p:sp>
        <p:nvSpPr>
          <p:cNvPr id="3" name="矩形 2"/>
          <p:cNvSpPr/>
          <p:nvPr/>
        </p:nvSpPr>
        <p:spPr>
          <a:xfrm>
            <a:off x="575341" y="1222202"/>
            <a:ext cx="2293700" cy="5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DATA RESULTS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4E2A843-8FB4-4E57-A6B7-35985E969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920383"/>
              </p:ext>
            </p:extLst>
          </p:nvPr>
        </p:nvGraphicFramePr>
        <p:xfrm>
          <a:off x="6454190" y="4398134"/>
          <a:ext cx="4761219" cy="1839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810729" y="690200"/>
            <a:ext cx="404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利润增长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b="1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  <a:latin typeface="+mn-ea"/>
              </a:rPr>
              <a:t>用户新增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市场情况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用户评论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A4E2A843-8FB4-4E57-A6B7-35985E969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126969"/>
              </p:ext>
            </p:extLst>
          </p:nvPr>
        </p:nvGraphicFramePr>
        <p:xfrm>
          <a:off x="865140" y="4231258"/>
          <a:ext cx="4761219" cy="2006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B01E7F73-34C1-38D2-11A9-0EEB4F9F5A76}"/>
              </a:ext>
            </a:extLst>
          </p:cNvPr>
          <p:cNvGrpSpPr/>
          <p:nvPr/>
        </p:nvGrpSpPr>
        <p:grpSpPr>
          <a:xfrm>
            <a:off x="657225" y="2159745"/>
            <a:ext cx="4572000" cy="1534035"/>
            <a:chOff x="657225" y="2159745"/>
            <a:chExt cx="4572000" cy="1534035"/>
          </a:xfrm>
        </p:grpSpPr>
        <p:sp>
          <p:nvSpPr>
            <p:cNvPr id="14" name="圆角矩形 13"/>
            <p:cNvSpPr/>
            <p:nvPr/>
          </p:nvSpPr>
          <p:spPr>
            <a:xfrm>
              <a:off x="657225" y="2397780"/>
              <a:ext cx="4572000" cy="1296000"/>
            </a:xfrm>
            <a:prstGeom prst="roundRect">
              <a:avLst>
                <a:gd name="adj" fmla="val 9847"/>
              </a:avLst>
            </a:prstGeom>
            <a:noFill/>
            <a:ln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alpha val="3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181411" y="2159745"/>
              <a:ext cx="1375260" cy="4760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1600" b="1" dirty="0"/>
                <a:t>新增绝对值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51472" y="2619695"/>
              <a:ext cx="4183505" cy="890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详细说明新增绝对值数值，对</a:t>
              </a:r>
              <a:r>
                <a:rPr lang="en-US" altLang="zh-CN" sz="1200" dirty="0"/>
                <a:t>7</a:t>
              </a:r>
              <a:r>
                <a:rPr lang="zh-CN" altLang="en-US" sz="1200" dirty="0"/>
                <a:t>日、</a:t>
              </a:r>
              <a:r>
                <a:rPr lang="en-US" altLang="zh-CN" sz="1200" dirty="0"/>
                <a:t>14</a:t>
              </a:r>
              <a:r>
                <a:rPr lang="zh-CN" altLang="en-US" sz="1200" dirty="0"/>
                <a:t>日、</a:t>
              </a:r>
              <a:r>
                <a:rPr lang="en-US" altLang="zh-CN" sz="1200" dirty="0"/>
                <a:t>21</a:t>
              </a:r>
              <a:r>
                <a:rPr lang="zh-CN" altLang="en-US" sz="1200" dirty="0"/>
                <a:t>日和</a:t>
              </a:r>
              <a:r>
                <a:rPr lang="en-US" altLang="zh-CN" sz="1200" dirty="0"/>
                <a:t>28</a:t>
              </a:r>
              <a:r>
                <a:rPr lang="zh-CN" altLang="en-US" sz="1200" dirty="0"/>
                <a:t>日的实际和计划数值进行比对，有效的说明产品实际外放带来的用户体量，充分展示展示产品的实力。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76C8838-9C20-6970-DE11-EE416F525808}"/>
              </a:ext>
            </a:extLst>
          </p:cNvPr>
          <p:cNvGrpSpPr/>
          <p:nvPr/>
        </p:nvGrpSpPr>
        <p:grpSpPr>
          <a:xfrm>
            <a:off x="6454190" y="2159745"/>
            <a:ext cx="4572000" cy="1534035"/>
            <a:chOff x="6454190" y="2159745"/>
            <a:chExt cx="4572000" cy="1534035"/>
          </a:xfrm>
        </p:grpSpPr>
        <p:sp>
          <p:nvSpPr>
            <p:cNvPr id="16" name="圆角矩形 15"/>
            <p:cNvSpPr/>
            <p:nvPr/>
          </p:nvSpPr>
          <p:spPr>
            <a:xfrm>
              <a:off x="6454190" y="2397780"/>
              <a:ext cx="4572000" cy="1296000"/>
            </a:xfrm>
            <a:prstGeom prst="roundRect">
              <a:avLst>
                <a:gd name="adj" fmla="val 9847"/>
              </a:avLst>
            </a:prstGeom>
            <a:noFill/>
            <a:ln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alpha val="3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978376" y="2159745"/>
              <a:ext cx="1375260" cy="4760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1600" b="1" dirty="0"/>
                <a:t>新增占比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648437" y="2619695"/>
              <a:ext cx="4183505" cy="889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对于新增的人群分布作简要说明，对于青年用户的占比相比计划有明显扩大，对于产品付费有效支撑。通过对于现存市场的情况分析，可以对后续的优化作预测。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65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数据成果</a:t>
            </a:r>
            <a:endParaRPr lang="en-GB" dirty="0"/>
          </a:p>
        </p:txBody>
      </p:sp>
      <p:sp>
        <p:nvSpPr>
          <p:cNvPr id="3" name="矩形 2"/>
          <p:cNvSpPr/>
          <p:nvPr/>
        </p:nvSpPr>
        <p:spPr>
          <a:xfrm>
            <a:off x="575341" y="1222202"/>
            <a:ext cx="2293700" cy="5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DATA RESULTS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19ECCE-038D-0C6A-0D06-30665ED2CFAF}"/>
              </a:ext>
            </a:extLst>
          </p:cNvPr>
          <p:cNvGrpSpPr/>
          <p:nvPr/>
        </p:nvGrpSpPr>
        <p:grpSpPr>
          <a:xfrm>
            <a:off x="1213657" y="2397780"/>
            <a:ext cx="2565241" cy="921486"/>
            <a:chOff x="1213657" y="2397780"/>
            <a:chExt cx="2565241" cy="921486"/>
          </a:xfrm>
        </p:grpSpPr>
        <p:cxnSp>
          <p:nvCxnSpPr>
            <p:cNvPr id="24" name="直线连接符 23"/>
            <p:cNvCxnSpPr/>
            <p:nvPr/>
          </p:nvCxnSpPr>
          <p:spPr>
            <a:xfrm>
              <a:off x="1789657" y="2795582"/>
              <a:ext cx="1989241" cy="0"/>
            </a:xfrm>
            <a:prstGeom prst="line">
              <a:avLst/>
            </a:prstGeom>
            <a:ln w="12700">
              <a:gradFill flip="none" rotWithShape="1">
                <a:gsLst>
                  <a:gs pos="44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5B1B5A0-331D-F054-3DB0-0A8BC3FF71E2}"/>
                </a:ext>
              </a:extLst>
            </p:cNvPr>
            <p:cNvGrpSpPr/>
            <p:nvPr/>
          </p:nvGrpSpPr>
          <p:grpSpPr>
            <a:xfrm>
              <a:off x="1213657" y="2397780"/>
              <a:ext cx="2151131" cy="921486"/>
              <a:chOff x="1213657" y="2397780"/>
              <a:chExt cx="2151131" cy="921486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1213657" y="2454467"/>
                <a:ext cx="576000" cy="415766"/>
              </a:xfrm>
              <a:prstGeom prst="roundRect">
                <a:avLst>
                  <a:gd name="adj" fmla="val 19367"/>
                </a:avLst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190500" dist="50800" dir="5400000" sx="102000" sy="102000" algn="ctr" rotWithShape="0">
                  <a:schemeClr val="accent4">
                    <a:lumMod val="20000"/>
                    <a:lumOff val="8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dirty="0">
                    <a:latin typeface="+mj-lt"/>
                  </a:rPr>
                  <a:t>01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905920" y="2397780"/>
                <a:ext cx="1338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+mn-ea"/>
                  </a:rPr>
                  <a:t>市场渗透率</a:t>
                </a:r>
                <a:endParaRPr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98770" y="2857601"/>
                <a:ext cx="14660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latin typeface="+mn-ea"/>
                  </a:rPr>
                  <a:t>详细说明该数据代表的市场情况</a:t>
                </a:r>
                <a:endParaRPr lang="zh-CN" altLang="en-US" sz="1200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BA97DB7-2B51-3D84-0A0B-9A614000EB7E}"/>
              </a:ext>
            </a:extLst>
          </p:cNvPr>
          <p:cNvGrpSpPr/>
          <p:nvPr/>
        </p:nvGrpSpPr>
        <p:grpSpPr>
          <a:xfrm>
            <a:off x="1213657" y="4754965"/>
            <a:ext cx="2565241" cy="905994"/>
            <a:chOff x="1213657" y="4754965"/>
            <a:chExt cx="2565241" cy="905994"/>
          </a:xfrm>
        </p:grpSpPr>
        <p:sp>
          <p:nvSpPr>
            <p:cNvPr id="14" name="圆角矩形 13"/>
            <p:cNvSpPr/>
            <p:nvPr/>
          </p:nvSpPr>
          <p:spPr>
            <a:xfrm>
              <a:off x="1213657" y="4811652"/>
              <a:ext cx="576000" cy="415766"/>
            </a:xfrm>
            <a:prstGeom prst="roundRect">
              <a:avLst>
                <a:gd name="adj" fmla="val 193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dirty="0">
                  <a:latin typeface="+mj-lt"/>
                </a:rPr>
                <a:t>02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905920" y="475496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同步增长率</a:t>
              </a:r>
              <a:endParaRPr lang="zh-CN" altLang="en-US" dirty="0"/>
            </a:p>
          </p:txBody>
        </p:sp>
        <p:cxnSp>
          <p:nvCxnSpPr>
            <p:cNvPr id="25" name="直线连接符 24"/>
            <p:cNvCxnSpPr/>
            <p:nvPr/>
          </p:nvCxnSpPr>
          <p:spPr>
            <a:xfrm>
              <a:off x="1789657" y="5161128"/>
              <a:ext cx="1989241" cy="0"/>
            </a:xfrm>
            <a:prstGeom prst="line">
              <a:avLst/>
            </a:prstGeom>
            <a:ln w="12700">
              <a:gradFill flip="none" rotWithShape="1">
                <a:gsLst>
                  <a:gs pos="44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898770" y="5199294"/>
              <a:ext cx="14660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详细说明该数据代表的市场情况</a:t>
              </a:r>
              <a:endParaRPr lang="zh-CN" altLang="en-US" sz="12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AEF3E4-EA8C-E0EE-0D52-27CC4BC86397}"/>
              </a:ext>
            </a:extLst>
          </p:cNvPr>
          <p:cNvGrpSpPr/>
          <p:nvPr/>
        </p:nvGrpSpPr>
        <p:grpSpPr>
          <a:xfrm>
            <a:off x="6553199" y="2189684"/>
            <a:ext cx="4010343" cy="974707"/>
            <a:chOff x="6553199" y="2189684"/>
            <a:chExt cx="4010343" cy="974707"/>
          </a:xfrm>
        </p:grpSpPr>
        <p:sp>
          <p:nvSpPr>
            <p:cNvPr id="17" name="圆角矩形 16"/>
            <p:cNvSpPr/>
            <p:nvPr/>
          </p:nvSpPr>
          <p:spPr>
            <a:xfrm>
              <a:off x="9987542" y="2378423"/>
              <a:ext cx="576000" cy="415766"/>
            </a:xfrm>
            <a:prstGeom prst="roundRect">
              <a:avLst>
                <a:gd name="adj" fmla="val 193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dirty="0">
                  <a:latin typeface="+mj-lt"/>
                </a:rPr>
                <a:t>03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552425" y="2189684"/>
              <a:ext cx="13260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gradFill>
                    <a:gsLst>
                      <a:gs pos="0">
                        <a:schemeClr val="accent6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</a:gsLst>
                    <a:lin ang="2700000" scaled="1"/>
                  </a:gradFill>
                  <a:latin typeface="+mn-ea"/>
                </a:rPr>
                <a:t>市场占有率</a:t>
              </a:r>
              <a:endParaRPr lang="zh-CN" altLang="en-US" dirty="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2700000" scaled="1"/>
                </a:gradFill>
              </a:endParaRP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E9DF8C8D-5C77-FFD0-A54D-6E860E340D02}"/>
                </a:ext>
              </a:extLst>
            </p:cNvPr>
            <p:cNvSpPr/>
            <p:nvPr/>
          </p:nvSpPr>
          <p:spPr bwMode="auto">
            <a:xfrm flipH="1">
              <a:off x="6553199" y="2631662"/>
              <a:ext cx="3434341" cy="456772"/>
            </a:xfrm>
            <a:custGeom>
              <a:avLst/>
              <a:gdLst>
                <a:gd name="T0" fmla="*/ 1809 w 1809"/>
                <a:gd name="T1" fmla="*/ 154 h 154"/>
                <a:gd name="T2" fmla="*/ 1661 w 1809"/>
                <a:gd name="T3" fmla="*/ 0 h 154"/>
                <a:gd name="T4" fmla="*/ 0 w 1809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9" h="154">
                  <a:moveTo>
                    <a:pt x="1809" y="154"/>
                  </a:moveTo>
                  <a:lnTo>
                    <a:pt x="1661" y="0"/>
                  </a:lnTo>
                  <a:lnTo>
                    <a:pt x="0" y="0"/>
                  </a:lnTo>
                </a:path>
              </a:pathLst>
            </a:custGeom>
            <a:ln w="12700">
              <a:gradFill flip="none" rotWithShape="1">
                <a:gsLst>
                  <a:gs pos="44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521524" y="2702726"/>
              <a:ext cx="14660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详细说明该数据代表的市场情况</a:t>
              </a:r>
              <a:endParaRPr lang="zh-CN" altLang="en-US" sz="12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8980A8-5285-FFA9-5E99-6705911BB1BF}"/>
              </a:ext>
            </a:extLst>
          </p:cNvPr>
          <p:cNvGrpSpPr/>
          <p:nvPr/>
        </p:nvGrpSpPr>
        <p:grpSpPr>
          <a:xfrm>
            <a:off x="7998301" y="4650203"/>
            <a:ext cx="2565241" cy="960135"/>
            <a:chOff x="7998301" y="4650203"/>
            <a:chExt cx="2565241" cy="960135"/>
          </a:xfrm>
        </p:grpSpPr>
        <p:sp>
          <p:nvSpPr>
            <p:cNvPr id="20" name="圆角矩形 19"/>
            <p:cNvSpPr/>
            <p:nvPr/>
          </p:nvSpPr>
          <p:spPr>
            <a:xfrm>
              <a:off x="9987542" y="4655491"/>
              <a:ext cx="576000" cy="576000"/>
            </a:xfrm>
            <a:prstGeom prst="roundRect">
              <a:avLst>
                <a:gd name="adj" fmla="val 19367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566228" y="4650203"/>
              <a:ext cx="13260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市场留存率</a:t>
              </a:r>
              <a:endParaRPr lang="zh-CN" altLang="en-US" dirty="0"/>
            </a:p>
          </p:txBody>
        </p:sp>
        <p:cxnSp>
          <p:nvCxnSpPr>
            <p:cNvPr id="26" name="直线连接符 25"/>
            <p:cNvCxnSpPr/>
            <p:nvPr/>
          </p:nvCxnSpPr>
          <p:spPr>
            <a:xfrm flipH="1">
              <a:off x="7998301" y="5077152"/>
              <a:ext cx="1989241" cy="0"/>
            </a:xfrm>
            <a:prstGeom prst="line">
              <a:avLst/>
            </a:prstGeom>
            <a:ln w="12700">
              <a:gradFill flip="none" rotWithShape="1">
                <a:gsLst>
                  <a:gs pos="44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8616237" y="5148673"/>
              <a:ext cx="14660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详细说明该数据代表的市场情况</a:t>
              </a:r>
              <a:endParaRPr lang="zh-CN" altLang="en-US" sz="1200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810729" y="690200"/>
            <a:ext cx="404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利润增长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用户新增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b="1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  <a:latin typeface="+mn-ea"/>
              </a:rPr>
              <a:t>市场情况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用户评论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675C802-B343-7018-2B20-3590C4E0A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598739"/>
              </p:ext>
            </p:extLst>
          </p:nvPr>
        </p:nvGraphicFramePr>
        <p:xfrm>
          <a:off x="3515926" y="2223560"/>
          <a:ext cx="4749240" cy="3677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292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数据成果</a:t>
            </a:r>
            <a:endParaRPr lang="en-GB" dirty="0"/>
          </a:p>
        </p:txBody>
      </p:sp>
      <p:sp>
        <p:nvSpPr>
          <p:cNvPr id="6" name="矩形 5"/>
          <p:cNvSpPr/>
          <p:nvPr/>
        </p:nvSpPr>
        <p:spPr>
          <a:xfrm>
            <a:off x="575341" y="1222202"/>
            <a:ext cx="2293700" cy="5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DATA RESULTS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810729" y="690200"/>
            <a:ext cx="404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利润增长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用户新增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市场情况 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|  </a:t>
            </a:r>
            <a:r>
              <a:rPr lang="zh-CN" altLang="en-US" sz="1400" b="1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  <a:latin typeface="+mn-ea"/>
              </a:rPr>
              <a:t>用户评论</a:t>
            </a:r>
          </a:p>
        </p:txBody>
      </p:sp>
      <p:graphicFrame>
        <p:nvGraphicFramePr>
          <p:cNvPr id="51" name="图表 50">
            <a:extLst>
              <a:ext uri="{FF2B5EF4-FFF2-40B4-BE49-F238E27FC236}">
                <a16:creationId xmlns:a16="http://schemas.microsoft.com/office/drawing/2014/main" id="{E5CA2FEF-EB5D-B3D8-E116-828AE053B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783828"/>
              </p:ext>
            </p:extLst>
          </p:nvPr>
        </p:nvGraphicFramePr>
        <p:xfrm>
          <a:off x="7167357" y="2010217"/>
          <a:ext cx="4274949" cy="412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8339B1E2-5E6A-5AB5-48AF-0360028569FC}"/>
              </a:ext>
            </a:extLst>
          </p:cNvPr>
          <p:cNvGrpSpPr/>
          <p:nvPr/>
        </p:nvGrpSpPr>
        <p:grpSpPr>
          <a:xfrm>
            <a:off x="658813" y="2090408"/>
            <a:ext cx="2827337" cy="4043692"/>
            <a:chOff x="658813" y="2090408"/>
            <a:chExt cx="2827337" cy="4043692"/>
          </a:xfrm>
        </p:grpSpPr>
        <p:sp>
          <p:nvSpPr>
            <p:cNvPr id="63" name="圆角矩形 62"/>
            <p:cNvSpPr/>
            <p:nvPr/>
          </p:nvSpPr>
          <p:spPr>
            <a:xfrm>
              <a:off x="658813" y="2090408"/>
              <a:ext cx="2827337" cy="4043692"/>
            </a:xfrm>
            <a:prstGeom prst="roundRect">
              <a:avLst>
                <a:gd name="adj" fmla="val 548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788624" y="2223412"/>
              <a:ext cx="15259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来自青少年用户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1969421" y="2963266"/>
              <a:ext cx="1389952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gradFill flip="none" rotWithShape="1"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99000">
                        <a:schemeClr val="accent5">
                          <a:lumMod val="20000"/>
                          <a:lumOff val="8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</a:rPr>
                <a:t>Teenagers</a:t>
              </a: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8165" y="2673271"/>
              <a:ext cx="1091256" cy="1073308"/>
            </a:xfrm>
            <a:prstGeom prst="roundRect">
              <a:avLst>
                <a:gd name="adj" fmla="val 13994"/>
              </a:avLst>
            </a:prstGeom>
          </p:spPr>
        </p:pic>
        <p:sp>
          <p:nvSpPr>
            <p:cNvPr id="67" name="矩形 66"/>
            <p:cNvSpPr/>
            <p:nvPr/>
          </p:nvSpPr>
          <p:spPr>
            <a:xfrm>
              <a:off x="834694" y="4039007"/>
              <a:ext cx="24323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精选评论</a:t>
              </a:r>
              <a:r>
                <a:rPr lang="en-US" altLang="zh-CN" sz="1200" dirty="0"/>
                <a:t>1</a:t>
              </a:r>
              <a:r>
                <a:rPr lang="zh-CN" altLang="en-US" sz="1200" dirty="0"/>
                <a:t>：这是我见过最好用的一款</a:t>
              </a:r>
              <a:r>
                <a:rPr lang="en-US" altLang="zh-CN" sz="1200" dirty="0"/>
                <a:t>app</a:t>
              </a:r>
              <a:r>
                <a:rPr lang="zh-CN" altLang="en-US" sz="1200" dirty="0"/>
                <a:t>，可以帮助我学习。</a:t>
              </a:r>
              <a:endParaRPr lang="en-US" altLang="zh-CN" sz="1200" dirty="0"/>
            </a:p>
            <a:p>
              <a:pPr>
                <a:lnSpc>
                  <a:spcPct val="150000"/>
                </a:lnSpc>
              </a:pPr>
              <a:r>
                <a:rPr lang="en-US" altLang="zh-CN" sz="1200" dirty="0"/>
                <a:t>                    ——</a:t>
              </a:r>
              <a:r>
                <a:rPr lang="zh-CN" altLang="en-US" sz="1200" dirty="0"/>
                <a:t>来自</a:t>
              </a:r>
              <a:r>
                <a:rPr lang="en-US" altLang="zh-CN" sz="1200" dirty="0"/>
                <a:t>xx</a:t>
              </a:r>
              <a:r>
                <a:rPr lang="zh-CN" altLang="en-US" sz="1200" dirty="0"/>
                <a:t>地区用户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834693" y="5077028"/>
              <a:ext cx="24323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精选评论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：摘录一些精选评论，证明产品受到用户的超高好评。</a:t>
              </a:r>
              <a:endParaRPr lang="en-US" altLang="zh-CN" sz="1200" dirty="0"/>
            </a:p>
            <a:p>
              <a:pPr>
                <a:lnSpc>
                  <a:spcPct val="150000"/>
                </a:lnSpc>
              </a:pPr>
              <a:r>
                <a:rPr lang="en-US" altLang="zh-CN" sz="1200" dirty="0"/>
                <a:t>                    ——</a:t>
              </a:r>
              <a:r>
                <a:rPr lang="zh-CN" altLang="en-US" sz="1200" dirty="0"/>
                <a:t>来自</a:t>
              </a:r>
              <a:r>
                <a:rPr lang="en-US" altLang="zh-CN" sz="1200" dirty="0"/>
                <a:t>xx</a:t>
              </a:r>
              <a:r>
                <a:rPr lang="zh-CN" altLang="en-US" sz="1200" dirty="0"/>
                <a:t>地区用户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FE1974-AFA0-F083-7E35-F7E2A7E01133}"/>
              </a:ext>
            </a:extLst>
          </p:cNvPr>
          <p:cNvGrpSpPr/>
          <p:nvPr/>
        </p:nvGrpSpPr>
        <p:grpSpPr>
          <a:xfrm>
            <a:off x="3822827" y="2085646"/>
            <a:ext cx="2827337" cy="4043692"/>
            <a:chOff x="3822827" y="2085646"/>
            <a:chExt cx="2827337" cy="4043692"/>
          </a:xfrm>
        </p:grpSpPr>
        <p:sp>
          <p:nvSpPr>
            <p:cNvPr id="69" name="圆角矩形 68"/>
            <p:cNvSpPr/>
            <p:nvPr/>
          </p:nvSpPr>
          <p:spPr>
            <a:xfrm>
              <a:off x="3822827" y="2085646"/>
              <a:ext cx="2827337" cy="4043692"/>
            </a:xfrm>
            <a:prstGeom prst="roundRect">
              <a:avLst>
                <a:gd name="adj" fmla="val 548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3952638" y="2218650"/>
              <a:ext cx="15259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来自青年用户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5133435" y="2958504"/>
              <a:ext cx="1389952" cy="394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gradFill flip="none" rotWithShape="1"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99000">
                        <a:schemeClr val="accent5">
                          <a:lumMod val="20000"/>
                          <a:lumOff val="8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</a:rPr>
                <a:t>Youth</a:t>
              </a:r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42179" y="2668509"/>
              <a:ext cx="1091256" cy="1073308"/>
            </a:xfrm>
            <a:prstGeom prst="roundRect">
              <a:avLst>
                <a:gd name="adj" fmla="val 13994"/>
              </a:avLst>
            </a:prstGeom>
          </p:spPr>
        </p:pic>
        <p:sp>
          <p:nvSpPr>
            <p:cNvPr id="73" name="矩形 72"/>
            <p:cNvSpPr/>
            <p:nvPr/>
          </p:nvSpPr>
          <p:spPr>
            <a:xfrm>
              <a:off x="3998708" y="4034245"/>
              <a:ext cx="24323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精选评论</a:t>
              </a:r>
              <a:r>
                <a:rPr lang="en-US" altLang="zh-CN" sz="1200" dirty="0"/>
                <a:t>1</a:t>
              </a:r>
              <a:r>
                <a:rPr lang="zh-CN" altLang="en-US" sz="1200" dirty="0"/>
                <a:t>：作为成年人，不得不说非常适合，我觉得它太棒了！</a:t>
              </a:r>
              <a:endParaRPr lang="en-US" altLang="zh-CN" sz="1200" dirty="0"/>
            </a:p>
            <a:p>
              <a:pPr>
                <a:lnSpc>
                  <a:spcPct val="150000"/>
                </a:lnSpc>
              </a:pPr>
              <a:r>
                <a:rPr lang="en-US" altLang="zh-CN" sz="1200" dirty="0"/>
                <a:t>                    ——</a:t>
              </a:r>
              <a:r>
                <a:rPr lang="zh-CN" altLang="en-US" sz="1200" dirty="0"/>
                <a:t>来自</a:t>
              </a:r>
              <a:r>
                <a:rPr lang="en-US" altLang="zh-CN" sz="1200" dirty="0"/>
                <a:t>xx</a:t>
              </a:r>
              <a:r>
                <a:rPr lang="zh-CN" altLang="en-US" sz="1200" dirty="0"/>
                <a:t>地区用户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3998707" y="5072266"/>
              <a:ext cx="24323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精选评论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：摘录一些精选评论，证明产品受到用户的超高好评。</a:t>
              </a:r>
              <a:endParaRPr lang="en-US" altLang="zh-CN" sz="1200" dirty="0"/>
            </a:p>
            <a:p>
              <a:pPr>
                <a:lnSpc>
                  <a:spcPct val="150000"/>
                </a:lnSpc>
              </a:pPr>
              <a:r>
                <a:rPr lang="en-US" altLang="zh-CN" sz="1200" dirty="0"/>
                <a:t>                    ——</a:t>
              </a:r>
              <a:r>
                <a:rPr lang="zh-CN" altLang="en-US" sz="1200" dirty="0"/>
                <a:t>来自</a:t>
              </a:r>
              <a:r>
                <a:rPr lang="en-US" altLang="zh-CN" sz="1200" dirty="0"/>
                <a:t>xx</a:t>
              </a:r>
              <a:r>
                <a:rPr lang="zh-CN" altLang="en-US" sz="1200" dirty="0"/>
                <a:t>地区用户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12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业务价值</a:t>
            </a:r>
          </a:p>
        </p:txBody>
      </p:sp>
      <p:sp>
        <p:nvSpPr>
          <p:cNvPr id="8" name="矩形 7"/>
          <p:cNvSpPr/>
          <p:nvPr/>
        </p:nvSpPr>
        <p:spPr>
          <a:xfrm>
            <a:off x="575341" y="1222202"/>
            <a:ext cx="2293700" cy="5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BUSINESS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VALUES</a:t>
            </a:r>
          </a:p>
        </p:txBody>
      </p:sp>
      <p:sp>
        <p:nvSpPr>
          <p:cNvPr id="13" name="矩形 12"/>
          <p:cNvSpPr/>
          <p:nvPr/>
        </p:nvSpPr>
        <p:spPr>
          <a:xfrm>
            <a:off x="584166" y="1922087"/>
            <a:ext cx="7595293" cy="61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项目的巨大业务价值描述，可从产品对公司的战略影响着手，分析</a:t>
            </a:r>
            <a:r>
              <a:rPr lang="en-US" altLang="zh-CN" sz="1200" dirty="0"/>
              <a:t>CCA</a:t>
            </a:r>
            <a:r>
              <a:rPr lang="zh-CN" altLang="en-US" sz="1200" dirty="0"/>
              <a:t>项目的成功复制难度，是否有向</a:t>
            </a:r>
            <a:r>
              <a:rPr lang="en-US" altLang="zh-CN" sz="1200" dirty="0"/>
              <a:t>CCD</a:t>
            </a:r>
            <a:r>
              <a:rPr lang="zh-CN" altLang="en-US" sz="1200" dirty="0"/>
              <a:t>、</a:t>
            </a:r>
            <a:r>
              <a:rPr lang="en-US" altLang="zh-CN" sz="1200" dirty="0"/>
              <a:t>CCE</a:t>
            </a:r>
            <a:r>
              <a:rPr lang="zh-CN" altLang="en-US" sz="1200" dirty="0"/>
              <a:t>、</a:t>
            </a:r>
            <a:r>
              <a:rPr lang="en-US" altLang="zh-CN" sz="1200" dirty="0"/>
              <a:t>CCF</a:t>
            </a:r>
            <a:r>
              <a:rPr lang="zh-CN" altLang="en-US" sz="1200" dirty="0"/>
              <a:t>等公司核心产业的转移可能，从而提升公司整体利润增幅，扩大</a:t>
            </a:r>
            <a:r>
              <a:rPr lang="en-US" altLang="zh-CN" sz="1200" dirty="0"/>
              <a:t>CCA</a:t>
            </a:r>
            <a:r>
              <a:rPr lang="zh-CN" altLang="en-US" sz="1200" dirty="0"/>
              <a:t>项目的成功影响力。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678D228-FD16-3453-EEEA-5BD2C4477583}"/>
              </a:ext>
            </a:extLst>
          </p:cNvPr>
          <p:cNvGrpSpPr/>
          <p:nvPr/>
        </p:nvGrpSpPr>
        <p:grpSpPr>
          <a:xfrm>
            <a:off x="658813" y="2959939"/>
            <a:ext cx="10874375" cy="3169399"/>
            <a:chOff x="658813" y="2959939"/>
            <a:chExt cx="10874375" cy="316939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FD0119-A079-4DEE-2664-17992F2CE197}"/>
                </a:ext>
              </a:extLst>
            </p:cNvPr>
            <p:cNvSpPr/>
            <p:nvPr/>
          </p:nvSpPr>
          <p:spPr>
            <a:xfrm>
              <a:off x="668341" y="3240249"/>
              <a:ext cx="10850559" cy="288908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TW" altLang="en-US" dirty="0">
                <a:latin typeface="+mn-ea"/>
                <a:sym typeface="OPPOSans R" panose="00020600040101010101" pitchFamily="18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4321D2-3562-D585-F110-B9A74E719208}"/>
                </a:ext>
              </a:extLst>
            </p:cNvPr>
            <p:cNvSpPr/>
            <p:nvPr/>
          </p:nvSpPr>
          <p:spPr>
            <a:xfrm>
              <a:off x="658813" y="2959939"/>
              <a:ext cx="10874375" cy="36933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TW" altLang="en-US">
                <a:latin typeface="+mn-ea"/>
              </a:endParaRP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61672"/>
              </p:ext>
            </p:extLst>
          </p:nvPr>
        </p:nvGraphicFramePr>
        <p:xfrm>
          <a:off x="820787" y="2888809"/>
          <a:ext cx="10545666" cy="3176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11">
                  <a:extLst>
                    <a:ext uri="{9D8B030D-6E8A-4147-A177-3AD203B41FA5}">
                      <a16:colId xmlns:a16="http://schemas.microsoft.com/office/drawing/2014/main" val="1000973448"/>
                    </a:ext>
                  </a:extLst>
                </a:gridCol>
                <a:gridCol w="1757611">
                  <a:extLst>
                    <a:ext uri="{9D8B030D-6E8A-4147-A177-3AD203B41FA5}">
                      <a16:colId xmlns:a16="http://schemas.microsoft.com/office/drawing/2014/main" val="3916492695"/>
                    </a:ext>
                  </a:extLst>
                </a:gridCol>
                <a:gridCol w="1757611">
                  <a:extLst>
                    <a:ext uri="{9D8B030D-6E8A-4147-A177-3AD203B41FA5}">
                      <a16:colId xmlns:a16="http://schemas.microsoft.com/office/drawing/2014/main" val="987038365"/>
                    </a:ext>
                  </a:extLst>
                </a:gridCol>
                <a:gridCol w="1757611">
                  <a:extLst>
                    <a:ext uri="{9D8B030D-6E8A-4147-A177-3AD203B41FA5}">
                      <a16:colId xmlns:a16="http://schemas.microsoft.com/office/drawing/2014/main" val="4118240315"/>
                    </a:ext>
                  </a:extLst>
                </a:gridCol>
                <a:gridCol w="1757611">
                  <a:extLst>
                    <a:ext uri="{9D8B030D-6E8A-4147-A177-3AD203B41FA5}">
                      <a16:colId xmlns:a16="http://schemas.microsoft.com/office/drawing/2014/main" val="79738708"/>
                    </a:ext>
                  </a:extLst>
                </a:gridCol>
                <a:gridCol w="1757611">
                  <a:extLst>
                    <a:ext uri="{9D8B030D-6E8A-4147-A177-3AD203B41FA5}">
                      <a16:colId xmlns:a16="http://schemas.microsoft.com/office/drawing/2014/main" val="2250123244"/>
                    </a:ext>
                  </a:extLst>
                </a:gridCol>
              </a:tblGrid>
              <a:tr h="5589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链路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目标用户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利润点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市场情况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CCA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亮点一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CCA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两点三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546421"/>
                  </a:ext>
                </a:extLst>
              </a:tr>
              <a:tr h="756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CCA</a:t>
                      </a:r>
                      <a:r>
                        <a:rPr lang="zh-CN" altLang="en-US" sz="1400" b="1" dirty="0"/>
                        <a:t>项目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青少年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用户流量</a:t>
                      </a:r>
                      <a:r>
                        <a:rPr lang="en-US" altLang="zh-CN" sz="1400" b="1" dirty="0"/>
                        <a:t>+</a:t>
                      </a:r>
                      <a:r>
                        <a:rPr lang="zh-CN" altLang="en-US" sz="1400" b="1" dirty="0"/>
                        <a:t>广告盈利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远程学习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简短描述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简短描述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942685"/>
                  </a:ext>
                </a:extLst>
              </a:tr>
              <a:tr h="822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公司战略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K12</a:t>
                      </a:r>
                      <a:r>
                        <a:rPr lang="zh-CN" altLang="en-US" sz="1400" b="1" dirty="0"/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广告及</a:t>
                      </a:r>
                      <a:r>
                        <a:rPr lang="en-US" altLang="zh-CN" sz="1400" b="1" dirty="0"/>
                        <a:t>ARPU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WFH</a:t>
                      </a:r>
                      <a:r>
                        <a:rPr lang="zh-CN" altLang="en-US" sz="1400" b="1" dirty="0"/>
                        <a:t>大环境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简短描述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简短描述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56401"/>
                  </a:ext>
                </a:extLst>
              </a:tr>
              <a:tr h="1039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/>
                        <a:t>适配性</a:t>
                      </a:r>
                      <a:endParaRPr lang="en-US" altLang="zh-CN" sz="14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>
                          <a:gradFill>
                            <a:gsLst>
                              <a:gs pos="0">
                                <a:schemeClr val="accent6">
                                  <a:lumMod val="60000"/>
                                  <a:lumOff val="40000"/>
                                </a:schemeClr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2700000" scaled="1"/>
                          </a:gradFill>
                        </a:rPr>
                        <a:t>均高于公司平均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3529920"/>
                  </a:ext>
                </a:extLst>
              </a:tr>
            </a:tbl>
          </a:graphicData>
        </a:graphic>
      </p:graphicFrame>
      <p:cxnSp>
        <p:nvCxnSpPr>
          <p:cNvPr id="19" name="直线连接符 18"/>
          <p:cNvCxnSpPr/>
          <p:nvPr/>
        </p:nvCxnSpPr>
        <p:spPr>
          <a:xfrm>
            <a:off x="2631233" y="5570376"/>
            <a:ext cx="840688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6800134C-C4B9-764E-EDCA-D2D998BB1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024114"/>
              </p:ext>
            </p:extLst>
          </p:nvPr>
        </p:nvGraphicFramePr>
        <p:xfrm>
          <a:off x="2251408" y="5078097"/>
          <a:ext cx="9166529" cy="98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51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41" y="637427"/>
            <a:ext cx="10858500" cy="584775"/>
          </a:xfrm>
        </p:spPr>
        <p:txBody>
          <a:bodyPr/>
          <a:lstStyle/>
          <a:p>
            <a:r>
              <a:rPr lang="zh-CN" altLang="en-US" dirty="0"/>
              <a:t>项目成果</a:t>
            </a:r>
            <a:r>
              <a:rPr lang="en-US" altLang="zh-CN" dirty="0"/>
              <a:t>  </a:t>
            </a:r>
            <a:r>
              <a:rPr lang="en-US" dirty="0"/>
              <a:t>CCB</a:t>
            </a:r>
            <a:r>
              <a:rPr lang="zh-CN" altLang="en-US" dirty="0"/>
              <a:t>项目从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成功上线</a:t>
            </a:r>
            <a:endParaRPr lang="en-GB" dirty="0"/>
          </a:p>
        </p:txBody>
      </p:sp>
      <p:sp>
        <p:nvSpPr>
          <p:cNvPr id="8" name="任意形状 7"/>
          <p:cNvSpPr/>
          <p:nvPr/>
        </p:nvSpPr>
        <p:spPr>
          <a:xfrm>
            <a:off x="658813" y="1803560"/>
            <a:ext cx="2243007" cy="468902"/>
          </a:xfrm>
          <a:custGeom>
            <a:avLst/>
            <a:gdLst>
              <a:gd name="connsiteX0" fmla="*/ 52673 w 2243007"/>
              <a:gd name="connsiteY0" fmla="*/ 0 h 398464"/>
              <a:gd name="connsiteX1" fmla="*/ 2190334 w 2243007"/>
              <a:gd name="connsiteY1" fmla="*/ 0 h 398464"/>
              <a:gd name="connsiteX2" fmla="*/ 2243007 w 2243007"/>
              <a:gd name="connsiteY2" fmla="*/ 52673 h 398464"/>
              <a:gd name="connsiteX3" fmla="*/ 2243007 w 2243007"/>
              <a:gd name="connsiteY3" fmla="*/ 263356 h 398464"/>
              <a:gd name="connsiteX4" fmla="*/ 2190334 w 2243007"/>
              <a:gd name="connsiteY4" fmla="*/ 316029 h 398464"/>
              <a:gd name="connsiteX5" fmla="*/ 125603 w 2243007"/>
              <a:gd name="connsiteY5" fmla="*/ 316029 h 398464"/>
              <a:gd name="connsiteX6" fmla="*/ 85807 w 2243007"/>
              <a:gd name="connsiteY6" fmla="*/ 398464 h 398464"/>
              <a:gd name="connsiteX7" fmla="*/ 45292 w 2243007"/>
              <a:gd name="connsiteY7" fmla="*/ 314539 h 398464"/>
              <a:gd name="connsiteX8" fmla="*/ 32171 w 2243007"/>
              <a:gd name="connsiteY8" fmla="*/ 311890 h 398464"/>
              <a:gd name="connsiteX9" fmla="*/ 0 w 2243007"/>
              <a:gd name="connsiteY9" fmla="*/ 263356 h 398464"/>
              <a:gd name="connsiteX10" fmla="*/ 0 w 2243007"/>
              <a:gd name="connsiteY10" fmla="*/ 52673 h 398464"/>
              <a:gd name="connsiteX11" fmla="*/ 52673 w 2243007"/>
              <a:gd name="connsiteY11" fmla="*/ 0 h 39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007" h="398464">
                <a:moveTo>
                  <a:pt x="52673" y="0"/>
                </a:moveTo>
                <a:lnTo>
                  <a:pt x="2190334" y="0"/>
                </a:lnTo>
                <a:cubicBezTo>
                  <a:pt x="2219424" y="0"/>
                  <a:pt x="2243007" y="23583"/>
                  <a:pt x="2243007" y="52673"/>
                </a:cubicBezTo>
                <a:lnTo>
                  <a:pt x="2243007" y="263356"/>
                </a:lnTo>
                <a:cubicBezTo>
                  <a:pt x="2243007" y="292446"/>
                  <a:pt x="2219424" y="316029"/>
                  <a:pt x="2190334" y="316029"/>
                </a:cubicBezTo>
                <a:lnTo>
                  <a:pt x="125603" y="316029"/>
                </a:lnTo>
                <a:lnTo>
                  <a:pt x="85807" y="398464"/>
                </a:lnTo>
                <a:lnTo>
                  <a:pt x="45292" y="314539"/>
                </a:lnTo>
                <a:lnTo>
                  <a:pt x="32171" y="311890"/>
                </a:lnTo>
                <a:cubicBezTo>
                  <a:pt x="13266" y="303893"/>
                  <a:pt x="0" y="285174"/>
                  <a:pt x="0" y="263356"/>
                </a:cubicBezTo>
                <a:lnTo>
                  <a:pt x="0" y="52673"/>
                </a:lnTo>
                <a:cubicBezTo>
                  <a:pt x="0" y="23583"/>
                  <a:pt x="23583" y="0"/>
                  <a:pt x="52673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</a:gradFill>
        </p:spPr>
        <p:txBody>
          <a:bodyPr wrap="square" lIns="91440" tIns="108000" rIns="91440" bIns="10800" anchor="t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Project Information</a:t>
            </a:r>
          </a:p>
          <a:p>
            <a:pPr>
              <a:lnSpc>
                <a:spcPct val="80000"/>
              </a:lnSpc>
            </a:pPr>
            <a:endParaRPr lang="en-US" altLang="zh-CN" sz="1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56F6BAF-E1DD-C641-3E7A-58A7EB76DC11}"/>
              </a:ext>
            </a:extLst>
          </p:cNvPr>
          <p:cNvGrpSpPr/>
          <p:nvPr/>
        </p:nvGrpSpPr>
        <p:grpSpPr>
          <a:xfrm>
            <a:off x="575341" y="2382163"/>
            <a:ext cx="5520659" cy="1236039"/>
            <a:chOff x="575341" y="2382163"/>
            <a:chExt cx="5520659" cy="123603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575341" y="2382163"/>
              <a:ext cx="47337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000" b="1" dirty="0">
                  <a:latin typeface="+mj-lt"/>
                </a:rPr>
                <a:t>CCB</a:t>
              </a:r>
              <a:r>
                <a:rPr lang="zh-CN" altLang="en-US" sz="2000" b="1" dirty="0">
                  <a:latin typeface="+mn-ea"/>
                </a:rPr>
                <a:t>项目顺利外放，</a:t>
              </a:r>
              <a:r>
                <a:rPr lang="en-US" altLang="zh-CN" sz="2000" b="1" dirty="0">
                  <a:latin typeface="+mn-ea"/>
                </a:rPr>
                <a:t>iOS</a:t>
              </a:r>
              <a:r>
                <a:rPr lang="zh-CN" altLang="en-US" sz="2000" b="1" dirty="0">
                  <a:latin typeface="+mn-ea"/>
                </a:rPr>
                <a:t>排行榜</a:t>
              </a:r>
              <a:r>
                <a:rPr lang="en-US" altLang="zh-CN" sz="2000" b="1" dirty="0">
                  <a:latin typeface="+mn-ea"/>
                </a:rPr>
                <a:t>Top10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575341" y="2694872"/>
              <a:ext cx="552065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sz="1200" dirty="0">
                  <a:latin typeface="+mn-ea"/>
                </a:rPr>
                <a:t>CCB</a:t>
              </a:r>
              <a:r>
                <a:rPr lang="zh-CN" altLang="en-US" sz="1200" dirty="0">
                  <a:latin typeface="+mn-ea"/>
                </a:rPr>
                <a:t>于</a:t>
              </a:r>
              <a:r>
                <a:rPr lang="en-US" altLang="zh-CN" sz="1200" dirty="0">
                  <a:latin typeface="+mn-ea"/>
                </a:rPr>
                <a:t>20xx</a:t>
              </a:r>
              <a:r>
                <a:rPr lang="zh-CN" altLang="en-US" sz="1200" dirty="0">
                  <a:latin typeface="+mn-ea"/>
                </a:rPr>
                <a:t>年在</a:t>
              </a:r>
              <a:r>
                <a:rPr lang="en-US" altLang="zh-CN" sz="1200" dirty="0">
                  <a:latin typeface="+mn-ea"/>
                </a:rPr>
                <a:t>iOS</a:t>
              </a:r>
              <a:r>
                <a:rPr lang="zh-CN" altLang="en-US" sz="1200" dirty="0">
                  <a:latin typeface="+mn-ea"/>
                </a:rPr>
                <a:t>、</a:t>
              </a:r>
              <a:r>
                <a:rPr lang="en-US" altLang="zh-CN" sz="1200" dirty="0" err="1">
                  <a:latin typeface="+mn-ea"/>
                </a:rPr>
                <a:t>ipad</a:t>
              </a:r>
              <a:r>
                <a:rPr lang="zh-CN" altLang="en-US" sz="1200" dirty="0">
                  <a:latin typeface="+mn-ea"/>
                </a:rPr>
                <a:t>、安卓等全平台上线，上线第一天即取得畅销榜前</a:t>
              </a:r>
              <a:r>
                <a:rPr lang="en-US" altLang="zh-CN" sz="1200" dirty="0">
                  <a:latin typeface="+mn-ea"/>
                </a:rPr>
                <a:t>10</a:t>
              </a:r>
              <a:r>
                <a:rPr lang="zh-CN" altLang="en-US" sz="1200" dirty="0">
                  <a:latin typeface="+mn-ea"/>
                </a:rPr>
                <a:t>、免费榜前</a:t>
              </a:r>
              <a:r>
                <a:rPr lang="en-US" altLang="zh-CN" sz="1200" dirty="0">
                  <a:latin typeface="+mn-ea"/>
                </a:rPr>
                <a:t>20</a:t>
              </a:r>
              <a:r>
                <a:rPr lang="zh-CN" altLang="en-US" sz="1200" dirty="0">
                  <a:latin typeface="+mn-ea"/>
                </a:rPr>
                <a:t>的好成绩。产品的成功离不开准备的规划和精准的定位，在短短一周内组建专项小组，进行人员选拔，完成了一款旗舰产品的面世。</a:t>
              </a:r>
              <a:endParaRPr lang="en-US" altLang="zh-CN" sz="1200" dirty="0">
                <a:latin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0C369A4-05FF-BC2C-200B-4A4C59C576B0}"/>
              </a:ext>
            </a:extLst>
          </p:cNvPr>
          <p:cNvGrpSpPr/>
          <p:nvPr/>
        </p:nvGrpSpPr>
        <p:grpSpPr>
          <a:xfrm>
            <a:off x="607198" y="4185271"/>
            <a:ext cx="6096000" cy="1231740"/>
            <a:chOff x="607198" y="4185271"/>
            <a:chExt cx="6096000" cy="1231740"/>
          </a:xfrm>
        </p:grpSpPr>
        <p:sp>
          <p:nvSpPr>
            <p:cNvPr id="2" name="矩形 1"/>
            <p:cNvSpPr/>
            <p:nvPr/>
          </p:nvSpPr>
          <p:spPr>
            <a:xfrm>
              <a:off x="607198" y="4493681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+mn-ea"/>
                </a:rPr>
                <a:t>CCB</a:t>
              </a:r>
              <a:r>
                <a:rPr lang="zh-CN" altLang="en-US" sz="1200" dirty="0">
                  <a:latin typeface="+mn-ea"/>
                </a:rPr>
                <a:t>从孵化到落地仅仅花费</a:t>
              </a:r>
              <a:r>
                <a:rPr lang="en-US" altLang="zh-CN" sz="1200" dirty="0">
                  <a:latin typeface="+mn-ea"/>
                </a:rPr>
                <a:t>6</a:t>
              </a:r>
              <a:r>
                <a:rPr lang="zh-CN" altLang="en-US" sz="1200" dirty="0">
                  <a:latin typeface="+mn-ea"/>
                </a:rPr>
                <a:t>个月，在公司内部，一款产品的研发周期平均需要</a:t>
              </a:r>
              <a:r>
                <a:rPr lang="en-US" altLang="zh-CN" sz="1200" dirty="0">
                  <a:latin typeface="+mn-ea"/>
                </a:rPr>
                <a:t>12-15</a:t>
              </a:r>
              <a:r>
                <a:rPr lang="zh-CN" altLang="en-US" sz="1200" dirty="0">
                  <a:latin typeface="+mn-ea"/>
                </a:rPr>
                <a:t>个月，而</a:t>
              </a:r>
              <a:r>
                <a:rPr lang="en-US" altLang="zh-CN" sz="1200" dirty="0">
                  <a:latin typeface="+mn-ea"/>
                </a:rPr>
                <a:t>CCB</a:t>
              </a:r>
              <a:r>
                <a:rPr lang="zh-CN" altLang="en-US" sz="1200" dirty="0">
                  <a:latin typeface="+mn-ea"/>
                </a:rPr>
                <a:t>的成功证明了短、平、快的模式是一条成功通路。在采取这个逻辑去铺量，可以创造更强的降本增效成果。</a:t>
              </a:r>
              <a:endParaRPr lang="en-US" altLang="zh-CN" sz="1200" dirty="0">
                <a:latin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607198" y="4185271"/>
              <a:ext cx="51591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000" b="1" dirty="0">
                  <a:latin typeface="+mj-lt"/>
                </a:rPr>
                <a:t>CCB</a:t>
              </a:r>
              <a:r>
                <a:rPr lang="zh-CN" altLang="en-US" sz="2000" b="1" dirty="0">
                  <a:latin typeface="+mn-ea"/>
                </a:rPr>
                <a:t>项目开发仅</a:t>
              </a:r>
              <a:r>
                <a:rPr lang="en-US" altLang="zh-CN" sz="2000" b="1" dirty="0">
                  <a:latin typeface="+mn-ea"/>
                </a:rPr>
                <a:t>6</a:t>
              </a:r>
              <a:r>
                <a:rPr lang="zh-CN" altLang="en-US" sz="2000" b="1" dirty="0">
                  <a:latin typeface="+mn-ea"/>
                </a:rPr>
                <a:t>个月，超越同期</a:t>
              </a:r>
              <a:r>
                <a:rPr lang="en-US" altLang="zh-CN" sz="2000" b="1" dirty="0">
                  <a:latin typeface="+mn-ea"/>
                </a:rPr>
                <a:t>90%</a:t>
              </a:r>
              <a:r>
                <a:rPr lang="zh-CN" altLang="en-US" sz="2000" b="1" dirty="0">
                  <a:latin typeface="+mn-ea"/>
                </a:rPr>
                <a:t>产品</a:t>
              </a:r>
              <a:endParaRPr lang="en-US" altLang="zh-CN" sz="2000" b="1" dirty="0">
                <a:latin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6D87E7-105E-04A5-02A7-EF8668A7CE06}"/>
              </a:ext>
            </a:extLst>
          </p:cNvPr>
          <p:cNvGrpSpPr/>
          <p:nvPr/>
        </p:nvGrpSpPr>
        <p:grpSpPr>
          <a:xfrm>
            <a:off x="9657183" y="1370835"/>
            <a:ext cx="1761251" cy="932946"/>
            <a:chOff x="9657183" y="1370835"/>
            <a:chExt cx="1761251" cy="932946"/>
          </a:xfrm>
        </p:grpSpPr>
        <p:sp>
          <p:nvSpPr>
            <p:cNvPr id="15" name="矩形 14"/>
            <p:cNvSpPr/>
            <p:nvPr/>
          </p:nvSpPr>
          <p:spPr>
            <a:xfrm>
              <a:off x="9983319" y="1370835"/>
              <a:ext cx="12618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gradFill>
                    <a:gsLst>
                      <a:gs pos="0">
                        <a:schemeClr val="accent6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</a:gsLst>
                    <a:lin ang="2700000" scaled="1"/>
                  </a:gradFill>
                  <a:latin typeface="+mj-lt"/>
                </a:rPr>
                <a:t>58%</a:t>
              </a:r>
              <a:r>
                <a:rPr lang="zh-CN" altLang="en-US" sz="1400" b="1" dirty="0">
                  <a:gradFill>
                    <a:gsLst>
                      <a:gs pos="0">
                        <a:schemeClr val="accent6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</a:gsLst>
                    <a:lin ang="2700000" scaled="1"/>
                  </a:gradFill>
                  <a:latin typeface="+mn-ea"/>
                </a:rPr>
                <a:t>次留</a:t>
              </a:r>
              <a:endParaRPr lang="zh-CN" altLang="en-US" dirty="0">
                <a:gradFill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2700000" scaled="1"/>
                </a:gradFill>
              </a:endParaRPr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E9DF8C8D-5C77-FFD0-A54D-6E860E340D02}"/>
                </a:ext>
              </a:extLst>
            </p:cNvPr>
            <p:cNvSpPr/>
            <p:nvPr/>
          </p:nvSpPr>
          <p:spPr bwMode="auto">
            <a:xfrm flipH="1">
              <a:off x="9657183" y="1799560"/>
              <a:ext cx="1761251" cy="504221"/>
            </a:xfrm>
            <a:custGeom>
              <a:avLst/>
              <a:gdLst>
                <a:gd name="T0" fmla="*/ 1809 w 1809"/>
                <a:gd name="T1" fmla="*/ 154 h 154"/>
                <a:gd name="T2" fmla="*/ 1661 w 1809"/>
                <a:gd name="T3" fmla="*/ 0 h 154"/>
                <a:gd name="T4" fmla="*/ 0 w 1809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9" h="154">
                  <a:moveTo>
                    <a:pt x="1809" y="154"/>
                  </a:moveTo>
                  <a:lnTo>
                    <a:pt x="1661" y="0"/>
                  </a:lnTo>
                  <a:lnTo>
                    <a:pt x="0" y="0"/>
                  </a:lnTo>
                </a:path>
              </a:pathLst>
            </a:custGeom>
            <a:ln w="12700">
              <a:gradFill flip="none" rotWithShape="1">
                <a:gsLst>
                  <a:gs pos="44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57A99F-5042-1F03-A175-C5FC37C5096B}"/>
              </a:ext>
            </a:extLst>
          </p:cNvPr>
          <p:cNvGrpSpPr/>
          <p:nvPr/>
        </p:nvGrpSpPr>
        <p:grpSpPr>
          <a:xfrm>
            <a:off x="6852122" y="5128409"/>
            <a:ext cx="1524430" cy="504219"/>
            <a:chOff x="6852122" y="5128409"/>
            <a:chExt cx="1524430" cy="504219"/>
          </a:xfrm>
        </p:grpSpPr>
        <p:sp>
          <p:nvSpPr>
            <p:cNvPr id="17" name="矩形 16"/>
            <p:cNvSpPr/>
            <p:nvPr/>
          </p:nvSpPr>
          <p:spPr>
            <a:xfrm>
              <a:off x="6852122" y="5145830"/>
              <a:ext cx="12458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2700000" scaled="1"/>
                  </a:gradFill>
                  <a:latin typeface="+mj-lt"/>
                </a:rPr>
                <a:t>30%</a:t>
              </a:r>
              <a:r>
                <a:rPr lang="zh-CN" altLang="en-US" sz="14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2700000" scaled="1"/>
                  </a:gradFill>
                  <a:latin typeface="+mn-ea"/>
                </a:rPr>
                <a:t> </a:t>
              </a:r>
              <a:r>
                <a:rPr lang="en-US" altLang="zh-CN" sz="14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2700000" scaled="1"/>
                  </a:gradFill>
                  <a:latin typeface="+mn-ea"/>
                </a:rPr>
                <a:t>7</a:t>
              </a:r>
              <a:r>
                <a:rPr lang="zh-CN" altLang="en-US" sz="14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6">
                          <a:lumMod val="75000"/>
                        </a:schemeClr>
                      </a:gs>
                    </a:gsLst>
                    <a:lin ang="2700000" scaled="1"/>
                  </a:gradFill>
                  <a:latin typeface="+mn-ea"/>
                </a:rPr>
                <a:t>留</a:t>
              </a:r>
              <a:endParaRPr lang="zh-CN" altLang="en-US" dirty="0"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2700000" scaled="1"/>
                </a:gradFill>
              </a:endParaRPr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9DF8C8D-5C77-FFD0-A54D-6E860E340D02}"/>
                </a:ext>
              </a:extLst>
            </p:cNvPr>
            <p:cNvSpPr/>
            <p:nvPr/>
          </p:nvSpPr>
          <p:spPr bwMode="auto">
            <a:xfrm flipV="1">
              <a:off x="6852122" y="5128409"/>
              <a:ext cx="1524430" cy="504219"/>
            </a:xfrm>
            <a:custGeom>
              <a:avLst/>
              <a:gdLst>
                <a:gd name="T0" fmla="*/ 1809 w 1809"/>
                <a:gd name="T1" fmla="*/ 154 h 154"/>
                <a:gd name="T2" fmla="*/ 1661 w 1809"/>
                <a:gd name="T3" fmla="*/ 0 h 154"/>
                <a:gd name="T4" fmla="*/ 0 w 1809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9" h="154">
                  <a:moveTo>
                    <a:pt x="1809" y="154"/>
                  </a:moveTo>
                  <a:lnTo>
                    <a:pt x="1661" y="0"/>
                  </a:lnTo>
                  <a:lnTo>
                    <a:pt x="0" y="0"/>
                  </a:lnTo>
                </a:path>
              </a:pathLst>
            </a:custGeom>
            <a:ln w="12700">
              <a:gradFill flip="none" rotWithShape="1">
                <a:gsLst>
                  <a:gs pos="44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66F705-CF0E-19C7-579D-56F3382E8A5B}"/>
              </a:ext>
            </a:extLst>
          </p:cNvPr>
          <p:cNvGrpSpPr/>
          <p:nvPr/>
        </p:nvGrpSpPr>
        <p:grpSpPr>
          <a:xfrm>
            <a:off x="6818601" y="2119409"/>
            <a:ext cx="4976932" cy="3458935"/>
            <a:chOff x="6818601" y="2119409"/>
            <a:chExt cx="4976932" cy="3458935"/>
          </a:xfrm>
        </p:grpSpPr>
        <p:graphicFrame>
          <p:nvGraphicFramePr>
            <p:cNvPr id="3" name="图表 2">
              <a:extLst>
                <a:ext uri="{FF2B5EF4-FFF2-40B4-BE49-F238E27FC236}">
                  <a16:creationId xmlns:a16="http://schemas.microsoft.com/office/drawing/2014/main" id="{441E499A-F577-E019-4443-4CB95109842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79510852"/>
                </p:ext>
              </p:extLst>
            </p:nvPr>
          </p:nvGraphicFramePr>
          <p:xfrm>
            <a:off x="6818601" y="2119409"/>
            <a:ext cx="4976932" cy="34589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5773C6A-FF3B-F70F-4BCD-9DB4D633738A}"/>
                </a:ext>
              </a:extLst>
            </p:cNvPr>
            <p:cNvGrpSpPr/>
            <p:nvPr/>
          </p:nvGrpSpPr>
          <p:grpSpPr>
            <a:xfrm>
              <a:off x="8136294" y="2687216"/>
              <a:ext cx="2323323" cy="2323323"/>
              <a:chOff x="8136294" y="2687216"/>
              <a:chExt cx="2323323" cy="2323323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8136294" y="2687216"/>
                <a:ext cx="2323323" cy="2323323"/>
              </a:xfrm>
              <a:prstGeom prst="ellipse">
                <a:avLst/>
              </a:prstGeom>
              <a:gradFill flip="none" rotWithShape="1">
                <a:gsLst>
                  <a:gs pos="33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238930" y="2780521"/>
                <a:ext cx="2124000" cy="212400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545356" y="3657855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accent5">
                            <a:lumMod val="20000"/>
                            <a:lumOff val="80000"/>
                          </a:schemeClr>
                        </a:gs>
                      </a:gsLst>
                      <a:lin ang="2700000" scaled="1"/>
                    </a:gradFill>
                    <a:latin typeface="+mn-ea"/>
                  </a:rPr>
                  <a:t>用户留存情况</a:t>
                </a:r>
                <a:endParaRPr lang="zh-CN" altLang="en-US" dirty="0">
                  <a:gradFill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100000">
                        <a:schemeClr val="accent5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35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FF4A9A-6B72-8EB4-C175-0F8F3F856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622468"/>
            <a:ext cx="3168983" cy="954107"/>
          </a:xfrm>
        </p:spPr>
        <p:txBody>
          <a:bodyPr/>
          <a:lstStyle/>
          <a:p>
            <a:r>
              <a:rPr lang="en-US" altLang="zh-CN" sz="2800" dirty="0"/>
              <a:t>Table of contents</a:t>
            </a:r>
            <a:endParaRPr lang="zh-CN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99EEB-129F-4129-64E4-5B9F1C903822}"/>
              </a:ext>
            </a:extLst>
          </p:cNvPr>
          <p:cNvGrpSpPr/>
          <p:nvPr/>
        </p:nvGrpSpPr>
        <p:grpSpPr>
          <a:xfrm>
            <a:off x="1842234" y="2782669"/>
            <a:ext cx="1970647" cy="1071900"/>
            <a:chOff x="1842234" y="2782669"/>
            <a:chExt cx="1970647" cy="10719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ABC6331-1A64-DB18-4F94-A9B177D4652E}"/>
                </a:ext>
              </a:extLst>
            </p:cNvPr>
            <p:cNvSpPr/>
            <p:nvPr/>
          </p:nvSpPr>
          <p:spPr>
            <a:xfrm>
              <a:off x="1842234" y="3328683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b="1" i="0" dirty="0">
                  <a:solidFill>
                    <a:srgbClr val="24292F"/>
                  </a:solidFill>
                  <a:effectLst/>
                  <a:latin typeface="-apple-system"/>
                </a:rPr>
                <a:t>Description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AED4F02-AEB5-C11E-65B9-55AE507F928D}"/>
                </a:ext>
              </a:extLst>
            </p:cNvPr>
            <p:cNvSpPr txBox="1"/>
            <p:nvPr/>
          </p:nvSpPr>
          <p:spPr>
            <a:xfrm>
              <a:off x="2572951" y="2782669"/>
              <a:ext cx="49244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1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C9770CF-CFD1-CE0B-AE54-61AD56E074E1}"/>
              </a:ext>
            </a:extLst>
          </p:cNvPr>
          <p:cNvGrpSpPr/>
          <p:nvPr/>
        </p:nvGrpSpPr>
        <p:grpSpPr>
          <a:xfrm>
            <a:off x="3698373" y="2782669"/>
            <a:ext cx="1970647" cy="1071900"/>
            <a:chOff x="3698373" y="2782669"/>
            <a:chExt cx="1970647" cy="10719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268BE2-F36E-AD66-2343-28484C694A6C}"/>
                </a:ext>
              </a:extLst>
            </p:cNvPr>
            <p:cNvSpPr/>
            <p:nvPr/>
          </p:nvSpPr>
          <p:spPr>
            <a:xfrm>
              <a:off x="3698373" y="3328683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b="1" i="0" dirty="0">
                  <a:solidFill>
                    <a:srgbClr val="24292F"/>
                  </a:solidFill>
                  <a:effectLst/>
                  <a:latin typeface="-apple-system"/>
                </a:rPr>
                <a:t>Features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E1767D-7D11-7999-3287-76D692450C4D}"/>
                </a:ext>
              </a:extLst>
            </p:cNvPr>
            <p:cNvSpPr txBox="1"/>
            <p:nvPr/>
          </p:nvSpPr>
          <p:spPr>
            <a:xfrm>
              <a:off x="4402547" y="2782669"/>
              <a:ext cx="49244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2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1174B95-A93C-98CF-DD02-7EEB919A0B3E}"/>
              </a:ext>
            </a:extLst>
          </p:cNvPr>
          <p:cNvGrpSpPr/>
          <p:nvPr/>
        </p:nvGrpSpPr>
        <p:grpSpPr>
          <a:xfrm>
            <a:off x="1833849" y="4200945"/>
            <a:ext cx="1970647" cy="1070995"/>
            <a:chOff x="1833849" y="4200945"/>
            <a:chExt cx="1970647" cy="1070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E3ADCD-D1CB-936F-B604-9BA43BB35B63}"/>
                </a:ext>
              </a:extLst>
            </p:cNvPr>
            <p:cNvSpPr/>
            <p:nvPr/>
          </p:nvSpPr>
          <p:spPr>
            <a:xfrm>
              <a:off x="1833849" y="4746054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Planning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A5E046B-06C2-BF45-65DE-FFBC2AEFB815}"/>
                </a:ext>
              </a:extLst>
            </p:cNvPr>
            <p:cNvSpPr txBox="1"/>
            <p:nvPr/>
          </p:nvSpPr>
          <p:spPr>
            <a:xfrm>
              <a:off x="2625843" y="4200945"/>
              <a:ext cx="49244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3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E9492B6-240A-D9DD-F549-7A5214C569E4}"/>
              </a:ext>
            </a:extLst>
          </p:cNvPr>
          <p:cNvGrpSpPr/>
          <p:nvPr/>
        </p:nvGrpSpPr>
        <p:grpSpPr>
          <a:xfrm>
            <a:off x="3743748" y="4206820"/>
            <a:ext cx="1970647" cy="1065120"/>
            <a:chOff x="3743748" y="4206820"/>
            <a:chExt cx="1970647" cy="106512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D077F8A-4AB9-C19E-95BA-8F53A28C0BE2}"/>
                </a:ext>
              </a:extLst>
            </p:cNvPr>
            <p:cNvSpPr/>
            <p:nvPr/>
          </p:nvSpPr>
          <p:spPr>
            <a:xfrm>
              <a:off x="3743748" y="4746054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Technology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749572C-3D14-D0E5-F38A-C64101666DB5}"/>
                </a:ext>
              </a:extLst>
            </p:cNvPr>
            <p:cNvSpPr txBox="1"/>
            <p:nvPr/>
          </p:nvSpPr>
          <p:spPr>
            <a:xfrm>
              <a:off x="4392850" y="4206820"/>
              <a:ext cx="49244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4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206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575341" y="1222202"/>
            <a:ext cx="2293700" cy="5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PROJECT INTRO</a:t>
            </a:r>
          </a:p>
        </p:txBody>
      </p:sp>
      <p:sp>
        <p:nvSpPr>
          <p:cNvPr id="5" name="矩形 4"/>
          <p:cNvSpPr/>
          <p:nvPr/>
        </p:nvSpPr>
        <p:spPr>
          <a:xfrm>
            <a:off x="607372" y="1806977"/>
            <a:ext cx="7595293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简要的介绍</a:t>
            </a:r>
            <a:r>
              <a:rPr lang="en-US" altLang="zh-CN" sz="1200" dirty="0"/>
              <a:t>CCB</a:t>
            </a:r>
            <a:r>
              <a:rPr lang="zh-CN" altLang="en-US" sz="1200" dirty="0"/>
              <a:t>产品的构成，例如核心功能，目标用户，投放的效果，整体的效益等。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0AC1F3-6D6A-7847-B4C0-DCD941BF128D}"/>
              </a:ext>
            </a:extLst>
          </p:cNvPr>
          <p:cNvGrpSpPr/>
          <p:nvPr/>
        </p:nvGrpSpPr>
        <p:grpSpPr>
          <a:xfrm>
            <a:off x="658812" y="2512136"/>
            <a:ext cx="2520000" cy="3617202"/>
            <a:chOff x="658812" y="2512136"/>
            <a:chExt cx="2520000" cy="3617202"/>
          </a:xfrm>
        </p:grpSpPr>
        <p:grpSp>
          <p:nvGrpSpPr>
            <p:cNvPr id="43" name="组合 42"/>
            <p:cNvGrpSpPr/>
            <p:nvPr/>
          </p:nvGrpSpPr>
          <p:grpSpPr>
            <a:xfrm>
              <a:off x="658812" y="2512136"/>
              <a:ext cx="2520000" cy="3617202"/>
              <a:chOff x="658813" y="2512136"/>
              <a:chExt cx="2210227" cy="3617202"/>
            </a:xfrm>
          </p:grpSpPr>
          <p:sp>
            <p:nvSpPr>
              <p:cNvPr id="39" name="同侧圆角矩形 38"/>
              <p:cNvSpPr/>
              <p:nvPr/>
            </p:nvSpPr>
            <p:spPr>
              <a:xfrm flipV="1">
                <a:off x="658813" y="2512136"/>
                <a:ext cx="2210227" cy="3263512"/>
              </a:xfrm>
              <a:prstGeom prst="round2SameRect">
                <a:avLst>
                  <a:gd name="adj1" fmla="val 4733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同侧圆角矩形 40"/>
              <p:cNvSpPr/>
              <p:nvPr/>
            </p:nvSpPr>
            <p:spPr>
              <a:xfrm>
                <a:off x="658813" y="5859624"/>
                <a:ext cx="2210227" cy="269714"/>
              </a:xfrm>
              <a:prstGeom prst="round2SameRect">
                <a:avLst>
                  <a:gd name="adj1" fmla="val 3966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58813" y="2512137"/>
                <a:ext cx="2210227" cy="911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1452919" y="2913660"/>
              <a:ext cx="9317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基础功能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888697" y="4466104"/>
              <a:ext cx="206910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本段文字建议介绍产品的基础功能，说明产品能够给客户提供怎样的体验，即产品的功能广度。</a:t>
              </a: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6A82B2D-BBA6-D540-A7ED-CDCB00E47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81494" y="3503089"/>
              <a:ext cx="800100" cy="80010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C3EEF7-E480-A363-A573-56315735881F}"/>
              </a:ext>
            </a:extLst>
          </p:cNvPr>
          <p:cNvGrpSpPr/>
          <p:nvPr/>
        </p:nvGrpSpPr>
        <p:grpSpPr>
          <a:xfrm>
            <a:off x="9013188" y="2512136"/>
            <a:ext cx="2520000" cy="3617202"/>
            <a:chOff x="9013188" y="2512136"/>
            <a:chExt cx="2520000" cy="3617202"/>
          </a:xfrm>
        </p:grpSpPr>
        <p:grpSp>
          <p:nvGrpSpPr>
            <p:cNvPr id="52" name="组合 51"/>
            <p:cNvGrpSpPr/>
            <p:nvPr/>
          </p:nvGrpSpPr>
          <p:grpSpPr>
            <a:xfrm>
              <a:off x="9013188" y="2512136"/>
              <a:ext cx="2520000" cy="3617202"/>
              <a:chOff x="658813" y="2512136"/>
              <a:chExt cx="2210227" cy="3617202"/>
            </a:xfrm>
          </p:grpSpPr>
          <p:sp>
            <p:nvSpPr>
              <p:cNvPr id="53" name="同侧圆角矩形 52"/>
              <p:cNvSpPr/>
              <p:nvPr/>
            </p:nvSpPr>
            <p:spPr>
              <a:xfrm flipV="1">
                <a:off x="658813" y="2512136"/>
                <a:ext cx="2210227" cy="3263509"/>
              </a:xfrm>
              <a:prstGeom prst="round2SameRect">
                <a:avLst>
                  <a:gd name="adj1" fmla="val 4733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同侧圆角矩形 53"/>
              <p:cNvSpPr/>
              <p:nvPr/>
            </p:nvSpPr>
            <p:spPr>
              <a:xfrm>
                <a:off x="658813" y="5859624"/>
                <a:ext cx="2210227" cy="26971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58813" y="2512137"/>
                <a:ext cx="2210227" cy="911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9816242" y="2954327"/>
              <a:ext cx="9317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目标用户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9252020" y="4506771"/>
              <a:ext cx="206910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本段文字建议介绍产品的目标用户，介绍产品的核心用户群体，是否有机会和其他产品联动等。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7684811-FBBF-B940-A33E-0881AF5F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873393" y="3588559"/>
              <a:ext cx="771616" cy="771616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FCB7BB8-7ECE-2DE9-790C-8F37D17BF7ED}"/>
              </a:ext>
            </a:extLst>
          </p:cNvPr>
          <p:cNvGrpSpPr/>
          <p:nvPr/>
        </p:nvGrpSpPr>
        <p:grpSpPr>
          <a:xfrm>
            <a:off x="6217543" y="2512136"/>
            <a:ext cx="2520000" cy="3617202"/>
            <a:chOff x="6217543" y="2512136"/>
            <a:chExt cx="2520000" cy="3617202"/>
          </a:xfrm>
        </p:grpSpPr>
        <p:grpSp>
          <p:nvGrpSpPr>
            <p:cNvPr id="48" name="组合 47"/>
            <p:cNvGrpSpPr/>
            <p:nvPr/>
          </p:nvGrpSpPr>
          <p:grpSpPr>
            <a:xfrm>
              <a:off x="6217543" y="2512136"/>
              <a:ext cx="2520000" cy="3617202"/>
              <a:chOff x="658813" y="2512136"/>
              <a:chExt cx="2210227" cy="3617202"/>
            </a:xfrm>
          </p:grpSpPr>
          <p:sp>
            <p:nvSpPr>
              <p:cNvPr id="49" name="同侧圆角矩形 48"/>
              <p:cNvSpPr/>
              <p:nvPr/>
            </p:nvSpPr>
            <p:spPr>
              <a:xfrm flipV="1">
                <a:off x="658813" y="2512136"/>
                <a:ext cx="2210227" cy="3263510"/>
              </a:xfrm>
              <a:prstGeom prst="round2SameRect">
                <a:avLst>
                  <a:gd name="adj1" fmla="val 4733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同侧圆角矩形 49"/>
              <p:cNvSpPr/>
              <p:nvPr/>
            </p:nvSpPr>
            <p:spPr>
              <a:xfrm>
                <a:off x="658813" y="5859624"/>
                <a:ext cx="2210227" cy="26971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58813" y="2512137"/>
                <a:ext cx="2210227" cy="911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6995288" y="2913660"/>
              <a:ext cx="9317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投放效果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6426627" y="4484033"/>
              <a:ext cx="206910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本段文字建议介绍产品的投放效果，收入、现金流、效益、留存等重要指标等，证明该产品的投放价值。</a:t>
              </a: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34ECD5C-B0A9-F347-B00D-32DCB39D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66824" y="3589381"/>
              <a:ext cx="716561" cy="716561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BB8D46-F804-606D-0CCF-2BDF3132FCB5}"/>
              </a:ext>
            </a:extLst>
          </p:cNvPr>
          <p:cNvGrpSpPr/>
          <p:nvPr/>
        </p:nvGrpSpPr>
        <p:grpSpPr>
          <a:xfrm>
            <a:off x="3454337" y="2512136"/>
            <a:ext cx="2520000" cy="3617202"/>
            <a:chOff x="3454337" y="2512136"/>
            <a:chExt cx="2520000" cy="3617202"/>
          </a:xfrm>
        </p:grpSpPr>
        <p:grpSp>
          <p:nvGrpSpPr>
            <p:cNvPr id="44" name="组合 43"/>
            <p:cNvGrpSpPr/>
            <p:nvPr/>
          </p:nvGrpSpPr>
          <p:grpSpPr>
            <a:xfrm>
              <a:off x="3454337" y="2512136"/>
              <a:ext cx="2520000" cy="3617202"/>
              <a:chOff x="658813" y="2512136"/>
              <a:chExt cx="2210227" cy="3617202"/>
            </a:xfrm>
          </p:grpSpPr>
          <p:sp>
            <p:nvSpPr>
              <p:cNvPr id="45" name="同侧圆角矩形 44"/>
              <p:cNvSpPr/>
              <p:nvPr/>
            </p:nvSpPr>
            <p:spPr>
              <a:xfrm flipV="1">
                <a:off x="658813" y="2512136"/>
                <a:ext cx="2210227" cy="3263511"/>
              </a:xfrm>
              <a:prstGeom prst="round2SameRect">
                <a:avLst>
                  <a:gd name="adj1" fmla="val 4733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同侧圆角矩形 45"/>
              <p:cNvSpPr/>
              <p:nvPr/>
            </p:nvSpPr>
            <p:spPr>
              <a:xfrm>
                <a:off x="658813" y="5859624"/>
                <a:ext cx="2210227" cy="26971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58813" y="2512137"/>
                <a:ext cx="2210227" cy="9110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4255211" y="2954327"/>
              <a:ext cx="9317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zh-CN" altLang="en-US" sz="1400" b="1" dirty="0">
                  <a:latin typeface="+mn-ea"/>
                </a:rPr>
                <a:t>核心价值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3690989" y="4506771"/>
              <a:ext cx="206910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本段文字建议介绍产品的核心价值，和市面竞品相比的优势是什么，为何能取得较好的反馈。</a:t>
              </a: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A7021E5-7A72-D449-BBF1-025BFC4A6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36184" y="3603401"/>
              <a:ext cx="702541" cy="70254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4017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开发时间线</a:t>
            </a:r>
          </a:p>
        </p:txBody>
      </p:sp>
      <p:sp>
        <p:nvSpPr>
          <p:cNvPr id="4" name="矩形 3"/>
          <p:cNvSpPr/>
          <p:nvPr/>
        </p:nvSpPr>
        <p:spPr>
          <a:xfrm>
            <a:off x="575341" y="1222202"/>
            <a:ext cx="2293700" cy="5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PROJECT INTRO</a:t>
            </a:r>
          </a:p>
        </p:txBody>
      </p:sp>
      <p:sp>
        <p:nvSpPr>
          <p:cNvPr id="5" name="矩形 4"/>
          <p:cNvSpPr/>
          <p:nvPr/>
        </p:nvSpPr>
        <p:spPr>
          <a:xfrm>
            <a:off x="607372" y="1806977"/>
            <a:ext cx="7595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简要的介绍</a:t>
            </a:r>
            <a:r>
              <a:rPr lang="en-US" altLang="zh-CN" sz="1200" dirty="0"/>
              <a:t>CCB</a:t>
            </a:r>
            <a:r>
              <a:rPr lang="zh-CN" altLang="en-US" sz="1200" dirty="0"/>
              <a:t>产品的开发节奏，强调每个阶段的个人成果和贡献</a:t>
            </a: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66E0607-00C5-45FF-AD33-2A3107AFBC0A}"/>
              </a:ext>
            </a:extLst>
          </p:cNvPr>
          <p:cNvCxnSpPr>
            <a:stCxn id="31" idx="1"/>
          </p:cNvCxnSpPr>
          <p:nvPr/>
        </p:nvCxnSpPr>
        <p:spPr>
          <a:xfrm>
            <a:off x="649288" y="2666042"/>
            <a:ext cx="0" cy="3403626"/>
          </a:xfrm>
          <a:prstGeom prst="line">
            <a:avLst/>
          </a:prstGeom>
          <a:ln w="12700">
            <a:solidFill>
              <a:schemeClr val="accent6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CD4D2F-58B4-4319-1D97-5081C24554AC}"/>
              </a:ext>
            </a:extLst>
          </p:cNvPr>
          <p:cNvGrpSpPr/>
          <p:nvPr/>
        </p:nvGrpSpPr>
        <p:grpSpPr>
          <a:xfrm>
            <a:off x="649288" y="2397780"/>
            <a:ext cx="10883899" cy="3839508"/>
            <a:chOff x="649288" y="2397780"/>
            <a:chExt cx="10883899" cy="383950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50CD1AC-50BA-B9AE-3B87-CF1FC72574FA}"/>
                </a:ext>
              </a:extLst>
            </p:cNvPr>
            <p:cNvGrpSpPr/>
            <p:nvPr/>
          </p:nvGrpSpPr>
          <p:grpSpPr>
            <a:xfrm>
              <a:off x="649288" y="2397780"/>
              <a:ext cx="10883899" cy="3839508"/>
              <a:chOff x="649288" y="2397780"/>
              <a:chExt cx="10883899" cy="3839508"/>
            </a:xfrm>
          </p:grpSpPr>
          <p:sp>
            <p:nvSpPr>
              <p:cNvPr id="100" name="圆角矩形 99"/>
              <p:cNvSpPr/>
              <p:nvPr/>
            </p:nvSpPr>
            <p:spPr>
              <a:xfrm>
                <a:off x="658813" y="2397780"/>
                <a:ext cx="10874374" cy="3839508"/>
              </a:xfrm>
              <a:prstGeom prst="roundRect">
                <a:avLst>
                  <a:gd name="adj" fmla="val 3888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D93C5D3-70A9-4EB3-88EC-4688922CA645}"/>
                  </a:ext>
                </a:extLst>
              </p:cNvPr>
              <p:cNvSpPr/>
              <p:nvPr/>
            </p:nvSpPr>
            <p:spPr>
              <a:xfrm>
                <a:off x="649288" y="2527542"/>
                <a:ext cx="132903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1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月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46854C4-18EF-424A-B22E-5F8798245407}"/>
                  </a:ext>
                </a:extLst>
              </p:cNvPr>
              <p:cNvSpPr/>
              <p:nvPr/>
            </p:nvSpPr>
            <p:spPr>
              <a:xfrm>
                <a:off x="2221500" y="2527542"/>
                <a:ext cx="132903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2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月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C853398-EB0A-4DBD-9CB7-8B8A88EA8445}"/>
                  </a:ext>
                </a:extLst>
              </p:cNvPr>
              <p:cNvSpPr/>
              <p:nvPr/>
            </p:nvSpPr>
            <p:spPr>
              <a:xfrm>
                <a:off x="3793711" y="2527542"/>
                <a:ext cx="132903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3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月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B280EF2-45B5-412B-8297-3EB133B81D05}"/>
                  </a:ext>
                </a:extLst>
              </p:cNvPr>
              <p:cNvSpPr/>
              <p:nvPr/>
            </p:nvSpPr>
            <p:spPr>
              <a:xfrm>
                <a:off x="5365923" y="2527542"/>
                <a:ext cx="132903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4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月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CAEEB0A-240A-4563-A82F-C1BDADA9052E}"/>
                  </a:ext>
                </a:extLst>
              </p:cNvPr>
              <p:cNvSpPr/>
              <p:nvPr/>
            </p:nvSpPr>
            <p:spPr>
              <a:xfrm>
                <a:off x="6938135" y="2527542"/>
                <a:ext cx="132903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5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月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5A80AA1-2EB1-4602-A394-7EE527C05F44}"/>
                  </a:ext>
                </a:extLst>
              </p:cNvPr>
              <p:cNvSpPr/>
              <p:nvPr/>
            </p:nvSpPr>
            <p:spPr>
              <a:xfrm>
                <a:off x="8510346" y="2527542"/>
                <a:ext cx="132903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6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月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1E8B132-6FAF-44E0-86A3-3F11A58791CC}"/>
                  </a:ext>
                </a:extLst>
              </p:cNvPr>
              <p:cNvSpPr/>
              <p:nvPr/>
            </p:nvSpPr>
            <p:spPr>
              <a:xfrm>
                <a:off x="10082558" y="2527542"/>
                <a:ext cx="132903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7</a:t>
                </a:r>
                <a:r>
                  <a:rPr lang="zh-CN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月</a:t>
                </a:r>
              </a:p>
            </p:txBody>
          </p:sp>
        </p:grp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20445BCD-C1FF-4D54-9F27-1FBB151F3F49}"/>
                </a:ext>
              </a:extLst>
            </p:cNvPr>
            <p:cNvCxnSpPr>
              <a:cxnSpLocks/>
            </p:cNvCxnSpPr>
            <p:nvPr/>
          </p:nvCxnSpPr>
          <p:spPr>
            <a:xfrm>
              <a:off x="2099913" y="2666042"/>
              <a:ext cx="0" cy="34036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913D12E9-3AB6-4EF8-ADA3-026D3422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672124" y="2666042"/>
              <a:ext cx="0" cy="34036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9FE4E5BF-2F46-41DA-A4F3-700F50C6476D}"/>
                </a:ext>
              </a:extLst>
            </p:cNvPr>
            <p:cNvCxnSpPr>
              <a:cxnSpLocks/>
            </p:cNvCxnSpPr>
            <p:nvPr/>
          </p:nvCxnSpPr>
          <p:spPr>
            <a:xfrm>
              <a:off x="5244336" y="2666042"/>
              <a:ext cx="0" cy="34036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57DDF93C-EB84-4933-8671-CDEE1B5D6EA0}"/>
                </a:ext>
              </a:extLst>
            </p:cNvPr>
            <p:cNvCxnSpPr>
              <a:cxnSpLocks/>
            </p:cNvCxnSpPr>
            <p:nvPr/>
          </p:nvCxnSpPr>
          <p:spPr>
            <a:xfrm>
              <a:off x="6816548" y="2666042"/>
              <a:ext cx="0" cy="34036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AAC6D777-EFEA-4969-A26C-18C29177AD49}"/>
                </a:ext>
              </a:extLst>
            </p:cNvPr>
            <p:cNvCxnSpPr>
              <a:cxnSpLocks/>
            </p:cNvCxnSpPr>
            <p:nvPr/>
          </p:nvCxnSpPr>
          <p:spPr>
            <a:xfrm>
              <a:off x="8388760" y="2666042"/>
              <a:ext cx="0" cy="34036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0FABD6F-BC63-4599-BF5B-948E3598B103}"/>
                </a:ext>
              </a:extLst>
            </p:cNvPr>
            <p:cNvCxnSpPr>
              <a:cxnSpLocks/>
            </p:cNvCxnSpPr>
            <p:nvPr/>
          </p:nvCxnSpPr>
          <p:spPr>
            <a:xfrm>
              <a:off x="9960971" y="2666042"/>
              <a:ext cx="0" cy="34036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F156383D-B14C-4985-A924-AE0F27C095AD}"/>
              </a:ext>
            </a:extLst>
          </p:cNvPr>
          <p:cNvCxnSpPr>
            <a:cxnSpLocks/>
          </p:cNvCxnSpPr>
          <p:nvPr/>
        </p:nvCxnSpPr>
        <p:spPr>
          <a:xfrm>
            <a:off x="11533188" y="2666042"/>
            <a:ext cx="0" cy="3403626"/>
          </a:xfrm>
          <a:prstGeom prst="line">
            <a:avLst/>
          </a:prstGeom>
          <a:ln w="15875">
            <a:solidFill>
              <a:schemeClr val="accent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9376F85-17F7-4846-9238-BCB16369E9E9}"/>
              </a:ext>
            </a:extLst>
          </p:cNvPr>
          <p:cNvGrpSpPr/>
          <p:nvPr/>
        </p:nvGrpSpPr>
        <p:grpSpPr>
          <a:xfrm>
            <a:off x="2221500" y="3747039"/>
            <a:ext cx="4473451" cy="716469"/>
            <a:chOff x="2322153" y="3860087"/>
            <a:chExt cx="1296104" cy="813514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A77DA7CD-0D08-4618-8856-CA36A1677B90}"/>
                </a:ext>
              </a:extLst>
            </p:cNvPr>
            <p:cNvGrpSpPr/>
            <p:nvPr/>
          </p:nvGrpSpPr>
          <p:grpSpPr>
            <a:xfrm>
              <a:off x="2322153" y="3860087"/>
              <a:ext cx="1296104" cy="813514"/>
              <a:chOff x="2322153" y="3860086"/>
              <a:chExt cx="1296104" cy="979407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9E6C940-000B-4AEE-A245-DEFAE26431D5}"/>
                  </a:ext>
                </a:extLst>
              </p:cNvPr>
              <p:cNvSpPr/>
              <p:nvPr/>
            </p:nvSpPr>
            <p:spPr>
              <a:xfrm>
                <a:off x="2322153" y="3860086"/>
                <a:ext cx="1296104" cy="9794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AD8B497E-1D68-43A2-991E-20D1C89B9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2154" y="3860086"/>
                <a:ext cx="0" cy="979407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37B831D1-59A7-47BA-9577-5DDC8D3EC0AA}"/>
                </a:ext>
              </a:extLst>
            </p:cNvPr>
            <p:cNvSpPr txBox="1"/>
            <p:nvPr/>
          </p:nvSpPr>
          <p:spPr>
            <a:xfrm>
              <a:off x="2322155" y="3903513"/>
              <a:ext cx="570176" cy="349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开发期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16FE082-DB9E-421F-AA4F-81F04CA4B302}"/>
                </a:ext>
              </a:extLst>
            </p:cNvPr>
            <p:cNvSpPr txBox="1"/>
            <p:nvPr/>
          </p:nvSpPr>
          <p:spPr>
            <a:xfrm>
              <a:off x="2322154" y="4303623"/>
              <a:ext cx="1296098" cy="3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noProof="0" dirty="0">
                  <a:latin typeface="+mn-ea"/>
                </a:rPr>
                <a:t>拆解目标 制定规则 定期验收 组件</a:t>
              </a:r>
              <a:r>
                <a:rPr lang="en-US" altLang="zh-CN" sz="1200" noProof="0" dirty="0">
                  <a:latin typeface="+mn-ea"/>
                </a:rPr>
                <a:t>Scrum</a:t>
              </a:r>
              <a:r>
                <a:rPr lang="zh-CN" altLang="en-US" sz="1200" noProof="0" dirty="0">
                  <a:latin typeface="+mn-ea"/>
                </a:rPr>
                <a:t>小队 反馈建议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DAE09F1-CE26-4405-8DCD-6418445D2673}"/>
              </a:ext>
            </a:extLst>
          </p:cNvPr>
          <p:cNvGrpSpPr/>
          <p:nvPr/>
        </p:nvGrpSpPr>
        <p:grpSpPr>
          <a:xfrm>
            <a:off x="6384511" y="4550119"/>
            <a:ext cx="2901228" cy="716469"/>
            <a:chOff x="3855405" y="4850112"/>
            <a:chExt cx="4303326" cy="813514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97527070-E629-4A8A-B99B-C073DF46825B}"/>
                </a:ext>
              </a:extLst>
            </p:cNvPr>
            <p:cNvGrpSpPr/>
            <p:nvPr/>
          </p:nvGrpSpPr>
          <p:grpSpPr>
            <a:xfrm>
              <a:off x="3855405" y="4850112"/>
              <a:ext cx="4303326" cy="813514"/>
              <a:chOff x="3855405" y="4850111"/>
              <a:chExt cx="4303326" cy="979407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FAA57B6-55D6-4685-88E6-6AF591A0058D}"/>
                  </a:ext>
                </a:extLst>
              </p:cNvPr>
              <p:cNvSpPr/>
              <p:nvPr/>
            </p:nvSpPr>
            <p:spPr>
              <a:xfrm>
                <a:off x="3855405" y="4850111"/>
                <a:ext cx="4303326" cy="97940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9601A6A8-2F5C-4DED-AE1A-C133A28CE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5408" y="4850111"/>
                <a:ext cx="0" cy="979407"/>
              </a:xfrm>
              <a:prstGeom prst="line">
                <a:avLst/>
              </a:prstGeom>
              <a:ln w="25400">
                <a:solidFill>
                  <a:schemeClr val="accent5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E69629A-B46A-4DC3-A212-D86A8E91B104}"/>
                </a:ext>
              </a:extLst>
            </p:cNvPr>
            <p:cNvSpPr txBox="1"/>
            <p:nvPr/>
          </p:nvSpPr>
          <p:spPr>
            <a:xfrm>
              <a:off x="3855414" y="4893538"/>
              <a:ext cx="2814371" cy="349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测试迭代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2B9EAEE-438D-4B4B-9E04-56CF2DB35466}"/>
                </a:ext>
              </a:extLst>
            </p:cNvPr>
            <p:cNvSpPr txBox="1"/>
            <p:nvPr/>
          </p:nvSpPr>
          <p:spPr>
            <a:xfrm>
              <a:off x="3855408" y="5293648"/>
              <a:ext cx="3527956" cy="3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rPr>
                <a:t>明确产品价值 带领团队迭代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1266902-EEBB-4616-9C6B-C9BD4607A0F5}"/>
              </a:ext>
            </a:extLst>
          </p:cNvPr>
          <p:cNvGrpSpPr/>
          <p:nvPr/>
        </p:nvGrpSpPr>
        <p:grpSpPr>
          <a:xfrm>
            <a:off x="842096" y="2943959"/>
            <a:ext cx="1572213" cy="716469"/>
            <a:chOff x="3855405" y="4850112"/>
            <a:chExt cx="1542781" cy="813514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C898D56D-5E61-4464-8AA5-AF465D4E99E2}"/>
                </a:ext>
              </a:extLst>
            </p:cNvPr>
            <p:cNvGrpSpPr/>
            <p:nvPr/>
          </p:nvGrpSpPr>
          <p:grpSpPr>
            <a:xfrm>
              <a:off x="3855405" y="4850112"/>
              <a:ext cx="1456394" cy="813514"/>
              <a:chOff x="3855405" y="4850111"/>
              <a:chExt cx="1456394" cy="979407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ADB28E6-F23E-488D-A933-BEA0EB7ADBB2}"/>
                  </a:ext>
                </a:extLst>
              </p:cNvPr>
              <p:cNvSpPr/>
              <p:nvPr/>
            </p:nvSpPr>
            <p:spPr>
              <a:xfrm>
                <a:off x="3855405" y="4850111"/>
                <a:ext cx="1456394" cy="979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BA607960-9637-4187-9077-DBFFBE095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5408" y="4850111"/>
                <a:ext cx="0" cy="979407"/>
              </a:xfrm>
              <a:prstGeom prst="line">
                <a:avLst/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D9339C5-A5BD-466B-96A1-8B5D49EA5278}"/>
                </a:ext>
              </a:extLst>
            </p:cNvPr>
            <p:cNvSpPr txBox="1"/>
            <p:nvPr/>
          </p:nvSpPr>
          <p:spPr>
            <a:xfrm>
              <a:off x="3855413" y="4893538"/>
              <a:ext cx="1127119" cy="349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预研期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7A31300-A1E8-4328-BB9A-094D324A3059}"/>
                </a:ext>
              </a:extLst>
            </p:cNvPr>
            <p:cNvSpPr txBox="1"/>
            <p:nvPr/>
          </p:nvSpPr>
          <p:spPr>
            <a:xfrm>
              <a:off x="3855407" y="5293648"/>
              <a:ext cx="1542779" cy="3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rPr>
                <a:t>组建团队 制作原型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19F9060-D584-4BA3-9B51-573606E17812}"/>
              </a:ext>
            </a:extLst>
          </p:cNvPr>
          <p:cNvGrpSpPr/>
          <p:nvPr/>
        </p:nvGrpSpPr>
        <p:grpSpPr>
          <a:xfrm>
            <a:off x="9020175" y="5353198"/>
            <a:ext cx="2391411" cy="716469"/>
            <a:chOff x="2322153" y="3860087"/>
            <a:chExt cx="1296104" cy="813514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A4AFC161-7BC7-485E-9416-75DD089A4134}"/>
                </a:ext>
              </a:extLst>
            </p:cNvPr>
            <p:cNvGrpSpPr/>
            <p:nvPr/>
          </p:nvGrpSpPr>
          <p:grpSpPr>
            <a:xfrm>
              <a:off x="2322153" y="3860087"/>
              <a:ext cx="1296104" cy="813514"/>
              <a:chOff x="2322153" y="3860086"/>
              <a:chExt cx="1296104" cy="979407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7FE257F-D052-4091-A911-EE0831660F70}"/>
                  </a:ext>
                </a:extLst>
              </p:cNvPr>
              <p:cNvSpPr/>
              <p:nvPr/>
            </p:nvSpPr>
            <p:spPr>
              <a:xfrm>
                <a:off x="2322153" y="3860086"/>
                <a:ext cx="1296104" cy="979407"/>
              </a:xfrm>
              <a:prstGeom prst="rect">
                <a:avLst/>
              </a:prstGeom>
              <a:solidFill>
                <a:srgbClr val="59E186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39BBADD2-3D42-417F-9725-4C912F225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2154" y="3860086"/>
                <a:ext cx="0" cy="979407"/>
              </a:xfrm>
              <a:prstGeom prst="line">
                <a:avLst/>
              </a:prstGeom>
              <a:ln w="25400">
                <a:solidFill>
                  <a:srgbClr val="59E186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75E3034-FFB2-4D8D-A47F-E969ADEB6979}"/>
                </a:ext>
              </a:extLst>
            </p:cNvPr>
            <p:cNvSpPr txBox="1"/>
            <p:nvPr/>
          </p:nvSpPr>
          <p:spPr>
            <a:xfrm>
              <a:off x="2322155" y="3903513"/>
              <a:ext cx="856954" cy="349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灰度上线和运营</a:t>
              </a:r>
              <a:endPara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C4D806E-B583-4319-898B-D917F5913CE9}"/>
                </a:ext>
              </a:extLst>
            </p:cNvPr>
            <p:cNvSpPr txBox="1"/>
            <p:nvPr/>
          </p:nvSpPr>
          <p:spPr>
            <a:xfrm>
              <a:off x="2322154" y="4303623"/>
              <a:ext cx="1296103" cy="31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确定灰度范围 处理线上运营问题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18175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数据成果</a:t>
            </a:r>
          </a:p>
        </p:txBody>
      </p:sp>
      <p:sp>
        <p:nvSpPr>
          <p:cNvPr id="35" name="矩形 34"/>
          <p:cNvSpPr/>
          <p:nvPr/>
        </p:nvSpPr>
        <p:spPr>
          <a:xfrm>
            <a:off x="575341" y="1222202"/>
            <a:ext cx="2293700" cy="5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DATA RESULTS</a:t>
            </a:r>
          </a:p>
        </p:txBody>
      </p:sp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4DC30C98-6E9F-4B7E-80CB-DAFB56F272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609546"/>
              </p:ext>
            </p:extLst>
          </p:nvPr>
        </p:nvGraphicFramePr>
        <p:xfrm>
          <a:off x="3146525" y="1813005"/>
          <a:ext cx="4714787" cy="3779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D8E094CF-E614-80E1-DBD0-BB550B71E0F7}"/>
              </a:ext>
            </a:extLst>
          </p:cNvPr>
          <p:cNvGrpSpPr/>
          <p:nvPr/>
        </p:nvGrpSpPr>
        <p:grpSpPr>
          <a:xfrm>
            <a:off x="588678" y="2509837"/>
            <a:ext cx="2037514" cy="706675"/>
            <a:chOff x="588678" y="2509837"/>
            <a:chExt cx="2037514" cy="706675"/>
          </a:xfrm>
        </p:grpSpPr>
        <p:sp>
          <p:nvSpPr>
            <p:cNvPr id="42" name="下箭头 41"/>
            <p:cNvSpPr/>
            <p:nvPr/>
          </p:nvSpPr>
          <p:spPr>
            <a:xfrm flipV="1">
              <a:off x="2269906" y="2509837"/>
              <a:ext cx="356286" cy="471488"/>
            </a:xfrm>
            <a:prstGeom prst="downArrow">
              <a:avLst>
                <a:gd name="adj1" fmla="val 42339"/>
                <a:gd name="adj2" fmla="val 55746"/>
              </a:avLst>
            </a:prstGeom>
            <a:gradFill flip="none" rotWithShape="1">
              <a:gsLst>
                <a:gs pos="3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88678" y="2557462"/>
              <a:ext cx="1859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+mj-lt"/>
                </a:rPr>
                <a:t>58%</a:t>
              </a:r>
              <a:r>
                <a:rPr lang="zh-CN" altLang="en-US" sz="1400" b="1" dirty="0">
                  <a:latin typeface="+mn-ea"/>
                </a:rPr>
                <a:t>关键数据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8678" y="2939513"/>
              <a:ext cx="20313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gradFill flip="none" rotWithShape="1"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</a:rPr>
                <a:t>描述关键数据的含义和收益</a:t>
              </a:r>
              <a:endParaRPr lang="zh-CN" altLang="en-US" sz="1200" dirty="0">
                <a:gradFill flip="none" rotWithShape="1"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1A8AF0-8508-80D0-6182-7A65ACD2740F}"/>
              </a:ext>
            </a:extLst>
          </p:cNvPr>
          <p:cNvGrpSpPr/>
          <p:nvPr/>
        </p:nvGrpSpPr>
        <p:grpSpPr>
          <a:xfrm>
            <a:off x="567895" y="3725782"/>
            <a:ext cx="2031325" cy="741603"/>
            <a:chOff x="567895" y="3725782"/>
            <a:chExt cx="2031325" cy="741603"/>
          </a:xfrm>
        </p:grpSpPr>
        <p:sp>
          <p:nvSpPr>
            <p:cNvPr id="43" name="下箭头 42"/>
            <p:cNvSpPr/>
            <p:nvPr/>
          </p:nvSpPr>
          <p:spPr>
            <a:xfrm flipV="1">
              <a:off x="2237913" y="3725782"/>
              <a:ext cx="356286" cy="471488"/>
            </a:xfrm>
            <a:prstGeom prst="downArrow">
              <a:avLst>
                <a:gd name="adj1" fmla="val 42339"/>
                <a:gd name="adj2" fmla="val 55746"/>
              </a:avLst>
            </a:prstGeom>
            <a:gradFill flip="none" rotWithShape="1">
              <a:gsLst>
                <a:gs pos="3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88678" y="3807104"/>
              <a:ext cx="1859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+mj-lt"/>
                </a:rPr>
                <a:t>361</a:t>
              </a:r>
              <a:r>
                <a:rPr lang="zh-CN" altLang="en-US" sz="1400" b="1" dirty="0">
                  <a:latin typeface="+mn-ea"/>
                </a:rPr>
                <a:t>关键数据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567895" y="4190386"/>
              <a:ext cx="20313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gradFill flip="none" rotWithShape="1"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</a:rPr>
                <a:t>描述关键数据的含义和收益</a:t>
              </a:r>
              <a:endParaRPr lang="zh-CN" altLang="en-US" sz="1200" dirty="0">
                <a:gradFill flip="none" rotWithShape="1"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62784A-BDD0-8BE3-B969-F85BF3229E33}"/>
              </a:ext>
            </a:extLst>
          </p:cNvPr>
          <p:cNvGrpSpPr/>
          <p:nvPr/>
        </p:nvGrpSpPr>
        <p:grpSpPr>
          <a:xfrm>
            <a:off x="588235" y="5006899"/>
            <a:ext cx="2112611" cy="675271"/>
            <a:chOff x="588235" y="5006899"/>
            <a:chExt cx="2112611" cy="675271"/>
          </a:xfrm>
        </p:grpSpPr>
        <p:sp>
          <p:nvSpPr>
            <p:cNvPr id="44" name="下箭头 43"/>
            <p:cNvSpPr/>
            <p:nvPr/>
          </p:nvSpPr>
          <p:spPr>
            <a:xfrm flipV="1">
              <a:off x="2344560" y="5006899"/>
              <a:ext cx="356286" cy="471488"/>
            </a:xfrm>
            <a:prstGeom prst="downArrow">
              <a:avLst>
                <a:gd name="adj1" fmla="val 42339"/>
                <a:gd name="adj2" fmla="val 55746"/>
              </a:avLst>
            </a:prstGeom>
            <a:gradFill flip="none" rotWithShape="1">
              <a:gsLst>
                <a:gs pos="3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97776" y="5032872"/>
              <a:ext cx="1859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+mj-lt"/>
                </a:rPr>
                <a:t>3000</a:t>
              </a:r>
              <a:r>
                <a:rPr lang="zh-CN" altLang="en-US" sz="1400" b="1" dirty="0">
                  <a:latin typeface="+mn-ea"/>
                </a:rPr>
                <a:t>关键数据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588235" y="5405171"/>
              <a:ext cx="20313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gradFill flip="none" rotWithShape="1"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</a:rPr>
                <a:t>描述关键数据的含义和收益</a:t>
              </a:r>
              <a:endParaRPr lang="zh-CN" altLang="en-US" sz="1200" dirty="0">
                <a:gradFill flip="none" rotWithShape="1"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</p:grpSp>
      <p:graphicFrame>
        <p:nvGraphicFramePr>
          <p:cNvPr id="51" name="图表 50">
            <a:extLst>
              <a:ext uri="{FF2B5EF4-FFF2-40B4-BE49-F238E27FC236}">
                <a16:creationId xmlns:a16="http://schemas.microsoft.com/office/drawing/2014/main" id="{4DC30C98-6E9F-4B7E-80CB-DAFB56F272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313749"/>
              </p:ext>
            </p:extLst>
          </p:nvPr>
        </p:nvGraphicFramePr>
        <p:xfrm>
          <a:off x="2103314" y="2151647"/>
          <a:ext cx="5888161" cy="3619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任意形状 51">
            <a:extLst>
              <a:ext uri="{FF2B5EF4-FFF2-40B4-BE49-F238E27FC236}">
                <a16:creationId xmlns:a16="http://schemas.microsoft.com/office/drawing/2014/main" id="{E9DF8C8D-5C77-FFD0-A54D-6E860E340D02}"/>
              </a:ext>
            </a:extLst>
          </p:cNvPr>
          <p:cNvSpPr/>
          <p:nvPr/>
        </p:nvSpPr>
        <p:spPr bwMode="auto">
          <a:xfrm flipH="1">
            <a:off x="5991225" y="2193604"/>
            <a:ext cx="2000250" cy="787721"/>
          </a:xfrm>
          <a:custGeom>
            <a:avLst/>
            <a:gdLst>
              <a:gd name="T0" fmla="*/ 1809 w 1809"/>
              <a:gd name="T1" fmla="*/ 154 h 154"/>
              <a:gd name="T2" fmla="*/ 1661 w 1809"/>
              <a:gd name="T3" fmla="*/ 0 h 154"/>
              <a:gd name="T4" fmla="*/ 0 w 1809"/>
              <a:gd name="T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9" h="154">
                <a:moveTo>
                  <a:pt x="1809" y="154"/>
                </a:moveTo>
                <a:lnTo>
                  <a:pt x="1661" y="0"/>
                </a:lnTo>
                <a:lnTo>
                  <a:pt x="0" y="0"/>
                </a:lnTo>
              </a:path>
            </a:pathLst>
          </a:custGeom>
          <a:ln w="2222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3" name="任意形状 52">
            <a:extLst>
              <a:ext uri="{FF2B5EF4-FFF2-40B4-BE49-F238E27FC236}">
                <a16:creationId xmlns:a16="http://schemas.microsoft.com/office/drawing/2014/main" id="{E9DF8C8D-5C77-FFD0-A54D-6E860E340D02}"/>
              </a:ext>
            </a:extLst>
          </p:cNvPr>
          <p:cNvSpPr/>
          <p:nvPr/>
        </p:nvSpPr>
        <p:spPr bwMode="auto">
          <a:xfrm flipH="1" flipV="1">
            <a:off x="5991225" y="5006899"/>
            <a:ext cx="2000250" cy="585904"/>
          </a:xfrm>
          <a:custGeom>
            <a:avLst/>
            <a:gdLst>
              <a:gd name="T0" fmla="*/ 1809 w 1809"/>
              <a:gd name="T1" fmla="*/ 154 h 154"/>
              <a:gd name="T2" fmla="*/ 1661 w 1809"/>
              <a:gd name="T3" fmla="*/ 0 h 154"/>
              <a:gd name="T4" fmla="*/ 0 w 1809"/>
              <a:gd name="T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9" h="154">
                <a:moveTo>
                  <a:pt x="1809" y="154"/>
                </a:moveTo>
                <a:lnTo>
                  <a:pt x="1661" y="0"/>
                </a:lnTo>
                <a:lnTo>
                  <a:pt x="0" y="0"/>
                </a:lnTo>
              </a:path>
            </a:pathLst>
          </a:custGeom>
          <a:ln w="22225"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07372" y="1806977"/>
            <a:ext cx="7595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简要的介绍</a:t>
            </a:r>
            <a:r>
              <a:rPr lang="en-US" altLang="zh-CN" sz="1200" dirty="0"/>
              <a:t>CCB</a:t>
            </a:r>
            <a:r>
              <a:rPr lang="zh-CN" altLang="en-US" sz="1200" dirty="0"/>
              <a:t>产品的关键数据成果，并对部分数据进行拆解。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325402-18EF-88D1-BB00-56288CB117CD}"/>
              </a:ext>
            </a:extLst>
          </p:cNvPr>
          <p:cNvGrpSpPr/>
          <p:nvPr/>
        </p:nvGrpSpPr>
        <p:grpSpPr>
          <a:xfrm>
            <a:off x="7991475" y="1125539"/>
            <a:ext cx="3541712" cy="2417762"/>
            <a:chOff x="7991475" y="1125539"/>
            <a:chExt cx="3541712" cy="2417762"/>
          </a:xfrm>
        </p:grpSpPr>
        <p:sp>
          <p:nvSpPr>
            <p:cNvPr id="39" name="圆角矩形 38"/>
            <p:cNvSpPr/>
            <p:nvPr/>
          </p:nvSpPr>
          <p:spPr>
            <a:xfrm>
              <a:off x="7991475" y="1125539"/>
              <a:ext cx="3541712" cy="2417762"/>
            </a:xfrm>
            <a:prstGeom prst="roundRect">
              <a:avLst>
                <a:gd name="adj" fmla="val 3888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6" name="图表 35">
              <a:extLst>
                <a:ext uri="{FF2B5EF4-FFF2-40B4-BE49-F238E27FC236}">
                  <a16:creationId xmlns:a16="http://schemas.microsoft.com/office/drawing/2014/main" id="{A4E2A843-8FB4-4E57-A6B7-35985E9697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510009"/>
                </p:ext>
              </p:extLst>
            </p:nvPr>
          </p:nvGraphicFramePr>
          <p:xfrm>
            <a:off x="8251801" y="1514475"/>
            <a:ext cx="3021060" cy="19145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DD2C51-DFA4-2A56-8B6B-8895E882D42B}"/>
                </a:ext>
              </a:extLst>
            </p:cNvPr>
            <p:cNvSpPr/>
            <p:nvPr/>
          </p:nvSpPr>
          <p:spPr>
            <a:xfrm>
              <a:off x="9054445" y="1198003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latin typeface="+mj-lt"/>
                </a:rPr>
                <a:t>人群分布细分数据</a:t>
              </a:r>
              <a:endParaRPr lang="zh-CN" altLang="en-US" sz="12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CBBAE-1983-400E-5260-EC1067450836}"/>
              </a:ext>
            </a:extLst>
          </p:cNvPr>
          <p:cNvGrpSpPr/>
          <p:nvPr/>
        </p:nvGrpSpPr>
        <p:grpSpPr>
          <a:xfrm>
            <a:off x="7991475" y="3721273"/>
            <a:ext cx="3541712" cy="2417762"/>
            <a:chOff x="7991475" y="3721273"/>
            <a:chExt cx="3541712" cy="2417762"/>
          </a:xfrm>
        </p:grpSpPr>
        <p:sp>
          <p:nvSpPr>
            <p:cNvPr id="40" name="圆角矩形 39"/>
            <p:cNvSpPr/>
            <p:nvPr/>
          </p:nvSpPr>
          <p:spPr>
            <a:xfrm>
              <a:off x="7991475" y="3721273"/>
              <a:ext cx="3541712" cy="2417762"/>
            </a:xfrm>
            <a:prstGeom prst="roundRect">
              <a:avLst>
                <a:gd name="adj" fmla="val 3888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8" name="图表 37">
              <a:extLst>
                <a:ext uri="{FF2B5EF4-FFF2-40B4-BE49-F238E27FC236}">
                  <a16:creationId xmlns:a16="http://schemas.microsoft.com/office/drawing/2014/main" id="{A4E2A843-8FB4-4E57-A6B7-35985E9697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82102555"/>
                </p:ext>
              </p:extLst>
            </p:nvPr>
          </p:nvGraphicFramePr>
          <p:xfrm>
            <a:off x="8251801" y="4037937"/>
            <a:ext cx="3021060" cy="19145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746625-7E90-0571-83B7-C6D13719E00E}"/>
                </a:ext>
              </a:extLst>
            </p:cNvPr>
            <p:cNvSpPr/>
            <p:nvPr/>
          </p:nvSpPr>
          <p:spPr>
            <a:xfrm>
              <a:off x="9239500" y="3793726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latin typeface="+mj-lt"/>
                </a:rPr>
                <a:t>特殊数据说明</a:t>
              </a:r>
              <a:endParaRPr lang="zh-CN" altLang="en-US" sz="1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5634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F5FC8C-B833-087F-D7E7-4166C7C658B4}"/>
              </a:ext>
            </a:extLst>
          </p:cNvPr>
          <p:cNvGrpSpPr/>
          <p:nvPr/>
        </p:nvGrpSpPr>
        <p:grpSpPr>
          <a:xfrm>
            <a:off x="-1144769" y="811542"/>
            <a:ext cx="14718944" cy="7071191"/>
            <a:chOff x="-1144769" y="811542"/>
            <a:chExt cx="14718944" cy="707119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FD0C9E0-97F6-A39E-65B7-C986F11503A9}"/>
                </a:ext>
              </a:extLst>
            </p:cNvPr>
            <p:cNvGrpSpPr/>
            <p:nvPr/>
          </p:nvGrpSpPr>
          <p:grpSpPr>
            <a:xfrm>
              <a:off x="-1144769" y="811542"/>
              <a:ext cx="14718944" cy="7071191"/>
              <a:chOff x="-1144769" y="811542"/>
              <a:chExt cx="14718944" cy="7071191"/>
            </a:xfrm>
          </p:grpSpPr>
          <p:sp>
            <p:nvSpPr>
              <p:cNvPr id="16" name="任意形状 15"/>
              <p:cNvSpPr/>
              <p:nvPr/>
            </p:nvSpPr>
            <p:spPr>
              <a:xfrm rot="18900000" flipH="1">
                <a:off x="6502907" y="1049042"/>
                <a:ext cx="7071268" cy="6596281"/>
              </a:xfrm>
              <a:custGeom>
                <a:avLst/>
                <a:gdLst>
                  <a:gd name="connsiteX0" fmla="*/ 963946 w 7071268"/>
                  <a:gd name="connsiteY0" fmla="*/ 1047851 h 6596281"/>
                  <a:gd name="connsiteX1" fmla="*/ 28726 w 7071268"/>
                  <a:gd name="connsiteY1" fmla="*/ 2683493 h 6596281"/>
                  <a:gd name="connsiteX2" fmla="*/ 0 w 7071268"/>
                  <a:gd name="connsiteY2" fmla="*/ 2807957 h 6596281"/>
                  <a:gd name="connsiteX3" fmla="*/ 3788324 w 7071268"/>
                  <a:gd name="connsiteY3" fmla="*/ 6596281 h 6596281"/>
                  <a:gd name="connsiteX4" fmla="*/ 7071268 w 7071268"/>
                  <a:gd name="connsiteY4" fmla="*/ 3313338 h 6596281"/>
                  <a:gd name="connsiteX5" fmla="*/ 7071268 w 7071268"/>
                  <a:gd name="connsiteY5" fmla="*/ 0 h 6596281"/>
                  <a:gd name="connsiteX6" fmla="*/ 3493682 w 7071268"/>
                  <a:gd name="connsiteY6" fmla="*/ 0 h 6596281"/>
                  <a:gd name="connsiteX7" fmla="*/ 963946 w 7071268"/>
                  <a:gd name="connsiteY7" fmla="*/ 1047851 h 659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1268" h="6596281">
                    <a:moveTo>
                      <a:pt x="963946" y="1047851"/>
                    </a:moveTo>
                    <a:cubicBezTo>
                      <a:pt x="518847" y="1492950"/>
                      <a:pt x="190486" y="2054785"/>
                      <a:pt x="28726" y="2683493"/>
                    </a:cubicBezTo>
                    <a:lnTo>
                      <a:pt x="0" y="2807957"/>
                    </a:lnTo>
                    <a:lnTo>
                      <a:pt x="3788324" y="6596281"/>
                    </a:lnTo>
                    <a:lnTo>
                      <a:pt x="7071268" y="3313338"/>
                    </a:lnTo>
                    <a:lnTo>
                      <a:pt x="7071268" y="0"/>
                    </a:lnTo>
                    <a:lnTo>
                      <a:pt x="3493682" y="0"/>
                    </a:lnTo>
                    <a:cubicBezTo>
                      <a:pt x="2505758" y="0"/>
                      <a:pt x="1611362" y="400435"/>
                      <a:pt x="963946" y="104785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alpha val="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泪珠形 9"/>
              <p:cNvSpPr/>
              <p:nvPr/>
            </p:nvSpPr>
            <p:spPr>
              <a:xfrm rot="18900000" flipH="1">
                <a:off x="8372524" y="2763551"/>
                <a:ext cx="3461657" cy="3461657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  <a:alpha val="5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7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形状 13"/>
              <p:cNvSpPr/>
              <p:nvPr/>
            </p:nvSpPr>
            <p:spPr>
              <a:xfrm rot="2700000">
                <a:off x="-1382326" y="1049099"/>
                <a:ext cx="7071191" cy="6596078"/>
              </a:xfrm>
              <a:custGeom>
                <a:avLst/>
                <a:gdLst>
                  <a:gd name="connsiteX0" fmla="*/ 963869 w 7071191"/>
                  <a:gd name="connsiteY0" fmla="*/ 1047851 h 6596078"/>
                  <a:gd name="connsiteX1" fmla="*/ 3493605 w 7071191"/>
                  <a:gd name="connsiteY1" fmla="*/ 0 h 6596078"/>
                  <a:gd name="connsiteX2" fmla="*/ 7071191 w 7071191"/>
                  <a:gd name="connsiteY2" fmla="*/ 0 h 6596078"/>
                  <a:gd name="connsiteX3" fmla="*/ 7071191 w 7071191"/>
                  <a:gd name="connsiteY3" fmla="*/ 3313338 h 6596078"/>
                  <a:gd name="connsiteX4" fmla="*/ 3788450 w 7071191"/>
                  <a:gd name="connsiteY4" fmla="*/ 6596078 h 6596078"/>
                  <a:gd name="connsiteX5" fmla="*/ 0 w 7071191"/>
                  <a:gd name="connsiteY5" fmla="*/ 2807628 h 6596078"/>
                  <a:gd name="connsiteX6" fmla="*/ 28650 w 7071191"/>
                  <a:gd name="connsiteY6" fmla="*/ 2683492 h 6596078"/>
                  <a:gd name="connsiteX7" fmla="*/ 963869 w 7071191"/>
                  <a:gd name="connsiteY7" fmla="*/ 1047851 h 6596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1191" h="6596078">
                    <a:moveTo>
                      <a:pt x="963869" y="1047851"/>
                    </a:moveTo>
                    <a:cubicBezTo>
                      <a:pt x="1611285" y="400435"/>
                      <a:pt x="2505682" y="0"/>
                      <a:pt x="3493605" y="0"/>
                    </a:cubicBezTo>
                    <a:lnTo>
                      <a:pt x="7071191" y="0"/>
                    </a:lnTo>
                    <a:lnTo>
                      <a:pt x="7071191" y="3313338"/>
                    </a:lnTo>
                    <a:lnTo>
                      <a:pt x="3788450" y="6596078"/>
                    </a:lnTo>
                    <a:lnTo>
                      <a:pt x="0" y="2807628"/>
                    </a:lnTo>
                    <a:lnTo>
                      <a:pt x="28650" y="2683492"/>
                    </a:lnTo>
                    <a:cubicBezTo>
                      <a:pt x="190409" y="2054785"/>
                      <a:pt x="518771" y="1492949"/>
                      <a:pt x="963869" y="104785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alpha val="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泪珠形 6"/>
              <p:cNvSpPr/>
              <p:nvPr/>
            </p:nvSpPr>
            <p:spPr>
              <a:xfrm rot="2700000">
                <a:off x="285907" y="2796787"/>
                <a:ext cx="3461657" cy="3461657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alpha val="5000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7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形状 27"/>
              <p:cNvSpPr/>
              <p:nvPr/>
            </p:nvSpPr>
            <p:spPr>
              <a:xfrm>
                <a:off x="2895107" y="1351224"/>
                <a:ext cx="6356990" cy="5506776"/>
              </a:xfrm>
              <a:custGeom>
                <a:avLst/>
                <a:gdLst>
                  <a:gd name="connsiteX0" fmla="*/ 3178495 w 6356990"/>
                  <a:gd name="connsiteY0" fmla="*/ 1162967 h 5506776"/>
                  <a:gd name="connsiteX1" fmla="*/ 1162967 w 6356990"/>
                  <a:gd name="connsiteY1" fmla="*/ 3143154 h 5506776"/>
                  <a:gd name="connsiteX2" fmla="*/ 3178495 w 6356990"/>
                  <a:gd name="connsiteY2" fmla="*/ 5123341 h 5506776"/>
                  <a:gd name="connsiteX3" fmla="*/ 5194023 w 6356990"/>
                  <a:gd name="connsiteY3" fmla="*/ 3143154 h 5506776"/>
                  <a:gd name="connsiteX4" fmla="*/ 3178495 w 6356990"/>
                  <a:gd name="connsiteY4" fmla="*/ 1162967 h 5506776"/>
                  <a:gd name="connsiteX5" fmla="*/ 3178495 w 6356990"/>
                  <a:gd name="connsiteY5" fmla="*/ 0 h 5506776"/>
                  <a:gd name="connsiteX6" fmla="*/ 6356990 w 6356990"/>
                  <a:gd name="connsiteY6" fmla="*/ 3143154 h 5506776"/>
                  <a:gd name="connsiteX7" fmla="*/ 5426031 w 6356990"/>
                  <a:gd name="connsiteY7" fmla="*/ 5365700 h 5506776"/>
                  <a:gd name="connsiteX8" fmla="*/ 5269062 w 6356990"/>
                  <a:gd name="connsiteY8" fmla="*/ 5506776 h 5506776"/>
                  <a:gd name="connsiteX9" fmla="*/ 1087929 w 6356990"/>
                  <a:gd name="connsiteY9" fmla="*/ 5506776 h 5506776"/>
                  <a:gd name="connsiteX10" fmla="*/ 930960 w 6356990"/>
                  <a:gd name="connsiteY10" fmla="*/ 5365700 h 5506776"/>
                  <a:gd name="connsiteX11" fmla="*/ 0 w 6356990"/>
                  <a:gd name="connsiteY11" fmla="*/ 3143154 h 5506776"/>
                  <a:gd name="connsiteX12" fmla="*/ 3178495 w 6356990"/>
                  <a:gd name="connsiteY12" fmla="*/ 0 h 550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56990" h="5506776">
                    <a:moveTo>
                      <a:pt x="3178495" y="1162967"/>
                    </a:moveTo>
                    <a:cubicBezTo>
                      <a:pt x="2065350" y="1162967"/>
                      <a:pt x="1162967" y="2049527"/>
                      <a:pt x="1162967" y="3143154"/>
                    </a:cubicBezTo>
                    <a:cubicBezTo>
                      <a:pt x="1162967" y="4236781"/>
                      <a:pt x="2065350" y="5123341"/>
                      <a:pt x="3178495" y="5123341"/>
                    </a:cubicBezTo>
                    <a:cubicBezTo>
                      <a:pt x="4291640" y="5123341"/>
                      <a:pt x="5194023" y="4236781"/>
                      <a:pt x="5194023" y="3143154"/>
                    </a:cubicBezTo>
                    <a:cubicBezTo>
                      <a:pt x="5194023" y="2049527"/>
                      <a:pt x="4291640" y="1162967"/>
                      <a:pt x="3178495" y="1162967"/>
                    </a:cubicBezTo>
                    <a:close/>
                    <a:moveTo>
                      <a:pt x="3178495" y="0"/>
                    </a:moveTo>
                    <a:cubicBezTo>
                      <a:pt x="4933929" y="0"/>
                      <a:pt x="6356990" y="1407238"/>
                      <a:pt x="6356990" y="3143154"/>
                    </a:cubicBezTo>
                    <a:cubicBezTo>
                      <a:pt x="6356990" y="4011112"/>
                      <a:pt x="6001225" y="4796901"/>
                      <a:pt x="5426031" y="5365700"/>
                    </a:cubicBezTo>
                    <a:lnTo>
                      <a:pt x="5269062" y="5506776"/>
                    </a:lnTo>
                    <a:lnTo>
                      <a:pt x="1087929" y="5506776"/>
                    </a:lnTo>
                    <a:lnTo>
                      <a:pt x="930960" y="5365700"/>
                    </a:lnTo>
                    <a:cubicBezTo>
                      <a:pt x="355766" y="4796901"/>
                      <a:pt x="0" y="4011112"/>
                      <a:pt x="0" y="3143154"/>
                    </a:cubicBezTo>
                    <a:cubicBezTo>
                      <a:pt x="0" y="1407238"/>
                      <a:pt x="1423061" y="0"/>
                      <a:pt x="317849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  <a:alpha val="0"/>
                    </a:schemeClr>
                  </a:gs>
                  <a:gs pos="55000">
                    <a:srgbClr val="DEE8FF"/>
                  </a:gs>
                  <a:gs pos="100000">
                    <a:schemeClr val="accent5">
                      <a:lumMod val="20000"/>
                      <a:lumOff val="80000"/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5279110" y="3677488"/>
                <a:ext cx="1633780" cy="16337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同心圆 17"/>
              <p:cNvSpPr/>
              <p:nvPr/>
            </p:nvSpPr>
            <p:spPr>
              <a:xfrm>
                <a:off x="4976979" y="3379686"/>
                <a:ext cx="2235585" cy="2235585"/>
              </a:xfrm>
              <a:prstGeom prst="donut">
                <a:avLst>
                  <a:gd name="adj" fmla="val 13792"/>
                </a:avLst>
              </a:pr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线连接符 20"/>
              <p:cNvCxnSpPr/>
              <p:nvPr/>
            </p:nvCxnSpPr>
            <p:spPr>
              <a:xfrm>
                <a:off x="4693298" y="4506686"/>
                <a:ext cx="2724539" cy="0"/>
              </a:xfrm>
              <a:prstGeom prst="line">
                <a:avLst/>
              </a:prstGeom>
              <a:ln w="22225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3972112" y="3976085"/>
                <a:ext cx="1119544" cy="11195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CCB</a:t>
                </a:r>
                <a:r>
                  <a:rPr lang="zh-CN" altLang="en-US" b="1" dirty="0"/>
                  <a:t>项目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7095819" y="3976085"/>
                <a:ext cx="1119544" cy="11195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公司战略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5558745" y="3976085"/>
                <a:ext cx="1059403" cy="1059403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业务价值</a:t>
                </a: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847142" y="3673535"/>
              <a:ext cx="1859212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latin typeface="+mj-lt"/>
                </a:rPr>
                <a:t>CCB</a:t>
              </a:r>
              <a:r>
                <a:rPr lang="zh-CN" altLang="en-US" sz="1400" b="1" dirty="0">
                  <a:latin typeface="+mj-lt"/>
                </a:rPr>
                <a:t>项目特点</a:t>
              </a:r>
              <a:endParaRPr lang="en-US" altLang="zh-CN" sz="1400" b="1" dirty="0"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latin typeface="+mj-lt"/>
                </a:rPr>
                <a:t>CCB</a:t>
              </a:r>
              <a:r>
                <a:rPr lang="zh-CN" altLang="en-US" sz="1400" b="1" dirty="0">
                  <a:latin typeface="+mj-lt"/>
                </a:rPr>
                <a:t>项目特点</a:t>
              </a:r>
              <a:endParaRPr lang="zh-CN" altLang="en-US" sz="1400" dirty="0"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latin typeface="+mj-lt"/>
                </a:rPr>
                <a:t>CCB</a:t>
              </a:r>
              <a:r>
                <a:rPr lang="zh-CN" altLang="en-US" sz="1400" b="1" dirty="0">
                  <a:latin typeface="+mj-lt"/>
                </a:rPr>
                <a:t>项目特点</a:t>
              </a:r>
              <a:endParaRPr lang="en-US" altLang="zh-CN" sz="1400" b="1" dirty="0"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latin typeface="+mj-lt"/>
                </a:rPr>
                <a:t>CCB</a:t>
              </a:r>
              <a:r>
                <a:rPr lang="zh-CN" altLang="en-US" sz="1400" b="1" dirty="0">
                  <a:latin typeface="+mj-lt"/>
                </a:rPr>
                <a:t>项目特点</a:t>
              </a:r>
              <a:endParaRPr lang="zh-CN" altLang="en-US" sz="1400" dirty="0"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latin typeface="+mj-lt"/>
                </a:rPr>
                <a:t>CCB</a:t>
              </a:r>
              <a:r>
                <a:rPr lang="zh-CN" altLang="en-US" sz="1400" b="1" dirty="0">
                  <a:latin typeface="+mj-lt"/>
                </a:rPr>
                <a:t>项目特点</a:t>
              </a:r>
              <a:endParaRPr lang="zh-CN" altLang="en-US" sz="1400" dirty="0">
                <a:latin typeface="+mj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12159" y="3681777"/>
              <a:ext cx="1859212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latin typeface="+mj-lt"/>
                </a:rPr>
                <a:t>公司战略特征</a:t>
              </a:r>
              <a:endParaRPr lang="en-US" altLang="zh-CN" sz="1400" b="1" dirty="0"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/>
                <a:t>公司战略特征</a:t>
              </a:r>
              <a:endParaRPr lang="en-US" altLang="zh-CN" sz="1400" b="1" dirty="0"/>
            </a:p>
            <a:p>
              <a:pPr>
                <a:lnSpc>
                  <a:spcPct val="150000"/>
                </a:lnSpc>
              </a:pPr>
              <a:r>
                <a:rPr lang="zh-CN" altLang="en-US" sz="1400" b="1" dirty="0"/>
                <a:t>公司战略特征</a:t>
              </a:r>
              <a:endParaRPr lang="en-US" altLang="zh-CN" sz="1400" b="1" dirty="0"/>
            </a:p>
            <a:p>
              <a:pPr>
                <a:lnSpc>
                  <a:spcPct val="150000"/>
                </a:lnSpc>
              </a:pPr>
              <a:r>
                <a:rPr lang="zh-CN" altLang="en-US" sz="1400" b="1" dirty="0"/>
                <a:t>公司战略特征</a:t>
              </a:r>
              <a:endParaRPr lang="en-US" altLang="zh-CN" sz="1400" b="1" dirty="0"/>
            </a:p>
            <a:p>
              <a:pPr>
                <a:lnSpc>
                  <a:spcPct val="150000"/>
                </a:lnSpc>
              </a:pPr>
              <a:r>
                <a:rPr lang="zh-CN" altLang="en-US" sz="1400" b="1" dirty="0"/>
                <a:t>公司战略特征</a:t>
              </a:r>
              <a:endParaRPr lang="zh-CN" altLang="en-US" sz="1400" dirty="0">
                <a:latin typeface="+mj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业务价值</a:t>
            </a:r>
          </a:p>
        </p:txBody>
      </p:sp>
      <p:sp>
        <p:nvSpPr>
          <p:cNvPr id="8" name="矩形 7"/>
          <p:cNvSpPr/>
          <p:nvPr/>
        </p:nvSpPr>
        <p:spPr>
          <a:xfrm>
            <a:off x="575341" y="1222202"/>
            <a:ext cx="2293700" cy="5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BUSINESS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VALUES</a:t>
            </a:r>
          </a:p>
        </p:txBody>
      </p:sp>
      <p:sp>
        <p:nvSpPr>
          <p:cNvPr id="13" name="矩形 12"/>
          <p:cNvSpPr/>
          <p:nvPr/>
        </p:nvSpPr>
        <p:spPr>
          <a:xfrm>
            <a:off x="584166" y="1922087"/>
            <a:ext cx="759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项目的巨大业务价值描述，可从产品对公司的战略影响着手，分析</a:t>
            </a:r>
            <a:r>
              <a:rPr lang="en-US" altLang="zh-CN" sz="1200" dirty="0"/>
              <a:t>CCB</a:t>
            </a:r>
            <a:r>
              <a:rPr lang="zh-CN" altLang="en-US" sz="1200" dirty="0"/>
              <a:t>项目的成功复制难度，是否有向</a:t>
            </a:r>
            <a:r>
              <a:rPr lang="en-US" altLang="zh-CN" sz="1200" dirty="0"/>
              <a:t>CCD</a:t>
            </a:r>
            <a:r>
              <a:rPr lang="zh-CN" altLang="en-US" sz="1200" dirty="0"/>
              <a:t>、</a:t>
            </a:r>
            <a:r>
              <a:rPr lang="en-US" altLang="zh-CN" sz="1200" dirty="0"/>
              <a:t>CCE</a:t>
            </a:r>
            <a:r>
              <a:rPr lang="zh-CN" altLang="en-US" sz="1200" dirty="0"/>
              <a:t>、</a:t>
            </a:r>
            <a:r>
              <a:rPr lang="en-US" altLang="zh-CN" sz="1200" dirty="0"/>
              <a:t>CCF</a:t>
            </a:r>
            <a:r>
              <a:rPr lang="zh-CN" altLang="en-US" sz="1200" dirty="0"/>
              <a:t>等公司核心产业的转移可能，从而提升公司整体利润增幅，扩大</a:t>
            </a:r>
            <a:r>
              <a:rPr lang="en-US" altLang="zh-CN" sz="1200" dirty="0"/>
              <a:t>CCA</a:t>
            </a:r>
            <a:r>
              <a:rPr lang="zh-CN" altLang="en-US" sz="1200" dirty="0"/>
              <a:t>项目的成功影响力。</a:t>
            </a:r>
          </a:p>
        </p:txBody>
      </p:sp>
      <p:cxnSp>
        <p:nvCxnSpPr>
          <p:cNvPr id="22" name="直线连接符 21"/>
          <p:cNvCxnSpPr/>
          <p:nvPr/>
        </p:nvCxnSpPr>
        <p:spPr>
          <a:xfrm rot="16200000" flipV="1">
            <a:off x="4733731" y="4630572"/>
            <a:ext cx="2724539" cy="0"/>
          </a:xfrm>
          <a:prstGeom prst="line">
            <a:avLst/>
          </a:prstGeom>
          <a:ln w="22225">
            <a:gradFill flip="none" rotWithShape="1">
              <a:gsLst>
                <a:gs pos="53000">
                  <a:srgbClr val="36ABFF"/>
                </a:gs>
                <a:gs pos="0">
                  <a:schemeClr val="accent6">
                    <a:alpha val="0"/>
                  </a:schemeClr>
                </a:gs>
                <a:gs pos="100000">
                  <a:schemeClr val="accent5">
                    <a:alpha val="0"/>
                  </a:schemeClr>
                </a:gs>
                <a:gs pos="49000">
                  <a:schemeClr val="accent5"/>
                </a:gs>
              </a:gsLst>
              <a:lin ang="108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77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反思总结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531919-1231-D52B-590B-73A6FD91A5A2}"/>
              </a:ext>
            </a:extLst>
          </p:cNvPr>
          <p:cNvGrpSpPr/>
          <p:nvPr/>
        </p:nvGrpSpPr>
        <p:grpSpPr>
          <a:xfrm>
            <a:off x="6294563" y="1361193"/>
            <a:ext cx="5224337" cy="1017037"/>
            <a:chOff x="6307263" y="1390261"/>
            <a:chExt cx="5224337" cy="1017037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61101EAA-2E00-B87D-CEA8-ACA1E7B0AE07}"/>
                </a:ext>
              </a:extLst>
            </p:cNvPr>
            <p:cNvSpPr/>
            <p:nvPr/>
          </p:nvSpPr>
          <p:spPr>
            <a:xfrm>
              <a:off x="6577263" y="1390261"/>
              <a:ext cx="4954337" cy="1017037"/>
            </a:xfrm>
            <a:prstGeom prst="roundRect">
              <a:avLst>
                <a:gd name="adj" fmla="val 179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2BA7933-6704-12FE-86E1-A605EFA140D6}"/>
                </a:ext>
              </a:extLst>
            </p:cNvPr>
            <p:cNvSpPr txBox="1"/>
            <p:nvPr/>
          </p:nvSpPr>
          <p:spPr>
            <a:xfrm>
              <a:off x="6307263" y="1623559"/>
              <a:ext cx="540000" cy="54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2700000" scaled="1"/>
            </a:gradFill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+mj-lt"/>
                </a:rPr>
                <a:t>01</a:t>
              </a:r>
              <a:endParaRPr kumimoji="1" lang="zh-CN" alt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EE4AC7B-0CBD-2E2D-B9F2-41ECC9FB76F8}"/>
                </a:ext>
              </a:extLst>
            </p:cNvPr>
            <p:cNvSpPr txBox="1"/>
            <p:nvPr/>
          </p:nvSpPr>
          <p:spPr>
            <a:xfrm>
              <a:off x="6921559" y="1614498"/>
              <a:ext cx="4265743" cy="549061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kumimoji="1" lang="zh-CN" altLang="en-US" sz="1200" b="1" dirty="0">
                  <a:latin typeface="+mn-ea"/>
                </a:rPr>
                <a:t>产品思维提升</a:t>
              </a:r>
              <a:r>
                <a:rPr kumimoji="1" lang="zh-CN" altLang="en-US" sz="1200" dirty="0">
                  <a:latin typeface="+mn-ea"/>
                </a:rPr>
                <a:t>：在</a:t>
              </a:r>
              <a:r>
                <a:rPr kumimoji="1" lang="en-US" altLang="zh-CN" sz="1200" dirty="0">
                  <a:latin typeface="+mn-ea"/>
                </a:rPr>
                <a:t>20XX</a:t>
              </a:r>
              <a:r>
                <a:rPr kumimoji="1" lang="zh-CN" altLang="en-US" sz="1200" dirty="0">
                  <a:latin typeface="+mn-ea"/>
                </a:rPr>
                <a:t>年的工作中巩固了产品思维，塑造了更加优秀的产品</a:t>
              </a:r>
              <a:endParaRPr kumimoji="1" lang="en-US" altLang="zh-CN" sz="1200" dirty="0">
                <a:latin typeface="+mn-ea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5340" y="1222202"/>
            <a:ext cx="2438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PROS AND CORNS</a:t>
            </a:r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E088D437-98BA-23E6-315A-6C39CE11B32E}"/>
              </a:ext>
            </a:extLst>
          </p:cNvPr>
          <p:cNvSpPr/>
          <p:nvPr/>
        </p:nvSpPr>
        <p:spPr bwMode="auto">
          <a:xfrm flipH="1">
            <a:off x="3678341" y="1855715"/>
            <a:ext cx="2616222" cy="787721"/>
          </a:xfrm>
          <a:custGeom>
            <a:avLst/>
            <a:gdLst>
              <a:gd name="T0" fmla="*/ 1809 w 1809"/>
              <a:gd name="T1" fmla="*/ 154 h 154"/>
              <a:gd name="T2" fmla="*/ 1661 w 1809"/>
              <a:gd name="T3" fmla="*/ 0 h 154"/>
              <a:gd name="T4" fmla="*/ 0 w 1809"/>
              <a:gd name="T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9" h="154">
                <a:moveTo>
                  <a:pt x="1809" y="154"/>
                </a:moveTo>
                <a:lnTo>
                  <a:pt x="1661" y="0"/>
                </a:lnTo>
                <a:lnTo>
                  <a:pt x="0" y="0"/>
                </a:lnTo>
              </a:path>
            </a:pathLst>
          </a:custGeom>
          <a:ln w="22225">
            <a:gradFill flip="none" rotWithShape="1">
              <a:gsLst>
                <a:gs pos="0">
                  <a:schemeClr val="accent6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DC70A92-43E2-8F7F-D2B4-310154ABDDBF}"/>
              </a:ext>
            </a:extLst>
          </p:cNvPr>
          <p:cNvGrpSpPr/>
          <p:nvPr/>
        </p:nvGrpSpPr>
        <p:grpSpPr>
          <a:xfrm>
            <a:off x="6294563" y="5117063"/>
            <a:ext cx="5224337" cy="1017037"/>
            <a:chOff x="6307263" y="1390261"/>
            <a:chExt cx="5224337" cy="1017037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9B445D2F-F6EC-8E28-4978-ED951E41BDED}"/>
                </a:ext>
              </a:extLst>
            </p:cNvPr>
            <p:cNvSpPr/>
            <p:nvPr/>
          </p:nvSpPr>
          <p:spPr>
            <a:xfrm>
              <a:off x="6577263" y="1390261"/>
              <a:ext cx="4954337" cy="1017037"/>
            </a:xfrm>
            <a:prstGeom prst="roundRect">
              <a:avLst>
                <a:gd name="adj" fmla="val 179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5CADF46-D5DC-7195-6CEF-FCB07C507702}"/>
                </a:ext>
              </a:extLst>
            </p:cNvPr>
            <p:cNvSpPr txBox="1"/>
            <p:nvPr/>
          </p:nvSpPr>
          <p:spPr>
            <a:xfrm>
              <a:off x="6307263" y="1623559"/>
              <a:ext cx="540000" cy="54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2700000" scaled="1"/>
            </a:gradFill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kumimoji="1" lang="zh-CN" alt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905C258-2915-AFB7-419C-3BD8806C58CB}"/>
                </a:ext>
              </a:extLst>
            </p:cNvPr>
            <p:cNvSpPr txBox="1"/>
            <p:nvPr/>
          </p:nvSpPr>
          <p:spPr>
            <a:xfrm>
              <a:off x="6921559" y="1614498"/>
              <a:ext cx="4265743" cy="5724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kumimoji="1" lang="zh-CN" altLang="en-US" sz="1200" b="1" dirty="0">
                  <a:latin typeface="+mn-ea"/>
                </a:rPr>
                <a:t>协作沟通能力</a:t>
              </a:r>
              <a:r>
                <a:rPr kumimoji="1" lang="zh-CN" altLang="en-US" sz="1200" dirty="0">
                  <a:latin typeface="+mn-ea"/>
                </a:rPr>
                <a:t>：在</a:t>
              </a:r>
              <a:r>
                <a:rPr kumimoji="1" lang="en-US" altLang="zh-CN" sz="1200" dirty="0">
                  <a:latin typeface="+mn-ea"/>
                </a:rPr>
                <a:t>20XX</a:t>
              </a:r>
              <a:r>
                <a:rPr kumimoji="1" lang="zh-CN" altLang="en-US" sz="1200" dirty="0">
                  <a:latin typeface="+mn-ea"/>
                </a:rPr>
                <a:t>年的工作中巩固了协作沟通能力，塑造了更加优秀的产品</a:t>
              </a:r>
              <a:endParaRPr kumimoji="1" lang="en-US" altLang="zh-CN" sz="1200" dirty="0">
                <a:latin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CF34F0E-C37B-0263-F2A4-A88112D0799E}"/>
              </a:ext>
            </a:extLst>
          </p:cNvPr>
          <p:cNvGrpSpPr/>
          <p:nvPr/>
        </p:nvGrpSpPr>
        <p:grpSpPr>
          <a:xfrm>
            <a:off x="6294563" y="3862366"/>
            <a:ext cx="5224337" cy="1017037"/>
            <a:chOff x="6307263" y="1390261"/>
            <a:chExt cx="5224337" cy="1017037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7309D8FF-F90C-F6D7-7099-CF2BAA5383E4}"/>
                </a:ext>
              </a:extLst>
            </p:cNvPr>
            <p:cNvSpPr/>
            <p:nvPr/>
          </p:nvSpPr>
          <p:spPr>
            <a:xfrm>
              <a:off x="6577263" y="1390261"/>
              <a:ext cx="4954337" cy="1017037"/>
            </a:xfrm>
            <a:prstGeom prst="roundRect">
              <a:avLst>
                <a:gd name="adj" fmla="val 179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7946BB3-3E94-8BE7-E043-BE2E6F715DE5}"/>
                </a:ext>
              </a:extLst>
            </p:cNvPr>
            <p:cNvSpPr txBox="1"/>
            <p:nvPr/>
          </p:nvSpPr>
          <p:spPr>
            <a:xfrm>
              <a:off x="6307263" y="1623559"/>
              <a:ext cx="540000" cy="54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2700000" scaled="1"/>
            </a:gradFill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kumimoji="1" lang="zh-CN" alt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A439171-3C32-740A-9693-0C861932CCEE}"/>
                </a:ext>
              </a:extLst>
            </p:cNvPr>
            <p:cNvSpPr txBox="1"/>
            <p:nvPr/>
          </p:nvSpPr>
          <p:spPr>
            <a:xfrm>
              <a:off x="6921559" y="1614498"/>
              <a:ext cx="4265743" cy="5724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kumimoji="1" lang="zh-CN" altLang="en-US" sz="1200" b="1" dirty="0">
                  <a:latin typeface="+mn-ea"/>
                </a:rPr>
                <a:t>行业洞察提升</a:t>
              </a:r>
              <a:r>
                <a:rPr kumimoji="1" lang="zh-CN" altLang="en-US" sz="1200" dirty="0">
                  <a:latin typeface="+mn-ea"/>
                </a:rPr>
                <a:t>：在</a:t>
              </a:r>
              <a:r>
                <a:rPr kumimoji="1" lang="en-US" altLang="zh-CN" sz="1200" dirty="0">
                  <a:latin typeface="+mn-ea"/>
                </a:rPr>
                <a:t>20XX</a:t>
              </a:r>
              <a:r>
                <a:rPr kumimoji="1" lang="zh-CN" altLang="en-US" sz="1200" dirty="0">
                  <a:latin typeface="+mn-ea"/>
                </a:rPr>
                <a:t>年的工作中提升了行业洞察能力，塑造了更加优秀的产品</a:t>
              </a:r>
              <a:endParaRPr kumimoji="1" lang="en-US" altLang="zh-CN" sz="1200" dirty="0">
                <a:latin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9BF1F34-4C4A-D3C8-5742-22E34FB41DD7}"/>
              </a:ext>
            </a:extLst>
          </p:cNvPr>
          <p:cNvGrpSpPr/>
          <p:nvPr/>
        </p:nvGrpSpPr>
        <p:grpSpPr>
          <a:xfrm>
            <a:off x="6294563" y="2611834"/>
            <a:ext cx="5224337" cy="1017037"/>
            <a:chOff x="6307263" y="1390261"/>
            <a:chExt cx="5224337" cy="1017037"/>
          </a:xfrm>
        </p:grpSpPr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068319FB-DC01-C837-1CBB-389E634D435D}"/>
                </a:ext>
              </a:extLst>
            </p:cNvPr>
            <p:cNvSpPr/>
            <p:nvPr/>
          </p:nvSpPr>
          <p:spPr>
            <a:xfrm>
              <a:off x="6577263" y="1390261"/>
              <a:ext cx="4954337" cy="1017037"/>
            </a:xfrm>
            <a:prstGeom prst="roundRect">
              <a:avLst>
                <a:gd name="adj" fmla="val 1799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D412036-E006-D668-837D-BCDE8A5071A4}"/>
                </a:ext>
              </a:extLst>
            </p:cNvPr>
            <p:cNvSpPr txBox="1"/>
            <p:nvPr/>
          </p:nvSpPr>
          <p:spPr>
            <a:xfrm>
              <a:off x="6307263" y="1623559"/>
              <a:ext cx="540000" cy="540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2700000" scaled="1"/>
            </a:gradFill>
          </p:spPr>
          <p:txBody>
            <a:bodyPr wrap="none" lIns="108000" tIns="108000" rIns="108000" bIns="108000" rtlCol="0" anchor="ctr" anchorCtr="0">
              <a:no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kumimoji="1" lang="zh-CN" alt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EC80559-3BFD-5A03-014E-5EE40825746E}"/>
                </a:ext>
              </a:extLst>
            </p:cNvPr>
            <p:cNvSpPr txBox="1"/>
            <p:nvPr/>
          </p:nvSpPr>
          <p:spPr>
            <a:xfrm>
              <a:off x="6921559" y="1614498"/>
              <a:ext cx="4265743" cy="57246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kumimoji="1" lang="zh-CN" altLang="en-US" sz="1200" b="1" dirty="0">
                  <a:latin typeface="+mn-ea"/>
                </a:rPr>
                <a:t>项目管理加强</a:t>
              </a:r>
              <a:r>
                <a:rPr kumimoji="1" lang="zh-CN" altLang="en-US" sz="1200" dirty="0">
                  <a:latin typeface="+mn-ea"/>
                </a:rPr>
                <a:t>：在</a:t>
              </a:r>
              <a:r>
                <a:rPr kumimoji="1" lang="en-US" altLang="zh-CN" sz="1200" dirty="0">
                  <a:latin typeface="+mn-ea"/>
                </a:rPr>
                <a:t>20XX</a:t>
              </a:r>
              <a:r>
                <a:rPr kumimoji="1" lang="zh-CN" altLang="en-US" sz="1200" dirty="0">
                  <a:latin typeface="+mn-ea"/>
                </a:rPr>
                <a:t>年的工作中加强了项目管理能力，塑造了更加优秀的产品</a:t>
              </a:r>
              <a:endParaRPr kumimoji="1" lang="en-US" altLang="zh-CN" sz="1200" dirty="0">
                <a:latin typeface="+mn-ea"/>
              </a:endParaRPr>
            </a:p>
          </p:txBody>
        </p:sp>
      </p:grpSp>
      <p:sp>
        <p:nvSpPr>
          <p:cNvPr id="53" name="任意形状 52">
            <a:extLst>
              <a:ext uri="{FF2B5EF4-FFF2-40B4-BE49-F238E27FC236}">
                <a16:creationId xmlns:a16="http://schemas.microsoft.com/office/drawing/2014/main" id="{D4A2FBF1-0EAC-10D4-7B1D-205F615A1FB3}"/>
              </a:ext>
            </a:extLst>
          </p:cNvPr>
          <p:cNvSpPr/>
          <p:nvPr/>
        </p:nvSpPr>
        <p:spPr bwMode="auto">
          <a:xfrm flipH="1" flipV="1">
            <a:off x="3678341" y="4847346"/>
            <a:ext cx="2616222" cy="787721"/>
          </a:xfrm>
          <a:custGeom>
            <a:avLst/>
            <a:gdLst>
              <a:gd name="T0" fmla="*/ 1809 w 1809"/>
              <a:gd name="T1" fmla="*/ 154 h 154"/>
              <a:gd name="T2" fmla="*/ 1661 w 1809"/>
              <a:gd name="T3" fmla="*/ 0 h 154"/>
              <a:gd name="T4" fmla="*/ 0 w 1809"/>
              <a:gd name="T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9" h="154">
                <a:moveTo>
                  <a:pt x="1809" y="154"/>
                </a:moveTo>
                <a:lnTo>
                  <a:pt x="1661" y="0"/>
                </a:lnTo>
                <a:lnTo>
                  <a:pt x="0" y="0"/>
                </a:lnTo>
              </a:path>
            </a:pathLst>
          </a:custGeom>
          <a:ln w="22225">
            <a:gradFill flip="none" rotWithShape="1">
              <a:gsLst>
                <a:gs pos="0">
                  <a:schemeClr val="accent6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7" name="任意形状 56">
            <a:extLst>
              <a:ext uri="{FF2B5EF4-FFF2-40B4-BE49-F238E27FC236}">
                <a16:creationId xmlns:a16="http://schemas.microsoft.com/office/drawing/2014/main" id="{27666805-C1CF-8FF0-0F29-DEED82A78AA0}"/>
              </a:ext>
            </a:extLst>
          </p:cNvPr>
          <p:cNvSpPr/>
          <p:nvPr/>
        </p:nvSpPr>
        <p:spPr bwMode="auto">
          <a:xfrm flipH="1">
            <a:off x="3921177" y="3120722"/>
            <a:ext cx="2417185" cy="156228"/>
          </a:xfrm>
          <a:custGeom>
            <a:avLst/>
            <a:gdLst>
              <a:gd name="T0" fmla="*/ 1809 w 1809"/>
              <a:gd name="T1" fmla="*/ 154 h 154"/>
              <a:gd name="T2" fmla="*/ 1661 w 1809"/>
              <a:gd name="T3" fmla="*/ 0 h 154"/>
              <a:gd name="T4" fmla="*/ 0 w 1809"/>
              <a:gd name="T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9" h="154">
                <a:moveTo>
                  <a:pt x="1809" y="154"/>
                </a:moveTo>
                <a:lnTo>
                  <a:pt x="1661" y="0"/>
                </a:lnTo>
                <a:lnTo>
                  <a:pt x="0" y="0"/>
                </a:lnTo>
              </a:path>
            </a:pathLst>
          </a:custGeom>
          <a:ln w="22225">
            <a:gradFill flip="none" rotWithShape="1">
              <a:gsLst>
                <a:gs pos="0">
                  <a:schemeClr val="accent6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8" name="任意形状 57">
            <a:extLst>
              <a:ext uri="{FF2B5EF4-FFF2-40B4-BE49-F238E27FC236}">
                <a16:creationId xmlns:a16="http://schemas.microsoft.com/office/drawing/2014/main" id="{F1CF1DC0-2682-A575-D91E-CA17585E482D}"/>
              </a:ext>
            </a:extLst>
          </p:cNvPr>
          <p:cNvSpPr/>
          <p:nvPr/>
        </p:nvSpPr>
        <p:spPr bwMode="auto">
          <a:xfrm flipH="1" flipV="1">
            <a:off x="3877763" y="4260287"/>
            <a:ext cx="2417185" cy="156228"/>
          </a:xfrm>
          <a:custGeom>
            <a:avLst/>
            <a:gdLst>
              <a:gd name="T0" fmla="*/ 1809 w 1809"/>
              <a:gd name="T1" fmla="*/ 154 h 154"/>
              <a:gd name="T2" fmla="*/ 1661 w 1809"/>
              <a:gd name="T3" fmla="*/ 0 h 154"/>
              <a:gd name="T4" fmla="*/ 0 w 1809"/>
              <a:gd name="T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9" h="154">
                <a:moveTo>
                  <a:pt x="1809" y="154"/>
                </a:moveTo>
                <a:lnTo>
                  <a:pt x="1661" y="0"/>
                </a:lnTo>
                <a:lnTo>
                  <a:pt x="0" y="0"/>
                </a:lnTo>
              </a:path>
            </a:pathLst>
          </a:custGeom>
          <a:ln w="22225">
            <a:gradFill flip="none" rotWithShape="1">
              <a:gsLst>
                <a:gs pos="0">
                  <a:schemeClr val="accent6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E389382-0844-332C-2D52-6FE0BBC706BC}"/>
              </a:ext>
            </a:extLst>
          </p:cNvPr>
          <p:cNvGrpSpPr/>
          <p:nvPr/>
        </p:nvGrpSpPr>
        <p:grpSpPr>
          <a:xfrm>
            <a:off x="1017398" y="2391752"/>
            <a:ext cx="2777760" cy="2829363"/>
            <a:chOff x="1017398" y="2391752"/>
            <a:chExt cx="2777760" cy="282936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1536C23-1D26-0ACB-0F06-219ACC10F3B3}"/>
                </a:ext>
              </a:extLst>
            </p:cNvPr>
            <p:cNvSpPr/>
            <p:nvPr/>
          </p:nvSpPr>
          <p:spPr>
            <a:xfrm>
              <a:off x="2924691" y="4785221"/>
              <a:ext cx="435894" cy="4358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  <a:effectLst>
              <a:outerShdw blurRad="152400" dist="88900" dir="5400000" rotWithShape="0">
                <a:schemeClr val="accent1">
                  <a:lumMod val="40000"/>
                  <a:lumOff val="60000"/>
                  <a:alpha val="5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157BAF6-2A10-5B25-F855-F8E810F1F298}"/>
                </a:ext>
              </a:extLst>
            </p:cNvPr>
            <p:cNvGrpSpPr/>
            <p:nvPr/>
          </p:nvGrpSpPr>
          <p:grpSpPr>
            <a:xfrm>
              <a:off x="1017398" y="2391752"/>
              <a:ext cx="2777760" cy="2777760"/>
              <a:chOff x="1070600" y="2513280"/>
              <a:chExt cx="2777760" cy="2777760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380BCCE-2041-0E1C-2319-7E09A433830B}"/>
                  </a:ext>
                </a:extLst>
              </p:cNvPr>
              <p:cNvSpPr/>
              <p:nvPr/>
            </p:nvSpPr>
            <p:spPr>
              <a:xfrm>
                <a:off x="1070600" y="2513280"/>
                <a:ext cx="2777760" cy="27777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0CB950E-60AD-829B-C6F7-4FF639AE850B}"/>
                  </a:ext>
                </a:extLst>
              </p:cNvPr>
              <p:cNvSpPr/>
              <p:nvPr/>
            </p:nvSpPr>
            <p:spPr>
              <a:xfrm>
                <a:off x="1387036" y="2829716"/>
                <a:ext cx="2144889" cy="214488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380DF2E-A296-A179-F579-D28E09EE784F}"/>
                  </a:ext>
                </a:extLst>
              </p:cNvPr>
              <p:cNvSpPr/>
              <p:nvPr/>
            </p:nvSpPr>
            <p:spPr>
              <a:xfrm>
                <a:off x="1577451" y="3024957"/>
                <a:ext cx="1764061" cy="1764061"/>
              </a:xfrm>
              <a:prstGeom prst="ellipse">
                <a:avLst/>
              </a:prstGeom>
              <a:gradFill flip="none" rotWithShape="1">
                <a:gsLst>
                  <a:gs pos="33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B091741-0F31-886F-7EDC-B1F04033D8D0}"/>
                  </a:ext>
                </a:extLst>
              </p:cNvPr>
              <p:cNvSpPr/>
              <p:nvPr/>
            </p:nvSpPr>
            <p:spPr>
              <a:xfrm>
                <a:off x="1655381" y="3095802"/>
                <a:ext cx="1612718" cy="1612718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6638F2D1-B965-8002-A43E-F2A599190DFB}"/>
                  </a:ext>
                </a:extLst>
              </p:cNvPr>
              <p:cNvSpPr/>
              <p:nvPr/>
            </p:nvSpPr>
            <p:spPr>
              <a:xfrm>
                <a:off x="1261016" y="4530486"/>
                <a:ext cx="258532" cy="2585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0DE4989-EB91-98F5-E944-10E80D16DBD0}"/>
                  </a:ext>
                </a:extLst>
              </p:cNvPr>
              <p:cNvSpPr/>
              <p:nvPr/>
            </p:nvSpPr>
            <p:spPr>
              <a:xfrm>
                <a:off x="1575559" y="3024957"/>
                <a:ext cx="258532" cy="258532"/>
              </a:xfrm>
              <a:prstGeom prst="ellipse">
                <a:avLst/>
              </a:prstGeom>
              <a:blipFill dpi="0" rotWithShape="1">
                <a:blip r:embed="rId2" cstate="screen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 radius="20"/>
                          </a14:imgEffect>
                          <a14:imgEffect>
                            <a14:brightnessContrast bright="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52400" dist="88900" dir="5400000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D0C3F56-8C87-9A38-93DA-62A2484F3532}"/>
                </a:ext>
              </a:extLst>
            </p:cNvPr>
            <p:cNvSpPr txBox="1"/>
            <p:nvPr/>
          </p:nvSpPr>
          <p:spPr>
            <a:xfrm>
              <a:off x="1811479" y="3847742"/>
              <a:ext cx="1476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个人成长</a:t>
              </a:r>
            </a:p>
          </p:txBody>
        </p: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B1AD1C1E-B92B-B1D0-1423-EB3A8A4C1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2839" y="3216607"/>
              <a:ext cx="645759" cy="645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73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优势劣势</a:t>
            </a:r>
          </a:p>
        </p:txBody>
      </p:sp>
      <p:sp>
        <p:nvSpPr>
          <p:cNvPr id="10" name="矩形 9"/>
          <p:cNvSpPr/>
          <p:nvPr/>
        </p:nvSpPr>
        <p:spPr>
          <a:xfrm>
            <a:off x="575340" y="1222202"/>
            <a:ext cx="2438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PROS AND CORNS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A0FE43A-5D96-00FC-524F-8DFD1F54F02C}"/>
              </a:ext>
            </a:extLst>
          </p:cNvPr>
          <p:cNvGrpSpPr/>
          <p:nvPr/>
        </p:nvGrpSpPr>
        <p:grpSpPr>
          <a:xfrm>
            <a:off x="3970486" y="1590599"/>
            <a:ext cx="4251026" cy="4251026"/>
            <a:chOff x="3970486" y="1590599"/>
            <a:chExt cx="4251026" cy="4251026"/>
          </a:xfrm>
        </p:grpSpPr>
        <p:grpSp>
          <p:nvGrpSpPr>
            <p:cNvPr id="4" name="组合 3"/>
            <p:cNvGrpSpPr/>
            <p:nvPr/>
          </p:nvGrpSpPr>
          <p:grpSpPr>
            <a:xfrm>
              <a:off x="4236875" y="1873316"/>
              <a:ext cx="3718249" cy="3719101"/>
              <a:chOff x="660400" y="2146393"/>
              <a:chExt cx="3602120" cy="3602945"/>
            </a:xfrm>
          </p:grpSpPr>
          <p:sp>
            <p:nvSpPr>
              <p:cNvPr id="5" name="任意形状 4">
                <a:extLst>
                  <a:ext uri="{FF2B5EF4-FFF2-40B4-BE49-F238E27FC236}">
                    <a16:creationId xmlns:a16="http://schemas.microsoft.com/office/drawing/2014/main" id="{F147CF2D-4A9E-6773-AB7E-0B9B8D36D4A5}"/>
                  </a:ext>
                </a:extLst>
              </p:cNvPr>
              <p:cNvSpPr/>
              <p:nvPr/>
            </p:nvSpPr>
            <p:spPr bwMode="auto">
              <a:xfrm>
                <a:off x="2233493" y="2146393"/>
                <a:ext cx="2029027" cy="2028202"/>
              </a:xfrm>
              <a:custGeom>
                <a:avLst/>
                <a:gdLst>
                  <a:gd name="T0" fmla="*/ 312 w 7826"/>
                  <a:gd name="T1" fmla="*/ 1443 h 7825"/>
                  <a:gd name="T2" fmla="*/ 6382 w 7826"/>
                  <a:gd name="T3" fmla="*/ 7514 h 7825"/>
                  <a:gd name="T4" fmla="*/ 7514 w 7826"/>
                  <a:gd name="T5" fmla="*/ 7514 h 7825"/>
                  <a:gd name="T6" fmla="*/ 7514 w 7826"/>
                  <a:gd name="T7" fmla="*/ 7514 h 7825"/>
                  <a:gd name="T8" fmla="*/ 7514 w 7826"/>
                  <a:gd name="T9" fmla="*/ 6382 h 7825"/>
                  <a:gd name="T10" fmla="*/ 1443 w 7826"/>
                  <a:gd name="T11" fmla="*/ 311 h 7825"/>
                  <a:gd name="T12" fmla="*/ 312 w 7826"/>
                  <a:gd name="T13" fmla="*/ 311 h 7825"/>
                  <a:gd name="T14" fmla="*/ 312 w 7826"/>
                  <a:gd name="T15" fmla="*/ 311 h 7825"/>
                  <a:gd name="T16" fmla="*/ 312 w 7826"/>
                  <a:gd name="T17" fmla="*/ 1443 h 7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26" h="7825">
                    <a:moveTo>
                      <a:pt x="312" y="1443"/>
                    </a:moveTo>
                    <a:cubicBezTo>
                      <a:pt x="6382" y="7514"/>
                      <a:pt x="6382" y="7514"/>
                      <a:pt x="6382" y="7514"/>
                    </a:cubicBezTo>
                    <a:cubicBezTo>
                      <a:pt x="6694" y="7825"/>
                      <a:pt x="7203" y="7825"/>
                      <a:pt x="7514" y="7514"/>
                    </a:cubicBezTo>
                    <a:cubicBezTo>
                      <a:pt x="7514" y="7514"/>
                      <a:pt x="7514" y="7514"/>
                      <a:pt x="7514" y="7514"/>
                    </a:cubicBezTo>
                    <a:cubicBezTo>
                      <a:pt x="7826" y="7203"/>
                      <a:pt x="7826" y="6693"/>
                      <a:pt x="7514" y="6382"/>
                    </a:cubicBezTo>
                    <a:cubicBezTo>
                      <a:pt x="1443" y="311"/>
                      <a:pt x="1443" y="311"/>
                      <a:pt x="1443" y="311"/>
                    </a:cubicBezTo>
                    <a:cubicBezTo>
                      <a:pt x="1132" y="0"/>
                      <a:pt x="623" y="0"/>
                      <a:pt x="312" y="311"/>
                    </a:cubicBezTo>
                    <a:cubicBezTo>
                      <a:pt x="312" y="311"/>
                      <a:pt x="312" y="311"/>
                      <a:pt x="312" y="311"/>
                    </a:cubicBezTo>
                    <a:cubicBezTo>
                      <a:pt x="0" y="622"/>
                      <a:pt x="0" y="1132"/>
                      <a:pt x="312" y="1443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5">
                      <a:lumMod val="20000"/>
                      <a:lumOff val="80000"/>
                    </a:schemeClr>
                  </a:gs>
                  <a:gs pos="0">
                    <a:srgbClr val="4F85FF"/>
                  </a:gs>
                </a:gsLst>
                <a:lin ang="27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任意形状 5">
                <a:extLst>
                  <a:ext uri="{FF2B5EF4-FFF2-40B4-BE49-F238E27FC236}">
                    <a16:creationId xmlns:a16="http://schemas.microsoft.com/office/drawing/2014/main" id="{3714D6E3-BD3F-3CA6-44D9-9EC4CF19BC94}"/>
                  </a:ext>
                </a:extLst>
              </p:cNvPr>
              <p:cNvSpPr/>
              <p:nvPr/>
            </p:nvSpPr>
            <p:spPr bwMode="auto">
              <a:xfrm>
                <a:off x="2233493" y="3721136"/>
                <a:ext cx="2029027" cy="2028202"/>
              </a:xfrm>
              <a:custGeom>
                <a:avLst/>
                <a:gdLst>
                  <a:gd name="T0" fmla="*/ 312 w 7826"/>
                  <a:gd name="T1" fmla="*/ 6382 h 7825"/>
                  <a:gd name="T2" fmla="*/ 6382 w 7826"/>
                  <a:gd name="T3" fmla="*/ 311 h 7825"/>
                  <a:gd name="T4" fmla="*/ 7514 w 7826"/>
                  <a:gd name="T5" fmla="*/ 311 h 7825"/>
                  <a:gd name="T6" fmla="*/ 7514 w 7826"/>
                  <a:gd name="T7" fmla="*/ 311 h 7825"/>
                  <a:gd name="T8" fmla="*/ 7514 w 7826"/>
                  <a:gd name="T9" fmla="*/ 1443 h 7825"/>
                  <a:gd name="T10" fmla="*/ 1443 w 7826"/>
                  <a:gd name="T11" fmla="*/ 7514 h 7825"/>
                  <a:gd name="T12" fmla="*/ 312 w 7826"/>
                  <a:gd name="T13" fmla="*/ 7514 h 7825"/>
                  <a:gd name="T14" fmla="*/ 312 w 7826"/>
                  <a:gd name="T15" fmla="*/ 7514 h 7825"/>
                  <a:gd name="T16" fmla="*/ 312 w 7826"/>
                  <a:gd name="T17" fmla="*/ 6382 h 7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26" h="7825">
                    <a:moveTo>
                      <a:pt x="312" y="6382"/>
                    </a:moveTo>
                    <a:cubicBezTo>
                      <a:pt x="6382" y="311"/>
                      <a:pt x="6382" y="311"/>
                      <a:pt x="6382" y="311"/>
                    </a:cubicBezTo>
                    <a:cubicBezTo>
                      <a:pt x="6694" y="0"/>
                      <a:pt x="7203" y="0"/>
                      <a:pt x="7514" y="311"/>
                    </a:cubicBezTo>
                    <a:cubicBezTo>
                      <a:pt x="7514" y="311"/>
                      <a:pt x="7514" y="311"/>
                      <a:pt x="7514" y="311"/>
                    </a:cubicBezTo>
                    <a:cubicBezTo>
                      <a:pt x="7826" y="623"/>
                      <a:pt x="7826" y="1132"/>
                      <a:pt x="7514" y="1443"/>
                    </a:cubicBezTo>
                    <a:cubicBezTo>
                      <a:pt x="1443" y="7514"/>
                      <a:pt x="1443" y="7514"/>
                      <a:pt x="1443" y="7514"/>
                    </a:cubicBezTo>
                    <a:cubicBezTo>
                      <a:pt x="1132" y="7825"/>
                      <a:pt x="623" y="7825"/>
                      <a:pt x="312" y="7514"/>
                    </a:cubicBezTo>
                    <a:cubicBezTo>
                      <a:pt x="312" y="7514"/>
                      <a:pt x="312" y="7514"/>
                      <a:pt x="312" y="7514"/>
                    </a:cubicBezTo>
                    <a:cubicBezTo>
                      <a:pt x="0" y="7203"/>
                      <a:pt x="0" y="6693"/>
                      <a:pt x="312" y="638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6">
                      <a:lumMod val="40000"/>
                      <a:lumOff val="60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任意形状 6">
                <a:extLst>
                  <a:ext uri="{FF2B5EF4-FFF2-40B4-BE49-F238E27FC236}">
                    <a16:creationId xmlns:a16="http://schemas.microsoft.com/office/drawing/2014/main" id="{0085E68A-9861-0635-C8E7-EDF7EDCDF118}"/>
                  </a:ext>
                </a:extLst>
              </p:cNvPr>
              <p:cNvSpPr/>
              <p:nvPr/>
            </p:nvSpPr>
            <p:spPr bwMode="auto">
              <a:xfrm>
                <a:off x="660400" y="3721136"/>
                <a:ext cx="2028202" cy="2028202"/>
              </a:xfrm>
              <a:custGeom>
                <a:avLst/>
                <a:gdLst>
                  <a:gd name="T0" fmla="*/ 7514 w 7825"/>
                  <a:gd name="T1" fmla="*/ 6382 h 7825"/>
                  <a:gd name="T2" fmla="*/ 1443 w 7825"/>
                  <a:gd name="T3" fmla="*/ 311 h 7825"/>
                  <a:gd name="T4" fmla="*/ 311 w 7825"/>
                  <a:gd name="T5" fmla="*/ 311 h 7825"/>
                  <a:gd name="T6" fmla="*/ 311 w 7825"/>
                  <a:gd name="T7" fmla="*/ 311 h 7825"/>
                  <a:gd name="T8" fmla="*/ 311 w 7825"/>
                  <a:gd name="T9" fmla="*/ 1443 h 7825"/>
                  <a:gd name="T10" fmla="*/ 6382 w 7825"/>
                  <a:gd name="T11" fmla="*/ 7514 h 7825"/>
                  <a:gd name="T12" fmla="*/ 7514 w 7825"/>
                  <a:gd name="T13" fmla="*/ 7514 h 7825"/>
                  <a:gd name="T14" fmla="*/ 7514 w 7825"/>
                  <a:gd name="T15" fmla="*/ 7514 h 7825"/>
                  <a:gd name="T16" fmla="*/ 7514 w 7825"/>
                  <a:gd name="T17" fmla="*/ 6382 h 7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25" h="7825">
                    <a:moveTo>
                      <a:pt x="7514" y="6382"/>
                    </a:moveTo>
                    <a:cubicBezTo>
                      <a:pt x="1443" y="311"/>
                      <a:pt x="1443" y="311"/>
                      <a:pt x="1443" y="311"/>
                    </a:cubicBezTo>
                    <a:cubicBezTo>
                      <a:pt x="1132" y="0"/>
                      <a:pt x="623" y="0"/>
                      <a:pt x="311" y="311"/>
                    </a:cubicBezTo>
                    <a:cubicBezTo>
                      <a:pt x="311" y="311"/>
                      <a:pt x="311" y="311"/>
                      <a:pt x="311" y="311"/>
                    </a:cubicBezTo>
                    <a:cubicBezTo>
                      <a:pt x="0" y="623"/>
                      <a:pt x="0" y="1132"/>
                      <a:pt x="311" y="1443"/>
                    </a:cubicBezTo>
                    <a:cubicBezTo>
                      <a:pt x="6382" y="7514"/>
                      <a:pt x="6382" y="7514"/>
                      <a:pt x="6382" y="7514"/>
                    </a:cubicBezTo>
                    <a:cubicBezTo>
                      <a:pt x="6693" y="7825"/>
                      <a:pt x="7203" y="7825"/>
                      <a:pt x="7514" y="7514"/>
                    </a:cubicBezTo>
                    <a:cubicBezTo>
                      <a:pt x="7514" y="7514"/>
                      <a:pt x="7514" y="7514"/>
                      <a:pt x="7514" y="7514"/>
                    </a:cubicBezTo>
                    <a:cubicBezTo>
                      <a:pt x="7825" y="7203"/>
                      <a:pt x="7825" y="6693"/>
                      <a:pt x="7514" y="638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/>
                  </a:gs>
                  <a:gs pos="0">
                    <a:schemeClr val="accent6"/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任意形状 7">
                <a:extLst>
                  <a:ext uri="{FF2B5EF4-FFF2-40B4-BE49-F238E27FC236}">
                    <a16:creationId xmlns:a16="http://schemas.microsoft.com/office/drawing/2014/main" id="{4807517A-A56C-0B0A-017A-825E8A05CD57}"/>
                  </a:ext>
                </a:extLst>
              </p:cNvPr>
              <p:cNvSpPr/>
              <p:nvPr/>
            </p:nvSpPr>
            <p:spPr bwMode="auto">
              <a:xfrm>
                <a:off x="660400" y="2146393"/>
                <a:ext cx="2028202" cy="2028202"/>
              </a:xfrm>
              <a:custGeom>
                <a:avLst/>
                <a:gdLst>
                  <a:gd name="T0" fmla="*/ 7514 w 7825"/>
                  <a:gd name="T1" fmla="*/ 1443 h 7825"/>
                  <a:gd name="T2" fmla="*/ 1443 w 7825"/>
                  <a:gd name="T3" fmla="*/ 7514 h 7825"/>
                  <a:gd name="T4" fmla="*/ 311 w 7825"/>
                  <a:gd name="T5" fmla="*/ 7514 h 7825"/>
                  <a:gd name="T6" fmla="*/ 311 w 7825"/>
                  <a:gd name="T7" fmla="*/ 7514 h 7825"/>
                  <a:gd name="T8" fmla="*/ 311 w 7825"/>
                  <a:gd name="T9" fmla="*/ 6382 h 7825"/>
                  <a:gd name="T10" fmla="*/ 6382 w 7825"/>
                  <a:gd name="T11" fmla="*/ 311 h 7825"/>
                  <a:gd name="T12" fmla="*/ 7514 w 7825"/>
                  <a:gd name="T13" fmla="*/ 311 h 7825"/>
                  <a:gd name="T14" fmla="*/ 7514 w 7825"/>
                  <a:gd name="T15" fmla="*/ 311 h 7825"/>
                  <a:gd name="T16" fmla="*/ 7514 w 7825"/>
                  <a:gd name="T17" fmla="*/ 1443 h 7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25" h="7825">
                    <a:moveTo>
                      <a:pt x="7514" y="1443"/>
                    </a:moveTo>
                    <a:cubicBezTo>
                      <a:pt x="1443" y="7514"/>
                      <a:pt x="1443" y="7514"/>
                      <a:pt x="1443" y="7514"/>
                    </a:cubicBezTo>
                    <a:cubicBezTo>
                      <a:pt x="1132" y="7825"/>
                      <a:pt x="623" y="7825"/>
                      <a:pt x="311" y="7514"/>
                    </a:cubicBezTo>
                    <a:cubicBezTo>
                      <a:pt x="311" y="7514"/>
                      <a:pt x="311" y="7514"/>
                      <a:pt x="311" y="7514"/>
                    </a:cubicBezTo>
                    <a:cubicBezTo>
                      <a:pt x="0" y="7203"/>
                      <a:pt x="0" y="6693"/>
                      <a:pt x="311" y="6382"/>
                    </a:cubicBezTo>
                    <a:cubicBezTo>
                      <a:pt x="6382" y="311"/>
                      <a:pt x="6382" y="311"/>
                      <a:pt x="6382" y="311"/>
                    </a:cubicBezTo>
                    <a:cubicBezTo>
                      <a:pt x="6693" y="0"/>
                      <a:pt x="7203" y="0"/>
                      <a:pt x="7514" y="311"/>
                    </a:cubicBezTo>
                    <a:cubicBezTo>
                      <a:pt x="7514" y="311"/>
                      <a:pt x="7514" y="311"/>
                      <a:pt x="7514" y="311"/>
                    </a:cubicBezTo>
                    <a:cubicBezTo>
                      <a:pt x="7825" y="622"/>
                      <a:pt x="7825" y="1132"/>
                      <a:pt x="7514" y="14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/>
                  </a:gs>
                  <a:gs pos="0">
                    <a:schemeClr val="accent6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0BFE6B-11F3-0F87-5A92-06030B8E762C}"/>
                  </a:ext>
                </a:extLst>
              </p:cNvPr>
              <p:cNvSpPr/>
              <p:nvPr/>
            </p:nvSpPr>
            <p:spPr>
              <a:xfrm>
                <a:off x="1875074" y="3791084"/>
                <a:ext cx="1172780" cy="387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sz="2000" b="1" dirty="0">
                    <a:solidFill>
                      <a:schemeClr val="tx1"/>
                    </a:solidFill>
                    <a:latin typeface="+mn-ea"/>
                  </a:rPr>
                  <a:t>个人反思</a:t>
                </a:r>
                <a:endParaRPr kumimoji="1" lang="en-US" altLang="zh-CN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3970486" y="1590599"/>
              <a:ext cx="4251026" cy="4251026"/>
            </a:xfrm>
            <a:prstGeom prst="ellips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096098" y="1716211"/>
              <a:ext cx="3999803" cy="3999803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58813" y="2090408"/>
            <a:ext cx="3437285" cy="1338592"/>
            <a:chOff x="658813" y="2090408"/>
            <a:chExt cx="3437285" cy="1338592"/>
          </a:xfrm>
        </p:grpSpPr>
        <p:sp>
          <p:nvSpPr>
            <p:cNvPr id="13" name="圆角矩形 12"/>
            <p:cNvSpPr/>
            <p:nvPr/>
          </p:nvSpPr>
          <p:spPr>
            <a:xfrm>
              <a:off x="658813" y="2090408"/>
              <a:ext cx="2945523" cy="1338592"/>
            </a:xfrm>
            <a:prstGeom prst="roundRect">
              <a:avLst>
                <a:gd name="adj" fmla="val 548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57393" y="2305851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优势一：主动性强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950242" y="2765672"/>
              <a:ext cx="2287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详细说明该优势带来的工作结果，日后准备怎样优化和调整</a:t>
              </a:r>
              <a:endParaRPr lang="zh-CN" altLang="en-US" sz="1200" dirty="0"/>
            </a:p>
          </p:txBody>
        </p:sp>
        <p:cxnSp>
          <p:nvCxnSpPr>
            <p:cNvPr id="17" name="直线连接符 16"/>
            <p:cNvCxnSpPr>
              <a:stCxn id="13" idx="3"/>
            </p:cNvCxnSpPr>
            <p:nvPr/>
          </p:nvCxnSpPr>
          <p:spPr>
            <a:xfrm>
              <a:off x="3604336" y="2759704"/>
              <a:ext cx="491762" cy="142116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组合 27"/>
          <p:cNvGrpSpPr/>
          <p:nvPr/>
        </p:nvGrpSpPr>
        <p:grpSpPr>
          <a:xfrm flipH="1">
            <a:off x="8095903" y="2250815"/>
            <a:ext cx="3437285" cy="1338592"/>
            <a:chOff x="658813" y="2090408"/>
            <a:chExt cx="3437285" cy="1338592"/>
          </a:xfrm>
        </p:grpSpPr>
        <p:sp>
          <p:nvSpPr>
            <p:cNvPr id="29" name="圆角矩形 28"/>
            <p:cNvSpPr/>
            <p:nvPr/>
          </p:nvSpPr>
          <p:spPr>
            <a:xfrm>
              <a:off x="658813" y="2090408"/>
              <a:ext cx="2945523" cy="1338592"/>
            </a:xfrm>
            <a:prstGeom prst="roundRect">
              <a:avLst>
                <a:gd name="adj" fmla="val 548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28269" y="2330110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不足一：管理风格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979264" y="2759704"/>
              <a:ext cx="2287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详细说明该劣势带来的工作结果，日后准备怎样优化和调整</a:t>
              </a:r>
              <a:endParaRPr lang="zh-CN" altLang="en-US" sz="1200" dirty="0"/>
            </a:p>
          </p:txBody>
        </p:sp>
        <p:cxnSp>
          <p:nvCxnSpPr>
            <p:cNvPr id="32" name="直线连接符 31"/>
            <p:cNvCxnSpPr>
              <a:stCxn id="29" idx="3"/>
            </p:cNvCxnSpPr>
            <p:nvPr/>
          </p:nvCxnSpPr>
          <p:spPr>
            <a:xfrm>
              <a:off x="3604336" y="2759704"/>
              <a:ext cx="491762" cy="142116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29201" y="3971716"/>
            <a:ext cx="3437285" cy="1338592"/>
            <a:chOff x="658813" y="2090408"/>
            <a:chExt cx="3437285" cy="1338592"/>
          </a:xfrm>
        </p:grpSpPr>
        <p:sp>
          <p:nvSpPr>
            <p:cNvPr id="34" name="圆角矩形 33"/>
            <p:cNvSpPr/>
            <p:nvPr/>
          </p:nvSpPr>
          <p:spPr>
            <a:xfrm>
              <a:off x="658813" y="2090408"/>
              <a:ext cx="2945523" cy="1338592"/>
            </a:xfrm>
            <a:prstGeom prst="roundRect">
              <a:avLst>
                <a:gd name="adj" fmla="val 548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957393" y="2305851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优势二：前瞻性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950242" y="2765672"/>
              <a:ext cx="2287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详细说明该优势带来的工作结果，日后准备怎样优化和调整</a:t>
              </a:r>
              <a:endParaRPr lang="zh-CN" altLang="en-US" sz="1200" dirty="0"/>
            </a:p>
          </p:txBody>
        </p:sp>
        <p:cxnSp>
          <p:nvCxnSpPr>
            <p:cNvPr id="37" name="直线连接符 36"/>
            <p:cNvCxnSpPr/>
            <p:nvPr/>
          </p:nvCxnSpPr>
          <p:spPr>
            <a:xfrm flipV="1">
              <a:off x="3604336" y="2685058"/>
              <a:ext cx="491762" cy="142116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组合 37"/>
          <p:cNvGrpSpPr/>
          <p:nvPr/>
        </p:nvGrpSpPr>
        <p:grpSpPr>
          <a:xfrm flipH="1">
            <a:off x="8074032" y="3966906"/>
            <a:ext cx="3437285" cy="1338592"/>
            <a:chOff x="658813" y="2090408"/>
            <a:chExt cx="3437285" cy="1338592"/>
          </a:xfrm>
        </p:grpSpPr>
        <p:sp>
          <p:nvSpPr>
            <p:cNvPr id="39" name="圆角矩形 38"/>
            <p:cNvSpPr/>
            <p:nvPr/>
          </p:nvSpPr>
          <p:spPr>
            <a:xfrm>
              <a:off x="658813" y="2090408"/>
              <a:ext cx="2945523" cy="1338592"/>
            </a:xfrm>
            <a:prstGeom prst="roundRect">
              <a:avLst>
                <a:gd name="adj" fmla="val 548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206398" y="2327581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不足二：工作交流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950242" y="2764849"/>
              <a:ext cx="22874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+mn-ea"/>
                </a:rPr>
                <a:t>详细说明该劣势带来的工作结果，日后准备怎样优化和调整</a:t>
              </a:r>
              <a:endParaRPr lang="zh-CN" altLang="en-US" sz="1200" dirty="0"/>
            </a:p>
          </p:txBody>
        </p:sp>
        <p:cxnSp>
          <p:nvCxnSpPr>
            <p:cNvPr id="42" name="直线连接符 41"/>
            <p:cNvCxnSpPr/>
            <p:nvPr/>
          </p:nvCxnSpPr>
          <p:spPr>
            <a:xfrm flipV="1">
              <a:off x="3604336" y="2685058"/>
              <a:ext cx="491762" cy="142116"/>
            </a:xfrm>
            <a:prstGeom prst="line">
              <a:avLst/>
            </a:prstGeom>
            <a:noFill/>
            <a:ln w="19050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0571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分享和沙龙</a:t>
            </a:r>
            <a:endParaRPr lang="en-GB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7EEC79-F41D-4C10-AF4D-A93584945E56}"/>
              </a:ext>
            </a:extLst>
          </p:cNvPr>
          <p:cNvSpPr/>
          <p:nvPr/>
        </p:nvSpPr>
        <p:spPr>
          <a:xfrm>
            <a:off x="660399" y="2104668"/>
            <a:ext cx="8397464" cy="388069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330200" dist="762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20</a:t>
            </a:r>
            <a:endParaRPr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FCFE39-9B6D-4ED0-812A-715B4F5B882B}"/>
              </a:ext>
            </a:extLst>
          </p:cNvPr>
          <p:cNvSpPr/>
          <p:nvPr/>
        </p:nvSpPr>
        <p:spPr>
          <a:xfrm>
            <a:off x="625776" y="2099385"/>
            <a:ext cx="8397464" cy="113967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7E3A67B-4122-4903-A7DD-2083FB263E5C}"/>
              </a:ext>
            </a:extLst>
          </p:cNvPr>
          <p:cNvCxnSpPr/>
          <p:nvPr/>
        </p:nvCxnSpPr>
        <p:spPr>
          <a:xfrm>
            <a:off x="3377866" y="2955911"/>
            <a:ext cx="0" cy="21530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BDB034D-ED07-4D03-A612-2DA6B3D0F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45432"/>
              </p:ext>
            </p:extLst>
          </p:nvPr>
        </p:nvGraphicFramePr>
        <p:xfrm>
          <a:off x="666881" y="2143988"/>
          <a:ext cx="8360680" cy="366490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79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157">
                  <a:extLst>
                    <a:ext uri="{9D8B030D-6E8A-4147-A177-3AD203B41FA5}">
                      <a16:colId xmlns:a16="http://schemas.microsoft.com/office/drawing/2014/main" val="2901587319"/>
                    </a:ext>
                  </a:extLst>
                </a:gridCol>
              </a:tblGrid>
              <a:tr h="1104009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主要分享</a:t>
                      </a:r>
                      <a:endParaRPr kumimoji="0" lang="en-US" altLang="zh-CN" sz="18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主要沙龙</a:t>
                      </a:r>
                      <a:endParaRPr kumimoji="0" lang="en-US" altLang="zh-CN" sz="18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部门活动</a:t>
                      </a:r>
                      <a:endParaRPr kumimoji="0" lang="en-US" altLang="zh-CN" sz="18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编程和技术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《CCA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产品发布技巧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组建秋日学习营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领导力提升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《CCB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产品研发难点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组织产品经理学习营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09924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美术的原理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《CC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部门组建故事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组织线上答题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20xx.xx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061676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策划的积累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团队搭建技巧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组织线上答题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20xx.xx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产品经理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Scrum&amp;Agile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组织线上答题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20xx.xx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024522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5A7F5117-F410-717F-1878-1E062CF5544F}"/>
              </a:ext>
            </a:extLst>
          </p:cNvPr>
          <p:cNvGrpSpPr/>
          <p:nvPr/>
        </p:nvGrpSpPr>
        <p:grpSpPr>
          <a:xfrm>
            <a:off x="9021079" y="1715595"/>
            <a:ext cx="2512109" cy="4521693"/>
            <a:chOff x="9021079" y="1715595"/>
            <a:chExt cx="2512109" cy="452169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380B710-EED7-4895-8FE6-D5CB39DDD80A}"/>
                </a:ext>
              </a:extLst>
            </p:cNvPr>
            <p:cNvSpPr/>
            <p:nvPr/>
          </p:nvSpPr>
          <p:spPr>
            <a:xfrm>
              <a:off x="9025400" y="1715599"/>
              <a:ext cx="2507788" cy="452168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330200" dist="76200" algn="ctr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93344F6-E1CD-47D1-9A2C-75F26E3E0CB6}"/>
                </a:ext>
              </a:extLst>
            </p:cNvPr>
            <p:cNvSpPr/>
            <p:nvPr/>
          </p:nvSpPr>
          <p:spPr>
            <a:xfrm>
              <a:off x="9021079" y="1715595"/>
              <a:ext cx="2512109" cy="641002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dirty="0"/>
                <a:t>总结与收获</a:t>
              </a:r>
              <a:endParaRPr b="1" dirty="0"/>
            </a:p>
          </p:txBody>
        </p:sp>
        <p:sp>
          <p:nvSpPr>
            <p:cNvPr id="22" name="任意形状 21" title="Icon of a trophy">
              <a:extLst>
                <a:ext uri="{FF2B5EF4-FFF2-40B4-BE49-F238E27FC236}">
                  <a16:creationId xmlns:a16="http://schemas.microsoft.com/office/drawing/2014/main" id="{9E905471-7985-4062-91C1-6B4F2B81AC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46677" y="3771136"/>
              <a:ext cx="430486" cy="399842"/>
            </a:xfrm>
            <a:custGeom>
              <a:avLst/>
              <a:gdLst>
                <a:gd name="T0" fmla="*/ 1250 w 3500"/>
                <a:gd name="T1" fmla="*/ 2750 h 3250"/>
                <a:gd name="T2" fmla="*/ 1750 w 3500"/>
                <a:gd name="T3" fmla="*/ 2250 h 3250"/>
                <a:gd name="T4" fmla="*/ 2250 w 3500"/>
                <a:gd name="T5" fmla="*/ 2750 h 3250"/>
                <a:gd name="T6" fmla="*/ 2750 w 3500"/>
                <a:gd name="T7" fmla="*/ 0 h 3250"/>
                <a:gd name="T8" fmla="*/ 750 w 3500"/>
                <a:gd name="T9" fmla="*/ 0 h 3250"/>
                <a:gd name="T10" fmla="*/ 750 w 3500"/>
                <a:gd name="T11" fmla="*/ 1375 h 3250"/>
                <a:gd name="T12" fmla="*/ 1750 w 3500"/>
                <a:gd name="T13" fmla="*/ 2250 h 3250"/>
                <a:gd name="T14" fmla="*/ 2750 w 3500"/>
                <a:gd name="T15" fmla="*/ 1375 h 3250"/>
                <a:gd name="T16" fmla="*/ 2750 w 3500"/>
                <a:gd name="T17" fmla="*/ 0 h 3250"/>
                <a:gd name="T18" fmla="*/ 2746 w 3500"/>
                <a:gd name="T19" fmla="*/ 2750 h 3250"/>
                <a:gd name="T20" fmla="*/ 754 w 3500"/>
                <a:gd name="T21" fmla="*/ 2750 h 3250"/>
                <a:gd name="T22" fmla="*/ 750 w 3500"/>
                <a:gd name="T23" fmla="*/ 2754 h 3250"/>
                <a:gd name="T24" fmla="*/ 750 w 3500"/>
                <a:gd name="T25" fmla="*/ 3250 h 3250"/>
                <a:gd name="T26" fmla="*/ 2750 w 3500"/>
                <a:gd name="T27" fmla="*/ 3250 h 3250"/>
                <a:gd name="T28" fmla="*/ 2750 w 3500"/>
                <a:gd name="T29" fmla="*/ 2754 h 3250"/>
                <a:gd name="T30" fmla="*/ 2746 w 3500"/>
                <a:gd name="T31" fmla="*/ 2750 h 3250"/>
                <a:gd name="T32" fmla="*/ 750 w 3500"/>
                <a:gd name="T33" fmla="*/ 500 h 3250"/>
                <a:gd name="T34" fmla="*/ 2750 w 3500"/>
                <a:gd name="T35" fmla="*/ 500 h 3250"/>
                <a:gd name="T36" fmla="*/ 750 w 3500"/>
                <a:gd name="T37" fmla="*/ 250 h 3250"/>
                <a:gd name="T38" fmla="*/ 125 w 3500"/>
                <a:gd name="T39" fmla="*/ 250 h 3250"/>
                <a:gd name="T40" fmla="*/ 0 w 3500"/>
                <a:gd name="T41" fmla="*/ 375 h 3250"/>
                <a:gd name="T42" fmla="*/ 0 w 3500"/>
                <a:gd name="T43" fmla="*/ 750 h 3250"/>
                <a:gd name="T44" fmla="*/ 750 w 3500"/>
                <a:gd name="T45" fmla="*/ 1500 h 3250"/>
                <a:gd name="T46" fmla="*/ 750 w 3500"/>
                <a:gd name="T47" fmla="*/ 250 h 3250"/>
                <a:gd name="T48" fmla="*/ 2750 w 3500"/>
                <a:gd name="T49" fmla="*/ 1500 h 3250"/>
                <a:gd name="T50" fmla="*/ 3500 w 3500"/>
                <a:gd name="T51" fmla="*/ 750 h 3250"/>
                <a:gd name="T52" fmla="*/ 3500 w 3500"/>
                <a:gd name="T53" fmla="*/ 375 h 3250"/>
                <a:gd name="T54" fmla="*/ 3375 w 3500"/>
                <a:gd name="T55" fmla="*/ 250 h 3250"/>
                <a:gd name="T56" fmla="*/ 2750 w 3500"/>
                <a:gd name="T57" fmla="*/ 250 h 3250"/>
                <a:gd name="T58" fmla="*/ 2750 w 3500"/>
                <a:gd name="T59" fmla="*/ 150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00" h="3250">
                  <a:moveTo>
                    <a:pt x="1250" y="2750"/>
                  </a:moveTo>
                  <a:cubicBezTo>
                    <a:pt x="1250" y="2474"/>
                    <a:pt x="1474" y="2250"/>
                    <a:pt x="1750" y="2250"/>
                  </a:cubicBezTo>
                  <a:cubicBezTo>
                    <a:pt x="2026" y="2250"/>
                    <a:pt x="2250" y="2474"/>
                    <a:pt x="2250" y="2750"/>
                  </a:cubicBezTo>
                  <a:moveTo>
                    <a:pt x="2750" y="0"/>
                  </a:moveTo>
                  <a:cubicBezTo>
                    <a:pt x="750" y="0"/>
                    <a:pt x="750" y="0"/>
                    <a:pt x="750" y="0"/>
                  </a:cubicBezTo>
                  <a:cubicBezTo>
                    <a:pt x="750" y="1375"/>
                    <a:pt x="750" y="1375"/>
                    <a:pt x="750" y="1375"/>
                  </a:cubicBezTo>
                  <a:cubicBezTo>
                    <a:pt x="750" y="1858"/>
                    <a:pt x="1198" y="2250"/>
                    <a:pt x="1750" y="2250"/>
                  </a:cubicBezTo>
                  <a:cubicBezTo>
                    <a:pt x="2302" y="2250"/>
                    <a:pt x="2750" y="1858"/>
                    <a:pt x="2750" y="1375"/>
                  </a:cubicBezTo>
                  <a:lnTo>
                    <a:pt x="2750" y="0"/>
                  </a:lnTo>
                  <a:close/>
                  <a:moveTo>
                    <a:pt x="2746" y="2750"/>
                  </a:moveTo>
                  <a:cubicBezTo>
                    <a:pt x="754" y="2750"/>
                    <a:pt x="754" y="2750"/>
                    <a:pt x="754" y="2750"/>
                  </a:cubicBezTo>
                  <a:cubicBezTo>
                    <a:pt x="752" y="2750"/>
                    <a:pt x="750" y="2752"/>
                    <a:pt x="750" y="2754"/>
                  </a:cubicBezTo>
                  <a:cubicBezTo>
                    <a:pt x="750" y="3250"/>
                    <a:pt x="750" y="3250"/>
                    <a:pt x="750" y="3250"/>
                  </a:cubicBezTo>
                  <a:cubicBezTo>
                    <a:pt x="2750" y="3250"/>
                    <a:pt x="2750" y="3250"/>
                    <a:pt x="2750" y="3250"/>
                  </a:cubicBezTo>
                  <a:cubicBezTo>
                    <a:pt x="2750" y="2754"/>
                    <a:pt x="2750" y="2754"/>
                    <a:pt x="2750" y="2754"/>
                  </a:cubicBezTo>
                  <a:cubicBezTo>
                    <a:pt x="2750" y="2752"/>
                    <a:pt x="2748" y="2750"/>
                    <a:pt x="2746" y="2750"/>
                  </a:cubicBezTo>
                  <a:close/>
                  <a:moveTo>
                    <a:pt x="750" y="500"/>
                  </a:moveTo>
                  <a:cubicBezTo>
                    <a:pt x="2750" y="500"/>
                    <a:pt x="2750" y="500"/>
                    <a:pt x="2750" y="500"/>
                  </a:cubicBezTo>
                  <a:moveTo>
                    <a:pt x="750" y="250"/>
                  </a:moveTo>
                  <a:cubicBezTo>
                    <a:pt x="125" y="250"/>
                    <a:pt x="125" y="250"/>
                    <a:pt x="125" y="250"/>
                  </a:cubicBezTo>
                  <a:cubicBezTo>
                    <a:pt x="56" y="250"/>
                    <a:pt x="0" y="306"/>
                    <a:pt x="0" y="375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0" y="1165"/>
                    <a:pt x="335" y="1500"/>
                    <a:pt x="750" y="1500"/>
                  </a:cubicBezTo>
                  <a:lnTo>
                    <a:pt x="750" y="250"/>
                  </a:lnTo>
                  <a:close/>
                  <a:moveTo>
                    <a:pt x="2750" y="1500"/>
                  </a:moveTo>
                  <a:cubicBezTo>
                    <a:pt x="3165" y="1500"/>
                    <a:pt x="3500" y="1165"/>
                    <a:pt x="3500" y="750"/>
                  </a:cubicBezTo>
                  <a:cubicBezTo>
                    <a:pt x="3500" y="375"/>
                    <a:pt x="3500" y="375"/>
                    <a:pt x="3500" y="375"/>
                  </a:cubicBezTo>
                  <a:cubicBezTo>
                    <a:pt x="3500" y="306"/>
                    <a:pt x="3444" y="250"/>
                    <a:pt x="3375" y="250"/>
                  </a:cubicBezTo>
                  <a:cubicBezTo>
                    <a:pt x="2750" y="250"/>
                    <a:pt x="2750" y="250"/>
                    <a:pt x="2750" y="250"/>
                  </a:cubicBezTo>
                  <a:lnTo>
                    <a:pt x="2750" y="150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  <a:alpha val="16000"/>
                  </a:schemeClr>
                </a:gs>
                <a:gs pos="100000">
                  <a:schemeClr val="accent5">
                    <a:lumMod val="20000"/>
                    <a:lumOff val="80000"/>
                    <a:alpha val="0"/>
                  </a:schemeClr>
                </a:gs>
              </a:gsLst>
              <a:lin ang="2700000" scaled="1"/>
            </a:gradFill>
            <a:ln w="15875" cap="sq">
              <a:gradFill flip="none" rotWithShape="1">
                <a:gsLst>
                  <a:gs pos="76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0000"/>
                      <a:lumOff val="70000"/>
                    </a:schemeClr>
                  </a:gs>
                </a:gsLst>
                <a:lin ang="13500000" scaled="1"/>
                <a:tileRect/>
              </a:gra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92082" y="2539300"/>
              <a:ext cx="2125951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/>
                <a:t>收益</a:t>
              </a:r>
              <a:r>
                <a:rPr lang="en-US" altLang="zh-CN" sz="1400" b="1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提升沟通能力，通过分享和沙龙，提升工作能力，加强工作成功的可能性。同时，也能够促进工作结果。</a:t>
              </a:r>
            </a:p>
          </p:txBody>
        </p:sp>
        <p:sp>
          <p:nvSpPr>
            <p:cNvPr id="23" name="任意形状 22" title="Icon of a drum with two drumsticks">
              <a:extLst>
                <a:ext uri="{FF2B5EF4-FFF2-40B4-BE49-F238E27FC236}">
                  <a16:creationId xmlns:a16="http://schemas.microsoft.com/office/drawing/2014/main" id="{44DE786E-1B9C-410E-B5E6-52FC00A73EC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96041" y="5734961"/>
              <a:ext cx="381122" cy="370946"/>
            </a:xfrm>
            <a:custGeom>
              <a:avLst/>
              <a:gdLst>
                <a:gd name="T0" fmla="*/ 216 w 300"/>
                <a:gd name="T1" fmla="*/ 94 h 293"/>
                <a:gd name="T2" fmla="*/ 275 w 300"/>
                <a:gd name="T3" fmla="*/ 94 h 293"/>
                <a:gd name="T4" fmla="*/ 296 w 300"/>
                <a:gd name="T5" fmla="*/ 115 h 293"/>
                <a:gd name="T6" fmla="*/ 296 w 300"/>
                <a:gd name="T7" fmla="*/ 115 h 293"/>
                <a:gd name="T8" fmla="*/ 275 w 300"/>
                <a:gd name="T9" fmla="*/ 135 h 293"/>
                <a:gd name="T10" fmla="*/ 23 w 300"/>
                <a:gd name="T11" fmla="*/ 135 h 293"/>
                <a:gd name="T12" fmla="*/ 2 w 300"/>
                <a:gd name="T13" fmla="*/ 115 h 293"/>
                <a:gd name="T14" fmla="*/ 2 w 300"/>
                <a:gd name="T15" fmla="*/ 115 h 293"/>
                <a:gd name="T16" fmla="*/ 23 w 300"/>
                <a:gd name="T17" fmla="*/ 94 h 293"/>
                <a:gd name="T18" fmla="*/ 94 w 300"/>
                <a:gd name="T19" fmla="*/ 94 h 293"/>
                <a:gd name="T20" fmla="*/ 300 w 300"/>
                <a:gd name="T21" fmla="*/ 272 h 293"/>
                <a:gd name="T22" fmla="*/ 300 w 300"/>
                <a:gd name="T23" fmla="*/ 272 h 293"/>
                <a:gd name="T24" fmla="*/ 279 w 300"/>
                <a:gd name="T25" fmla="*/ 251 h 293"/>
                <a:gd name="T26" fmla="*/ 27 w 300"/>
                <a:gd name="T27" fmla="*/ 251 h 293"/>
                <a:gd name="T28" fmla="*/ 6 w 300"/>
                <a:gd name="T29" fmla="*/ 272 h 293"/>
                <a:gd name="T30" fmla="*/ 6 w 300"/>
                <a:gd name="T31" fmla="*/ 272 h 293"/>
                <a:gd name="T32" fmla="*/ 27 w 300"/>
                <a:gd name="T33" fmla="*/ 293 h 293"/>
                <a:gd name="T34" fmla="*/ 279 w 300"/>
                <a:gd name="T35" fmla="*/ 293 h 293"/>
                <a:gd name="T36" fmla="*/ 300 w 300"/>
                <a:gd name="T37" fmla="*/ 272 h 293"/>
                <a:gd name="T38" fmla="*/ 26 w 300"/>
                <a:gd name="T39" fmla="*/ 135 h 293"/>
                <a:gd name="T40" fmla="*/ 26 w 300"/>
                <a:gd name="T41" fmla="*/ 251 h 293"/>
                <a:gd name="T42" fmla="*/ 278 w 300"/>
                <a:gd name="T43" fmla="*/ 135 h 293"/>
                <a:gd name="T44" fmla="*/ 278 w 300"/>
                <a:gd name="T45" fmla="*/ 251 h 293"/>
                <a:gd name="T46" fmla="*/ 189 w 300"/>
                <a:gd name="T47" fmla="*/ 251 h 293"/>
                <a:gd name="T48" fmla="*/ 117 w 300"/>
                <a:gd name="T49" fmla="*/ 135 h 293"/>
                <a:gd name="T50" fmla="*/ 45 w 300"/>
                <a:gd name="T51" fmla="*/ 251 h 293"/>
                <a:gd name="T52" fmla="*/ 261 w 300"/>
                <a:gd name="T53" fmla="*/ 251 h 293"/>
                <a:gd name="T54" fmla="*/ 189 w 300"/>
                <a:gd name="T55" fmla="*/ 135 h 293"/>
                <a:gd name="T56" fmla="*/ 117 w 300"/>
                <a:gd name="T57" fmla="*/ 251 h 293"/>
                <a:gd name="T58" fmla="*/ 22 w 300"/>
                <a:gd name="T59" fmla="*/ 0 h 293"/>
                <a:gd name="T60" fmla="*/ 0 w 300"/>
                <a:gd name="T61" fmla="*/ 23 h 293"/>
                <a:gd name="T62" fmla="*/ 22 w 300"/>
                <a:gd name="T63" fmla="*/ 45 h 293"/>
                <a:gd name="T64" fmla="*/ 45 w 300"/>
                <a:gd name="T65" fmla="*/ 23 h 293"/>
                <a:gd name="T66" fmla="*/ 22 w 300"/>
                <a:gd name="T67" fmla="*/ 0 h 293"/>
                <a:gd name="T68" fmla="*/ 174 w 300"/>
                <a:gd name="T69" fmla="*/ 65 h 293"/>
                <a:gd name="T70" fmla="*/ 154 w 300"/>
                <a:gd name="T71" fmla="*/ 52 h 293"/>
                <a:gd name="T72" fmla="*/ 131 w 300"/>
                <a:gd name="T73" fmla="*/ 75 h 293"/>
                <a:gd name="T74" fmla="*/ 154 w 300"/>
                <a:gd name="T75" fmla="*/ 98 h 293"/>
                <a:gd name="T76" fmla="*/ 177 w 300"/>
                <a:gd name="T77" fmla="*/ 75 h 293"/>
                <a:gd name="T78" fmla="*/ 174 w 300"/>
                <a:gd name="T79" fmla="*/ 65 h 293"/>
                <a:gd name="T80" fmla="*/ 45 w 300"/>
                <a:gd name="T81" fmla="*/ 23 h 293"/>
                <a:gd name="T82" fmla="*/ 177 w 300"/>
                <a:gd name="T83" fmla="*/ 23 h 293"/>
                <a:gd name="T84" fmla="*/ 289 w 300"/>
                <a:gd name="T85" fmla="*/ 0 h 293"/>
                <a:gd name="T86" fmla="*/ 177 w 300"/>
                <a:gd name="T87" fmla="*/ 6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293">
                  <a:moveTo>
                    <a:pt x="216" y="94"/>
                  </a:moveTo>
                  <a:cubicBezTo>
                    <a:pt x="275" y="94"/>
                    <a:pt x="275" y="94"/>
                    <a:pt x="275" y="94"/>
                  </a:cubicBezTo>
                  <a:cubicBezTo>
                    <a:pt x="286" y="94"/>
                    <a:pt x="296" y="103"/>
                    <a:pt x="296" y="115"/>
                  </a:cubicBezTo>
                  <a:cubicBezTo>
                    <a:pt x="296" y="115"/>
                    <a:pt x="296" y="115"/>
                    <a:pt x="296" y="115"/>
                  </a:cubicBezTo>
                  <a:cubicBezTo>
                    <a:pt x="296" y="126"/>
                    <a:pt x="286" y="135"/>
                    <a:pt x="275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12" y="135"/>
                    <a:pt x="2" y="126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03"/>
                    <a:pt x="12" y="94"/>
                    <a:pt x="23" y="94"/>
                  </a:cubicBezTo>
                  <a:cubicBezTo>
                    <a:pt x="94" y="94"/>
                    <a:pt x="94" y="94"/>
                    <a:pt x="94" y="94"/>
                  </a:cubicBezTo>
                  <a:moveTo>
                    <a:pt x="300" y="272"/>
                  </a:moveTo>
                  <a:cubicBezTo>
                    <a:pt x="300" y="272"/>
                    <a:pt x="300" y="272"/>
                    <a:pt x="300" y="272"/>
                  </a:cubicBezTo>
                  <a:cubicBezTo>
                    <a:pt x="300" y="260"/>
                    <a:pt x="290" y="251"/>
                    <a:pt x="279" y="251"/>
                  </a:cubicBezTo>
                  <a:cubicBezTo>
                    <a:pt x="27" y="251"/>
                    <a:pt x="27" y="251"/>
                    <a:pt x="27" y="251"/>
                  </a:cubicBezTo>
                  <a:cubicBezTo>
                    <a:pt x="16" y="251"/>
                    <a:pt x="6" y="260"/>
                    <a:pt x="6" y="272"/>
                  </a:cubicBezTo>
                  <a:cubicBezTo>
                    <a:pt x="6" y="272"/>
                    <a:pt x="6" y="272"/>
                    <a:pt x="6" y="272"/>
                  </a:cubicBezTo>
                  <a:cubicBezTo>
                    <a:pt x="6" y="283"/>
                    <a:pt x="16" y="293"/>
                    <a:pt x="27" y="293"/>
                  </a:cubicBezTo>
                  <a:cubicBezTo>
                    <a:pt x="279" y="293"/>
                    <a:pt x="279" y="293"/>
                    <a:pt x="279" y="293"/>
                  </a:cubicBezTo>
                  <a:cubicBezTo>
                    <a:pt x="290" y="293"/>
                    <a:pt x="300" y="283"/>
                    <a:pt x="300" y="272"/>
                  </a:cubicBezTo>
                  <a:close/>
                  <a:moveTo>
                    <a:pt x="26" y="135"/>
                  </a:moveTo>
                  <a:cubicBezTo>
                    <a:pt x="26" y="251"/>
                    <a:pt x="26" y="251"/>
                    <a:pt x="26" y="251"/>
                  </a:cubicBezTo>
                  <a:moveTo>
                    <a:pt x="278" y="135"/>
                  </a:moveTo>
                  <a:cubicBezTo>
                    <a:pt x="278" y="134"/>
                    <a:pt x="278" y="251"/>
                    <a:pt x="278" y="251"/>
                  </a:cubicBezTo>
                  <a:moveTo>
                    <a:pt x="189" y="251"/>
                  </a:moveTo>
                  <a:cubicBezTo>
                    <a:pt x="117" y="135"/>
                    <a:pt x="117" y="135"/>
                    <a:pt x="117" y="135"/>
                  </a:cubicBezTo>
                  <a:cubicBezTo>
                    <a:pt x="45" y="251"/>
                    <a:pt x="45" y="251"/>
                    <a:pt x="45" y="251"/>
                  </a:cubicBezTo>
                  <a:moveTo>
                    <a:pt x="261" y="251"/>
                  </a:moveTo>
                  <a:cubicBezTo>
                    <a:pt x="189" y="135"/>
                    <a:pt x="189" y="135"/>
                    <a:pt x="189" y="135"/>
                  </a:cubicBezTo>
                  <a:cubicBezTo>
                    <a:pt x="117" y="251"/>
                    <a:pt x="117" y="251"/>
                    <a:pt x="117" y="251"/>
                  </a:cubicBezTo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174" y="65"/>
                  </a:moveTo>
                  <a:cubicBezTo>
                    <a:pt x="171" y="57"/>
                    <a:pt x="163" y="52"/>
                    <a:pt x="154" y="52"/>
                  </a:cubicBezTo>
                  <a:cubicBezTo>
                    <a:pt x="141" y="52"/>
                    <a:pt x="131" y="62"/>
                    <a:pt x="131" y="75"/>
                  </a:cubicBezTo>
                  <a:cubicBezTo>
                    <a:pt x="131" y="87"/>
                    <a:pt x="141" y="98"/>
                    <a:pt x="154" y="98"/>
                  </a:cubicBezTo>
                  <a:cubicBezTo>
                    <a:pt x="167" y="98"/>
                    <a:pt x="177" y="87"/>
                    <a:pt x="177" y="75"/>
                  </a:cubicBezTo>
                  <a:cubicBezTo>
                    <a:pt x="177" y="71"/>
                    <a:pt x="176" y="68"/>
                    <a:pt x="174" y="65"/>
                  </a:cubicBezTo>
                  <a:close/>
                  <a:moveTo>
                    <a:pt x="45" y="23"/>
                  </a:moveTo>
                  <a:cubicBezTo>
                    <a:pt x="177" y="23"/>
                    <a:pt x="177" y="23"/>
                    <a:pt x="177" y="23"/>
                  </a:cubicBezTo>
                  <a:moveTo>
                    <a:pt x="289" y="0"/>
                  </a:moveTo>
                  <a:cubicBezTo>
                    <a:pt x="177" y="61"/>
                    <a:pt x="177" y="61"/>
                    <a:pt x="177" y="61"/>
                  </a:cubicBezTo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  <a:alpha val="16000"/>
                  </a:schemeClr>
                </a:gs>
                <a:gs pos="100000">
                  <a:schemeClr val="accent5">
                    <a:lumMod val="20000"/>
                    <a:lumOff val="80000"/>
                    <a:alpha val="0"/>
                  </a:schemeClr>
                </a:gs>
              </a:gsLst>
              <a:lin ang="2700000" scaled="1"/>
            </a:gradFill>
            <a:ln w="15875" cap="sq">
              <a:gradFill flip="none" rotWithShape="1">
                <a:gsLst>
                  <a:gs pos="76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0000"/>
                      <a:lumOff val="70000"/>
                    </a:schemeClr>
                  </a:gs>
                </a:gsLst>
                <a:lin ang="13500000" scaled="1"/>
                <a:tileRect/>
              </a:gra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232550" y="4461865"/>
              <a:ext cx="2125951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/>
                <a:t>收益</a:t>
              </a:r>
              <a:r>
                <a:rPr lang="en-US" altLang="zh-CN" sz="1400" b="1" dirty="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提升沟通能力，通过分享和沙龙，提升工作能力，加强工作成功的可能性。同时，也能够促进工作结果。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9973DE3-331E-AF7F-609F-3DAEB34A1160}"/>
              </a:ext>
            </a:extLst>
          </p:cNvPr>
          <p:cNvSpPr/>
          <p:nvPr/>
        </p:nvSpPr>
        <p:spPr>
          <a:xfrm>
            <a:off x="575340" y="1222202"/>
            <a:ext cx="2438447" cy="34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SALON</a:t>
            </a:r>
          </a:p>
        </p:txBody>
      </p:sp>
    </p:spTree>
    <p:extLst>
      <p:ext uri="{BB962C8B-B14F-4D97-AF65-F5344CB8AC3E}">
        <p14:creationId xmlns:p14="http://schemas.microsoft.com/office/powerpoint/2010/main" val="2210053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8D3DC49-CC1B-A8B9-B1BA-7B03ED0AE296}"/>
              </a:ext>
            </a:extLst>
          </p:cNvPr>
          <p:cNvGrpSpPr/>
          <p:nvPr/>
        </p:nvGrpSpPr>
        <p:grpSpPr>
          <a:xfrm>
            <a:off x="6540042" y="2042701"/>
            <a:ext cx="2064611" cy="4090397"/>
            <a:chOff x="658813" y="2110924"/>
            <a:chExt cx="2064611" cy="4090397"/>
          </a:xfrm>
        </p:grpSpPr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57A4DD84-B5B7-BA41-548D-EC96F60D3272}"/>
                </a:ext>
              </a:extLst>
            </p:cNvPr>
            <p:cNvSpPr/>
            <p:nvPr/>
          </p:nvSpPr>
          <p:spPr>
            <a:xfrm>
              <a:off x="658814" y="2110924"/>
              <a:ext cx="2064610" cy="3664755"/>
            </a:xfrm>
            <a:prstGeom prst="roundRect">
              <a:avLst>
                <a:gd name="adj" fmla="val 3048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09656FA-F5BF-0230-B497-4441C37E8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8813" y="2114034"/>
              <a:ext cx="2061771" cy="2000765"/>
            </a:xfrm>
            <a:prstGeom prst="round2SameRect">
              <a:avLst>
                <a:gd name="adj1" fmla="val 3744"/>
                <a:gd name="adj2" fmla="val 0"/>
              </a:avLst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393148B-F590-D648-FC57-33C833F9BD1A}"/>
                </a:ext>
              </a:extLst>
            </p:cNvPr>
            <p:cNvSpPr txBox="1">
              <a:spLocks/>
            </p:cNvSpPr>
            <p:nvPr/>
          </p:nvSpPr>
          <p:spPr>
            <a:xfrm>
              <a:off x="697381" y="4206217"/>
              <a:ext cx="1984634" cy="144469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b="0" i="0" dirty="0">
                  <a:solidFill>
                    <a:srgbClr val="111111"/>
                  </a:solidFill>
                  <a:effectLst/>
                  <a:latin typeface="微软雅黑" panose="020B0503020204020204" pitchFamily="34" charset="-122"/>
                </a:rPr>
                <a:t>建立金字塔思维，提取有价值的信息，找到问题的关键，将复杂的问题变得清晰简单。全面精进个人思考、分析、表达能力。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EFCB6B-C983-87B5-E48B-611FB121D368}"/>
                </a:ext>
              </a:extLst>
            </p:cNvPr>
            <p:cNvSpPr txBox="1">
              <a:spLocks/>
            </p:cNvSpPr>
            <p:nvPr/>
          </p:nvSpPr>
          <p:spPr>
            <a:xfrm>
              <a:off x="658813" y="5862767"/>
              <a:ext cx="19846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zh-CN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《</a:t>
              </a:r>
              <a:r>
                <a:rPr lang="zh-CN" altLang="en-US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金字塔原理</a:t>
              </a:r>
              <a:r>
                <a:rPr lang="en-US" altLang="zh-CN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》</a:t>
              </a:r>
              <a:endParaRPr lang="zh-CN" altLang="en-US" sz="1600" b="1" dirty="0">
                <a:gradFill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</a:gradFill>
                <a:latin typeface="+mn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7CF0F70-5857-C7BE-9CDE-923651297649}"/>
              </a:ext>
            </a:extLst>
          </p:cNvPr>
          <p:cNvGrpSpPr/>
          <p:nvPr/>
        </p:nvGrpSpPr>
        <p:grpSpPr>
          <a:xfrm>
            <a:off x="3634044" y="2043703"/>
            <a:ext cx="2064611" cy="4090397"/>
            <a:chOff x="658813" y="2110924"/>
            <a:chExt cx="2064611" cy="4090397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391B64A8-C458-B0E8-8467-92F6AA0931FE}"/>
                </a:ext>
              </a:extLst>
            </p:cNvPr>
            <p:cNvSpPr/>
            <p:nvPr/>
          </p:nvSpPr>
          <p:spPr>
            <a:xfrm>
              <a:off x="658814" y="2110924"/>
              <a:ext cx="2064610" cy="3664755"/>
            </a:xfrm>
            <a:prstGeom prst="roundRect">
              <a:avLst>
                <a:gd name="adj" fmla="val 3048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6162202-8185-D9E0-24FB-58A6329B2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8813" y="2114034"/>
              <a:ext cx="2061771" cy="2000765"/>
            </a:xfrm>
            <a:prstGeom prst="round2SameRect">
              <a:avLst>
                <a:gd name="adj1" fmla="val 3744"/>
                <a:gd name="adj2" fmla="val 0"/>
              </a:avLst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5A71A53-2F80-248D-7215-CD74DC38CCFE}"/>
                </a:ext>
              </a:extLst>
            </p:cNvPr>
            <p:cNvSpPr txBox="1">
              <a:spLocks/>
            </p:cNvSpPr>
            <p:nvPr/>
          </p:nvSpPr>
          <p:spPr>
            <a:xfrm>
              <a:off x="697381" y="4206217"/>
              <a:ext cx="1984634" cy="144469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b="0" i="0" dirty="0">
                  <a:solidFill>
                    <a:srgbClr val="111111"/>
                  </a:solidFill>
                  <a:effectLst/>
                  <a:latin typeface="微软雅黑" panose="020B0503020204020204" pitchFamily="34" charset="-122"/>
                </a:rPr>
                <a:t>以“比小说还精彩”的叙述来“复杂化理解”中国基层社会的作品。对于“故事”背后种种复杂因素的颇有见地的理论探讨。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F6571FD-43EF-3076-1928-8BAD27E9F571}"/>
                </a:ext>
              </a:extLst>
            </p:cNvPr>
            <p:cNvSpPr txBox="1">
              <a:spLocks/>
            </p:cNvSpPr>
            <p:nvPr/>
          </p:nvSpPr>
          <p:spPr>
            <a:xfrm>
              <a:off x="658813" y="5862767"/>
              <a:ext cx="19846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zh-CN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《</a:t>
              </a:r>
              <a:r>
                <a:rPr lang="zh-CN" altLang="en-US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小镇喧嚣</a:t>
              </a:r>
              <a:r>
                <a:rPr lang="en-US" altLang="zh-CN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》</a:t>
              </a:r>
              <a:endParaRPr lang="zh-CN" altLang="en-US" sz="1600" b="1" dirty="0">
                <a:gradFill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</a:gradFill>
                <a:latin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书籍阅读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AB2607-F9E0-339A-BB66-C1C60E7EF5AA}"/>
              </a:ext>
            </a:extLst>
          </p:cNvPr>
          <p:cNvSpPr/>
          <p:nvPr/>
        </p:nvSpPr>
        <p:spPr>
          <a:xfrm>
            <a:off x="575340" y="1222202"/>
            <a:ext cx="2438447" cy="34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READING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8F57D12-9923-A772-D739-220B79247278}"/>
              </a:ext>
            </a:extLst>
          </p:cNvPr>
          <p:cNvGrpSpPr/>
          <p:nvPr/>
        </p:nvGrpSpPr>
        <p:grpSpPr>
          <a:xfrm>
            <a:off x="671689" y="2042701"/>
            <a:ext cx="2064611" cy="4090397"/>
            <a:chOff x="658813" y="2110924"/>
            <a:chExt cx="2064611" cy="4090397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B0E3575D-EDA6-B3C0-44A3-5E9F4887E9B4}"/>
                </a:ext>
              </a:extLst>
            </p:cNvPr>
            <p:cNvSpPr/>
            <p:nvPr/>
          </p:nvSpPr>
          <p:spPr>
            <a:xfrm>
              <a:off x="658814" y="2110924"/>
              <a:ext cx="2064610" cy="3664755"/>
            </a:xfrm>
            <a:prstGeom prst="roundRect">
              <a:avLst>
                <a:gd name="adj" fmla="val 3048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FFDDD8C-57C4-CF89-CA8B-98F08B6C5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8813" y="2114034"/>
              <a:ext cx="2061771" cy="2000765"/>
            </a:xfrm>
            <a:prstGeom prst="round2SameRect">
              <a:avLst>
                <a:gd name="adj1" fmla="val 3744"/>
                <a:gd name="adj2" fmla="val 0"/>
              </a:avLst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16E2747-1A59-E7FE-12EE-34549F135A82}"/>
                </a:ext>
              </a:extLst>
            </p:cNvPr>
            <p:cNvSpPr txBox="1">
              <a:spLocks/>
            </p:cNvSpPr>
            <p:nvPr/>
          </p:nvSpPr>
          <p:spPr>
            <a:xfrm>
              <a:off x="697381" y="4206217"/>
              <a:ext cx="1984634" cy="144469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b="0" i="0" dirty="0">
                  <a:solidFill>
                    <a:srgbClr val="111111"/>
                  </a:solidFill>
                  <a:effectLst/>
                  <a:latin typeface="微软雅黑" panose="020B0503020204020204" pitchFamily="34" charset="-122"/>
                </a:rPr>
                <a:t>直面真问题、深究真逻辑的复旦大学经济学“毕业课”</a:t>
              </a:r>
              <a:r>
                <a:rPr lang="zh-CN" altLang="en-US" sz="1200" dirty="0">
                  <a:solidFill>
                    <a:srgbClr val="111111"/>
                  </a:solidFill>
                  <a:latin typeface="微软雅黑" panose="020B0503020204020204" pitchFamily="34" charset="-122"/>
                </a:rPr>
                <a:t>。</a:t>
              </a:r>
              <a:r>
                <a:rPr lang="zh-CN" altLang="en-US" sz="1200" b="0" i="0" dirty="0">
                  <a:solidFill>
                    <a:srgbClr val="111111"/>
                  </a:solidFill>
                  <a:effectLst/>
                  <a:latin typeface="微软雅黑" panose="020B0503020204020204" pitchFamily="34" charset="-122"/>
                </a:rPr>
                <a:t>从热闹的政经新闻中看出门道，从枯燥的政府文件中觉察到机会。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D824503-1904-5970-CB29-40016557901B}"/>
                </a:ext>
              </a:extLst>
            </p:cNvPr>
            <p:cNvSpPr txBox="1">
              <a:spLocks/>
            </p:cNvSpPr>
            <p:nvPr/>
          </p:nvSpPr>
          <p:spPr>
            <a:xfrm>
              <a:off x="658813" y="5862767"/>
              <a:ext cx="19846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zh-CN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《</a:t>
              </a:r>
              <a:r>
                <a:rPr lang="zh-CN" altLang="en-US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置身事内</a:t>
              </a:r>
              <a:r>
                <a:rPr lang="en-US" altLang="zh-CN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》</a:t>
              </a:r>
              <a:endParaRPr lang="zh-CN" altLang="en-US" sz="1600" b="1" dirty="0">
                <a:gradFill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</a:gradFill>
                <a:latin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DCFD879-B6D4-7F42-A79C-2CD844DBBB1E}"/>
              </a:ext>
            </a:extLst>
          </p:cNvPr>
          <p:cNvGrpSpPr/>
          <p:nvPr/>
        </p:nvGrpSpPr>
        <p:grpSpPr>
          <a:xfrm>
            <a:off x="9468577" y="2042701"/>
            <a:ext cx="2064611" cy="4090397"/>
            <a:chOff x="658813" y="2110924"/>
            <a:chExt cx="2064611" cy="4090397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D0BFB216-FCB6-3295-2C17-611FE6898EAE}"/>
                </a:ext>
              </a:extLst>
            </p:cNvPr>
            <p:cNvSpPr/>
            <p:nvPr/>
          </p:nvSpPr>
          <p:spPr>
            <a:xfrm>
              <a:off x="658814" y="2110924"/>
              <a:ext cx="2064610" cy="3664755"/>
            </a:xfrm>
            <a:prstGeom prst="roundRect">
              <a:avLst>
                <a:gd name="adj" fmla="val 3048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9867DAFF-DAC8-66C0-68B0-C6E1D444D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8813" y="2114034"/>
              <a:ext cx="2061771" cy="2000765"/>
            </a:xfrm>
            <a:prstGeom prst="round2SameRect">
              <a:avLst>
                <a:gd name="adj1" fmla="val 3744"/>
                <a:gd name="adj2" fmla="val 0"/>
              </a:avLst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3173CEB-B540-EC6B-EBD4-7C0C6C20B66F}"/>
                </a:ext>
              </a:extLst>
            </p:cNvPr>
            <p:cNvSpPr txBox="1">
              <a:spLocks/>
            </p:cNvSpPr>
            <p:nvPr/>
          </p:nvSpPr>
          <p:spPr>
            <a:xfrm>
              <a:off x="697381" y="4206217"/>
              <a:ext cx="1984634" cy="144469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</a:rPr>
                <a:t>本书是两位作者合作撰写的，一位是心理学家，另一位是科学作家。通过阅读此书，学会审视自身和他人，有效提升个人能力。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01738B3-EE79-E13A-C80C-0BFB3488417D}"/>
                </a:ext>
              </a:extLst>
            </p:cNvPr>
            <p:cNvSpPr txBox="1">
              <a:spLocks/>
            </p:cNvSpPr>
            <p:nvPr/>
          </p:nvSpPr>
          <p:spPr>
            <a:xfrm>
              <a:off x="658813" y="5862767"/>
              <a:ext cx="19846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zh-CN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《</a:t>
              </a:r>
              <a:r>
                <a:rPr lang="zh-CN" altLang="en-US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刻意练习</a:t>
              </a:r>
              <a:r>
                <a:rPr lang="en-US" altLang="zh-CN" sz="1600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》</a:t>
              </a:r>
              <a:endParaRPr lang="zh-CN" altLang="en-US" sz="1600" b="1" dirty="0">
                <a:gradFill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</a:gradFill>
                <a:latin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2492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5670C0-A9E9-E0C2-54AE-EE5ACCC012F3}"/>
              </a:ext>
            </a:extLst>
          </p:cNvPr>
          <p:cNvGrpSpPr/>
          <p:nvPr/>
        </p:nvGrpSpPr>
        <p:grpSpPr>
          <a:xfrm>
            <a:off x="6096000" y="2588770"/>
            <a:ext cx="3343275" cy="1320664"/>
            <a:chOff x="6096000" y="2588770"/>
            <a:chExt cx="3343275" cy="132066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588770"/>
              <a:ext cx="3343275" cy="8402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5400" b="1" dirty="0">
                  <a:latin typeface="+mn-ea"/>
                </a:rPr>
                <a:t>未来规划</a:t>
              </a:r>
              <a:endParaRPr lang="en-US" altLang="zh-CN" sz="5400" b="1" dirty="0">
                <a:latin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89701" y="3540102"/>
              <a:ext cx="28423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b="1" dirty="0">
                  <a:latin typeface="+mn-ea"/>
                </a:rPr>
                <a:t>Future Plans</a:t>
              </a: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05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6288662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FUTURE</a:t>
            </a:r>
          </a:p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175384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规划指标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2AA72E-66D3-9099-BD7E-1ACBFDCEF399}"/>
              </a:ext>
            </a:extLst>
          </p:cNvPr>
          <p:cNvSpPr/>
          <p:nvPr/>
        </p:nvSpPr>
        <p:spPr>
          <a:xfrm>
            <a:off x="575340" y="1222202"/>
            <a:ext cx="2438447" cy="34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PLAN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8512F5-3A08-91E0-600B-9C5404D4F1B5}"/>
              </a:ext>
            </a:extLst>
          </p:cNvPr>
          <p:cNvGrpSpPr/>
          <p:nvPr/>
        </p:nvGrpSpPr>
        <p:grpSpPr>
          <a:xfrm>
            <a:off x="660401" y="1601019"/>
            <a:ext cx="10873576" cy="4636269"/>
            <a:chOff x="660401" y="1601019"/>
            <a:chExt cx="10873576" cy="463626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D09A565-5A8A-EA57-B36F-9213BD4BC278}"/>
                </a:ext>
              </a:extLst>
            </p:cNvPr>
            <p:cNvSpPr txBox="1"/>
            <p:nvPr/>
          </p:nvSpPr>
          <p:spPr>
            <a:xfrm>
              <a:off x="1783655" y="1601019"/>
              <a:ext cx="12282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effectLst/>
                  <a:uLnTx/>
                  <a:uFillTx/>
                </a:rPr>
                <a:t>15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effectLst/>
                  <a:uLnTx/>
                  <a:uFillTx/>
                </a:rPr>
                <a:t>%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</a:gradFill>
                <a:effectLst/>
                <a:uLnTx/>
                <a:uFillTx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3ECB0E7-A1FD-1B2F-A1E0-BFF4531C9B37}"/>
                </a:ext>
              </a:extLst>
            </p:cNvPr>
            <p:cNvSpPr txBox="1"/>
            <p:nvPr/>
          </p:nvSpPr>
          <p:spPr>
            <a:xfrm>
              <a:off x="5599437" y="1601019"/>
              <a:ext cx="12282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effectLst/>
                  <a:uLnTx/>
                  <a:uFillTx/>
                </a:rPr>
                <a:t>50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effectLst/>
                  <a:uLnTx/>
                  <a:uFillTx/>
                </a:rPr>
                <a:t>%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</a:gradFill>
                <a:effectLst/>
                <a:uLnTx/>
                <a:uFillTx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E238569-0AEA-5BBB-5473-DE56CD25B8AB}"/>
                </a:ext>
              </a:extLst>
            </p:cNvPr>
            <p:cNvSpPr txBox="1"/>
            <p:nvPr/>
          </p:nvSpPr>
          <p:spPr>
            <a:xfrm>
              <a:off x="9347486" y="1601019"/>
              <a:ext cx="12282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effectLst/>
                  <a:uLnTx/>
                  <a:uFillTx/>
                </a:rPr>
                <a:t>88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effectLst/>
                  <a:uLnTx/>
                  <a:uFillTx/>
                </a:rPr>
                <a:t>%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</a:gradFill>
                <a:effectLst/>
                <a:uLnTx/>
                <a:uFillTx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9867D4E-22DC-9FBB-E83B-F7B7E730D432}"/>
                </a:ext>
              </a:extLst>
            </p:cNvPr>
            <p:cNvGrpSpPr/>
            <p:nvPr/>
          </p:nvGrpSpPr>
          <p:grpSpPr>
            <a:xfrm>
              <a:off x="660401" y="2543396"/>
              <a:ext cx="10873576" cy="3693892"/>
              <a:chOff x="660401" y="2543396"/>
              <a:chExt cx="10873576" cy="3693892"/>
            </a:xfrm>
          </p:grpSpPr>
          <p:sp>
            <p:nvSpPr>
              <p:cNvPr id="33" name="右箭头 32">
                <a:extLst>
                  <a:ext uri="{FF2B5EF4-FFF2-40B4-BE49-F238E27FC236}">
                    <a16:creationId xmlns:a16="http://schemas.microsoft.com/office/drawing/2014/main" id="{BD86CD54-1DBB-4974-6BE1-BDA9A8403996}"/>
                  </a:ext>
                </a:extLst>
              </p:cNvPr>
              <p:cNvSpPr/>
              <p:nvPr/>
            </p:nvSpPr>
            <p:spPr>
              <a:xfrm>
                <a:off x="4037880" y="4564033"/>
                <a:ext cx="467818" cy="467495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4" name="右箭头 33">
                <a:extLst>
                  <a:ext uri="{FF2B5EF4-FFF2-40B4-BE49-F238E27FC236}">
                    <a16:creationId xmlns:a16="http://schemas.microsoft.com/office/drawing/2014/main" id="{24576FD1-8A20-E7BA-4154-0D88296F915E}"/>
                  </a:ext>
                </a:extLst>
              </p:cNvPr>
              <p:cNvSpPr/>
              <p:nvPr/>
            </p:nvSpPr>
            <p:spPr>
              <a:xfrm>
                <a:off x="7785929" y="4564033"/>
                <a:ext cx="467818" cy="467495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43A65B0F-DC08-51A7-7604-D74DCA811761}"/>
                  </a:ext>
                </a:extLst>
              </p:cNvPr>
              <p:cNvGrpSpPr/>
              <p:nvPr/>
            </p:nvGrpSpPr>
            <p:grpSpPr>
              <a:xfrm>
                <a:off x="660401" y="2543396"/>
                <a:ext cx="3377480" cy="3693892"/>
                <a:chOff x="660401" y="2543396"/>
                <a:chExt cx="3377480" cy="3693892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386D018E-E0B4-B892-04D4-62C10DC41EE8}"/>
                    </a:ext>
                  </a:extLst>
                </p:cNvPr>
                <p:cNvSpPr/>
                <p:nvPr/>
              </p:nvSpPr>
              <p:spPr>
                <a:xfrm>
                  <a:off x="660401" y="2974318"/>
                  <a:ext cx="3377480" cy="3262970"/>
                </a:xfrm>
                <a:prstGeom prst="roundRect">
                  <a:avLst>
                    <a:gd name="adj" fmla="val 5997"/>
                  </a:avLst>
                </a:prstGeom>
                <a:solidFill>
                  <a:srgbClr val="FFFFFF">
                    <a:alpha val="2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A9EC9DD4-38E3-25D6-5719-D260D5343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5194" y="4029244"/>
                  <a:ext cx="2685142" cy="0"/>
                </a:xfrm>
                <a:prstGeom prst="line">
                  <a:avLst/>
                </a:prstGeom>
                <a:noFill/>
                <a:ln w="19050" cap="flat" cmpd="sng" algn="ctr">
                  <a:gradFill flip="none" rotWithShape="1"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  <a:effectLst/>
              </p:spPr>
            </p:cxnSp>
            <p:sp>
              <p:nvSpPr>
                <p:cNvPr id="36" name="三角形 35">
                  <a:extLst>
                    <a:ext uri="{FF2B5EF4-FFF2-40B4-BE49-F238E27FC236}">
                      <a16:creationId xmlns:a16="http://schemas.microsoft.com/office/drawing/2014/main" id="{9E5D6CEC-1087-34EE-CF1F-1B118C8D1E41}"/>
                    </a:ext>
                  </a:extLst>
                </p:cNvPr>
                <p:cNvSpPr/>
                <p:nvPr/>
              </p:nvSpPr>
              <p:spPr>
                <a:xfrm rot="10800000" flipV="1">
                  <a:off x="2222530" y="2543396"/>
                  <a:ext cx="215870" cy="186095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7" name="任意形状 6" title="Icon of a clock with an arrow pointing counterclockwise">
                  <a:extLst>
                    <a:ext uri="{FF2B5EF4-FFF2-40B4-BE49-F238E27FC236}">
                      <a16:creationId xmlns:a16="http://schemas.microsoft.com/office/drawing/2014/main" id="{D6A83AFD-C25D-20FC-58A6-68274D0F613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139226" y="3390545"/>
                  <a:ext cx="382475" cy="358570"/>
                </a:xfrm>
                <a:custGeom>
                  <a:avLst/>
                  <a:gdLst>
                    <a:gd name="T0" fmla="*/ 43 w 354"/>
                    <a:gd name="T1" fmla="*/ 245 h 332"/>
                    <a:gd name="T2" fmla="*/ 22 w 354"/>
                    <a:gd name="T3" fmla="*/ 166 h 332"/>
                    <a:gd name="T4" fmla="*/ 188 w 354"/>
                    <a:gd name="T5" fmla="*/ 0 h 332"/>
                    <a:gd name="T6" fmla="*/ 354 w 354"/>
                    <a:gd name="T7" fmla="*/ 166 h 332"/>
                    <a:gd name="T8" fmla="*/ 188 w 354"/>
                    <a:gd name="T9" fmla="*/ 332 h 332"/>
                    <a:gd name="T10" fmla="*/ 110 w 354"/>
                    <a:gd name="T11" fmla="*/ 313 h 332"/>
                    <a:gd name="T12" fmla="*/ 0 w 354"/>
                    <a:gd name="T13" fmla="*/ 234 h 332"/>
                    <a:gd name="T14" fmla="*/ 43 w 354"/>
                    <a:gd name="T15" fmla="*/ 245 h 332"/>
                    <a:gd name="T16" fmla="*/ 55 w 354"/>
                    <a:gd name="T17" fmla="*/ 202 h 332"/>
                    <a:gd name="T18" fmla="*/ 184 w 354"/>
                    <a:gd name="T19" fmla="*/ 36 h 332"/>
                    <a:gd name="T20" fmla="*/ 184 w 354"/>
                    <a:gd name="T21" fmla="*/ 169 h 332"/>
                    <a:gd name="T22" fmla="*/ 272 w 354"/>
                    <a:gd name="T23" fmla="*/ 242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4" h="332">
                      <a:moveTo>
                        <a:pt x="43" y="245"/>
                      </a:moveTo>
                      <a:cubicBezTo>
                        <a:pt x="30" y="222"/>
                        <a:pt x="22" y="195"/>
                        <a:pt x="22" y="166"/>
                      </a:cubicBezTo>
                      <a:cubicBezTo>
                        <a:pt x="22" y="75"/>
                        <a:pt x="97" y="0"/>
                        <a:pt x="188" y="0"/>
                      </a:cubicBezTo>
                      <a:cubicBezTo>
                        <a:pt x="280" y="0"/>
                        <a:pt x="354" y="75"/>
                        <a:pt x="354" y="166"/>
                      </a:cubicBezTo>
                      <a:cubicBezTo>
                        <a:pt x="354" y="258"/>
                        <a:pt x="280" y="332"/>
                        <a:pt x="188" y="332"/>
                      </a:cubicBezTo>
                      <a:cubicBezTo>
                        <a:pt x="160" y="332"/>
                        <a:pt x="134" y="325"/>
                        <a:pt x="110" y="313"/>
                      </a:cubicBezTo>
                      <a:moveTo>
                        <a:pt x="0" y="234"/>
                      </a:moveTo>
                      <a:cubicBezTo>
                        <a:pt x="43" y="245"/>
                        <a:pt x="43" y="245"/>
                        <a:pt x="43" y="245"/>
                      </a:cubicBezTo>
                      <a:cubicBezTo>
                        <a:pt x="55" y="202"/>
                        <a:pt x="55" y="202"/>
                        <a:pt x="55" y="202"/>
                      </a:cubicBezTo>
                      <a:moveTo>
                        <a:pt x="184" y="36"/>
                      </a:moveTo>
                      <a:cubicBezTo>
                        <a:pt x="184" y="169"/>
                        <a:pt x="184" y="169"/>
                        <a:pt x="184" y="169"/>
                      </a:cubicBezTo>
                      <a:cubicBezTo>
                        <a:pt x="272" y="242"/>
                        <a:pt x="272" y="242"/>
                        <a:pt x="272" y="242"/>
                      </a:cubicBezTo>
                    </a:path>
                  </a:pathLst>
                </a:custGeom>
                <a:noFill/>
                <a:ln w="19050" cap="sq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82" dirty="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78F877-77E4-3702-D9F3-3CE5DFC4E6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5566" y="4132907"/>
                  <a:ext cx="2784769" cy="19932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zh-CN" altLang="en-US" sz="1400" dirty="0">
                      <a:latin typeface="+mn-ea"/>
                    </a:rPr>
                    <a:t>详细说明明年的计划。以</a:t>
                  </a:r>
                  <a:r>
                    <a:rPr lang="en-US" altLang="zh-CN" sz="1400" dirty="0">
                      <a:latin typeface="+mn-ea"/>
                    </a:rPr>
                    <a:t>15%</a:t>
                  </a:r>
                  <a:r>
                    <a:rPr lang="zh-CN" altLang="en-US" sz="1400" dirty="0">
                      <a:latin typeface="+mn-ea"/>
                    </a:rPr>
                    <a:t>为例，可以说明明年将进一步降本增效，减少</a:t>
                  </a:r>
                  <a:r>
                    <a:rPr lang="en-US" altLang="zh-CN" sz="1400" dirty="0">
                      <a:latin typeface="+mn-ea"/>
                    </a:rPr>
                    <a:t>15%</a:t>
                  </a:r>
                  <a:r>
                    <a:rPr lang="zh-CN" altLang="en-US" sz="1400" dirty="0">
                      <a:latin typeface="+mn-ea"/>
                    </a:rPr>
                    <a:t>的时间耗费，但保持相同的产出能力。为了进一步说明计划，建议在说明时明确数字指标的验收途径和方式。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47A97EE-A46C-B039-D1EA-0FFF6C6B16DC}"/>
                  </a:ext>
                </a:extLst>
              </p:cNvPr>
              <p:cNvGrpSpPr/>
              <p:nvPr/>
            </p:nvGrpSpPr>
            <p:grpSpPr>
              <a:xfrm>
                <a:off x="4505699" y="2543396"/>
                <a:ext cx="3280229" cy="3693892"/>
                <a:chOff x="4505699" y="2543396"/>
                <a:chExt cx="3280229" cy="3693892"/>
              </a:xfrm>
            </p:grpSpPr>
            <p:sp>
              <p:nvSpPr>
                <p:cNvPr id="50" name="圆角矩形 49">
                  <a:extLst>
                    <a:ext uri="{FF2B5EF4-FFF2-40B4-BE49-F238E27FC236}">
                      <a16:creationId xmlns:a16="http://schemas.microsoft.com/office/drawing/2014/main" id="{D2FA3D7A-C629-7D33-74C2-772CC452AE7F}"/>
                    </a:ext>
                  </a:extLst>
                </p:cNvPr>
                <p:cNvSpPr/>
                <p:nvPr/>
              </p:nvSpPr>
              <p:spPr>
                <a:xfrm>
                  <a:off x="4505699" y="2974318"/>
                  <a:ext cx="3280229" cy="3262970"/>
                </a:xfrm>
                <a:prstGeom prst="roundRect">
                  <a:avLst>
                    <a:gd name="adj" fmla="val 5496"/>
                  </a:avLst>
                </a:prstGeom>
                <a:solidFill>
                  <a:srgbClr val="FFFFFF">
                    <a:alpha val="2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 kern="0">
                    <a:solidFill>
                      <a:srgbClr val="FFFFFF"/>
                    </a:solidFill>
                    <a:latin typeface="Arial"/>
                    <a:ea typeface="微软雅黑"/>
                  </a:endParaRPr>
                </a:p>
              </p:txBody>
            </p: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D213B7C5-94B9-5979-3B46-EEED5CE7C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242" y="4029244"/>
                  <a:ext cx="2685142" cy="0"/>
                </a:xfrm>
                <a:prstGeom prst="line">
                  <a:avLst/>
                </a:prstGeom>
                <a:noFill/>
                <a:ln w="19050" cap="flat" cmpd="sng" algn="ctr">
                  <a:gradFill flip="none" rotWithShape="1"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  <a:effectLst/>
              </p:spPr>
            </p:cxnSp>
            <p:sp>
              <p:nvSpPr>
                <p:cNvPr id="37" name="三角形 36">
                  <a:extLst>
                    <a:ext uri="{FF2B5EF4-FFF2-40B4-BE49-F238E27FC236}">
                      <a16:creationId xmlns:a16="http://schemas.microsoft.com/office/drawing/2014/main" id="{313B7E27-D041-A97B-EDFB-8C0F2358C1CB}"/>
                    </a:ext>
                  </a:extLst>
                </p:cNvPr>
                <p:cNvSpPr/>
                <p:nvPr/>
              </p:nvSpPr>
              <p:spPr>
                <a:xfrm rot="10800000" flipV="1">
                  <a:off x="6037879" y="2543396"/>
                  <a:ext cx="215870" cy="186095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" name="任意形状 4" title="Icon of a cloud of which half is made of dots">
                  <a:extLst>
                    <a:ext uri="{FF2B5EF4-FFF2-40B4-BE49-F238E27FC236}">
                      <a16:creationId xmlns:a16="http://schemas.microsoft.com/office/drawing/2014/main" id="{3CF564FC-FB27-A6EC-0B43-0ACCBD45CA1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852302" y="3396348"/>
                  <a:ext cx="587022" cy="314254"/>
                </a:xfrm>
                <a:custGeom>
                  <a:avLst/>
                  <a:gdLst>
                    <a:gd name="T0" fmla="*/ 0 w 357"/>
                    <a:gd name="T1" fmla="*/ 95 h 190"/>
                    <a:gd name="T2" fmla="*/ 7 w 357"/>
                    <a:gd name="T3" fmla="*/ 95 h 190"/>
                    <a:gd name="T4" fmla="*/ 0 w 357"/>
                    <a:gd name="T5" fmla="*/ 143 h 190"/>
                    <a:gd name="T6" fmla="*/ 7 w 357"/>
                    <a:gd name="T7" fmla="*/ 143 h 190"/>
                    <a:gd name="T8" fmla="*/ 47 w 357"/>
                    <a:gd name="T9" fmla="*/ 190 h 190"/>
                    <a:gd name="T10" fmla="*/ 54 w 357"/>
                    <a:gd name="T11" fmla="*/ 190 h 190"/>
                    <a:gd name="T12" fmla="*/ 47 w 357"/>
                    <a:gd name="T13" fmla="*/ 47 h 190"/>
                    <a:gd name="T14" fmla="*/ 54 w 357"/>
                    <a:gd name="T15" fmla="*/ 47 h 190"/>
                    <a:gd name="T16" fmla="*/ 47 w 357"/>
                    <a:gd name="T17" fmla="*/ 95 h 190"/>
                    <a:gd name="T18" fmla="*/ 54 w 357"/>
                    <a:gd name="T19" fmla="*/ 95 h 190"/>
                    <a:gd name="T20" fmla="*/ 47 w 357"/>
                    <a:gd name="T21" fmla="*/ 143 h 190"/>
                    <a:gd name="T22" fmla="*/ 54 w 357"/>
                    <a:gd name="T23" fmla="*/ 143 h 190"/>
                    <a:gd name="T24" fmla="*/ 141 w 357"/>
                    <a:gd name="T25" fmla="*/ 0 h 190"/>
                    <a:gd name="T26" fmla="*/ 148 w 357"/>
                    <a:gd name="T27" fmla="*/ 0 h 190"/>
                    <a:gd name="T28" fmla="*/ 141 w 357"/>
                    <a:gd name="T29" fmla="*/ 95 h 190"/>
                    <a:gd name="T30" fmla="*/ 148 w 357"/>
                    <a:gd name="T31" fmla="*/ 95 h 190"/>
                    <a:gd name="T32" fmla="*/ 141 w 357"/>
                    <a:gd name="T33" fmla="*/ 143 h 190"/>
                    <a:gd name="T34" fmla="*/ 148 w 357"/>
                    <a:gd name="T35" fmla="*/ 143 h 190"/>
                    <a:gd name="T36" fmla="*/ 94 w 357"/>
                    <a:gd name="T37" fmla="*/ 190 h 190"/>
                    <a:gd name="T38" fmla="*/ 101 w 357"/>
                    <a:gd name="T39" fmla="*/ 190 h 190"/>
                    <a:gd name="T40" fmla="*/ 94 w 357"/>
                    <a:gd name="T41" fmla="*/ 47 h 190"/>
                    <a:gd name="T42" fmla="*/ 101 w 357"/>
                    <a:gd name="T43" fmla="*/ 47 h 190"/>
                    <a:gd name="T44" fmla="*/ 94 w 357"/>
                    <a:gd name="T45" fmla="*/ 95 h 190"/>
                    <a:gd name="T46" fmla="*/ 101 w 357"/>
                    <a:gd name="T47" fmla="*/ 95 h 190"/>
                    <a:gd name="T48" fmla="*/ 94 w 357"/>
                    <a:gd name="T49" fmla="*/ 143 h 190"/>
                    <a:gd name="T50" fmla="*/ 101 w 357"/>
                    <a:gd name="T51" fmla="*/ 143 h 190"/>
                    <a:gd name="T52" fmla="*/ 132 w 357"/>
                    <a:gd name="T53" fmla="*/ 190 h 190"/>
                    <a:gd name="T54" fmla="*/ 298 w 357"/>
                    <a:gd name="T55" fmla="*/ 190 h 190"/>
                    <a:gd name="T56" fmla="*/ 357 w 357"/>
                    <a:gd name="T57" fmla="*/ 131 h 190"/>
                    <a:gd name="T58" fmla="*/ 298 w 357"/>
                    <a:gd name="T59" fmla="*/ 71 h 190"/>
                    <a:gd name="T60" fmla="*/ 285 w 357"/>
                    <a:gd name="T61" fmla="*/ 73 h 190"/>
                    <a:gd name="T62" fmla="*/ 192 w 357"/>
                    <a:gd name="T63" fmla="*/ 0 h 190"/>
                    <a:gd name="T64" fmla="*/ 179 w 357"/>
                    <a:gd name="T65" fmla="*/ 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57" h="190">
                      <a:moveTo>
                        <a:pt x="0" y="95"/>
                      </a:moveTo>
                      <a:cubicBezTo>
                        <a:pt x="7" y="95"/>
                        <a:pt x="7" y="95"/>
                        <a:pt x="7" y="95"/>
                      </a:cubicBezTo>
                      <a:moveTo>
                        <a:pt x="0" y="143"/>
                      </a:moveTo>
                      <a:cubicBezTo>
                        <a:pt x="7" y="143"/>
                        <a:pt x="7" y="143"/>
                        <a:pt x="7" y="143"/>
                      </a:cubicBezTo>
                      <a:moveTo>
                        <a:pt x="47" y="190"/>
                      </a:moveTo>
                      <a:cubicBezTo>
                        <a:pt x="54" y="190"/>
                        <a:pt x="54" y="190"/>
                        <a:pt x="54" y="190"/>
                      </a:cubicBezTo>
                      <a:moveTo>
                        <a:pt x="47" y="47"/>
                      </a:moveTo>
                      <a:cubicBezTo>
                        <a:pt x="54" y="47"/>
                        <a:pt x="54" y="47"/>
                        <a:pt x="54" y="47"/>
                      </a:cubicBezTo>
                      <a:moveTo>
                        <a:pt x="47" y="95"/>
                      </a:moveTo>
                      <a:cubicBezTo>
                        <a:pt x="54" y="95"/>
                        <a:pt x="54" y="95"/>
                        <a:pt x="54" y="95"/>
                      </a:cubicBezTo>
                      <a:moveTo>
                        <a:pt x="47" y="143"/>
                      </a:moveTo>
                      <a:cubicBezTo>
                        <a:pt x="54" y="143"/>
                        <a:pt x="54" y="143"/>
                        <a:pt x="54" y="143"/>
                      </a:cubicBezTo>
                      <a:moveTo>
                        <a:pt x="141" y="0"/>
                      </a:moveTo>
                      <a:cubicBezTo>
                        <a:pt x="148" y="0"/>
                        <a:pt x="148" y="0"/>
                        <a:pt x="148" y="0"/>
                      </a:cubicBezTo>
                      <a:moveTo>
                        <a:pt x="141" y="95"/>
                      </a:moveTo>
                      <a:cubicBezTo>
                        <a:pt x="148" y="95"/>
                        <a:pt x="148" y="95"/>
                        <a:pt x="148" y="95"/>
                      </a:cubicBezTo>
                      <a:moveTo>
                        <a:pt x="141" y="143"/>
                      </a:moveTo>
                      <a:cubicBezTo>
                        <a:pt x="148" y="143"/>
                        <a:pt x="148" y="143"/>
                        <a:pt x="148" y="143"/>
                      </a:cubicBezTo>
                      <a:moveTo>
                        <a:pt x="94" y="190"/>
                      </a:moveTo>
                      <a:cubicBezTo>
                        <a:pt x="101" y="190"/>
                        <a:pt x="101" y="190"/>
                        <a:pt x="101" y="190"/>
                      </a:cubicBezTo>
                      <a:moveTo>
                        <a:pt x="94" y="47"/>
                      </a:moveTo>
                      <a:cubicBezTo>
                        <a:pt x="101" y="47"/>
                        <a:pt x="101" y="47"/>
                        <a:pt x="101" y="47"/>
                      </a:cubicBezTo>
                      <a:moveTo>
                        <a:pt x="94" y="95"/>
                      </a:moveTo>
                      <a:cubicBezTo>
                        <a:pt x="101" y="95"/>
                        <a:pt x="101" y="95"/>
                        <a:pt x="101" y="95"/>
                      </a:cubicBezTo>
                      <a:moveTo>
                        <a:pt x="94" y="143"/>
                      </a:moveTo>
                      <a:cubicBezTo>
                        <a:pt x="101" y="143"/>
                        <a:pt x="101" y="143"/>
                        <a:pt x="101" y="143"/>
                      </a:cubicBezTo>
                      <a:moveTo>
                        <a:pt x="132" y="190"/>
                      </a:moveTo>
                      <a:cubicBezTo>
                        <a:pt x="155" y="190"/>
                        <a:pt x="279" y="190"/>
                        <a:pt x="298" y="190"/>
                      </a:cubicBezTo>
                      <a:cubicBezTo>
                        <a:pt x="330" y="190"/>
                        <a:pt x="357" y="163"/>
                        <a:pt x="357" y="131"/>
                      </a:cubicBezTo>
                      <a:cubicBezTo>
                        <a:pt x="357" y="98"/>
                        <a:pt x="330" y="71"/>
                        <a:pt x="298" y="71"/>
                      </a:cubicBezTo>
                      <a:cubicBezTo>
                        <a:pt x="293" y="71"/>
                        <a:pt x="289" y="72"/>
                        <a:pt x="285" y="73"/>
                      </a:cubicBezTo>
                      <a:cubicBezTo>
                        <a:pt x="275" y="31"/>
                        <a:pt x="237" y="0"/>
                        <a:pt x="192" y="0"/>
                      </a:cubicBezTo>
                      <a:cubicBezTo>
                        <a:pt x="179" y="0"/>
                        <a:pt x="179" y="0"/>
                        <a:pt x="179" y="0"/>
                      </a:cubicBezTo>
                    </a:path>
                  </a:pathLst>
                </a:custGeom>
                <a:noFill/>
                <a:ln w="19050" cap="sq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82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12E8992-C159-7F3F-4041-70E28B328E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03615" y="4132632"/>
                  <a:ext cx="2784769" cy="17081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zh-CN" altLang="en-US" sz="1400" dirty="0">
                      <a:latin typeface="+mn-ea"/>
                    </a:rPr>
                    <a:t>详细说明明年的计划。以</a:t>
                  </a:r>
                  <a:r>
                    <a:rPr lang="en-US" altLang="zh-CN" sz="1400" dirty="0">
                      <a:latin typeface="+mn-ea"/>
                    </a:rPr>
                    <a:t>50%</a:t>
                  </a:r>
                  <a:r>
                    <a:rPr lang="zh-CN" altLang="en-US" sz="1400" dirty="0">
                      <a:latin typeface="+mn-ea"/>
                    </a:rPr>
                    <a:t>为例，可以说明明年将进一步降本增效，创造</a:t>
                  </a:r>
                  <a:r>
                    <a:rPr lang="en-US" altLang="zh-CN" sz="1400" dirty="0">
                      <a:latin typeface="+mn-ea"/>
                    </a:rPr>
                    <a:t>50%</a:t>
                  </a:r>
                  <a:r>
                    <a:rPr lang="zh-CN" altLang="en-US" sz="1400" dirty="0">
                      <a:latin typeface="+mn-ea"/>
                    </a:rPr>
                    <a:t>的利润。为了进一步说明计划，建议在说明时明确数字指标的验收途径和方式。</a:t>
                  </a:r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1C37B181-5FCC-C1AC-5235-428B864B9781}"/>
                  </a:ext>
                </a:extLst>
              </p:cNvPr>
              <p:cNvGrpSpPr/>
              <p:nvPr/>
            </p:nvGrpSpPr>
            <p:grpSpPr>
              <a:xfrm>
                <a:off x="8253748" y="2543396"/>
                <a:ext cx="3280229" cy="3693892"/>
                <a:chOff x="8253748" y="2543396"/>
                <a:chExt cx="3280229" cy="3693892"/>
              </a:xfrm>
            </p:grpSpPr>
            <p:sp>
              <p:nvSpPr>
                <p:cNvPr id="46" name="圆角矩形 45">
                  <a:extLst>
                    <a:ext uri="{FF2B5EF4-FFF2-40B4-BE49-F238E27FC236}">
                      <a16:creationId xmlns:a16="http://schemas.microsoft.com/office/drawing/2014/main" id="{916CF11C-AED9-2243-BE60-A94CE165D0E9}"/>
                    </a:ext>
                  </a:extLst>
                </p:cNvPr>
                <p:cNvSpPr/>
                <p:nvPr/>
              </p:nvSpPr>
              <p:spPr>
                <a:xfrm>
                  <a:off x="8253748" y="2974318"/>
                  <a:ext cx="3280229" cy="3262970"/>
                </a:xfrm>
                <a:prstGeom prst="roundRect">
                  <a:avLst>
                    <a:gd name="adj" fmla="val 8000"/>
                  </a:avLst>
                </a:prstGeom>
                <a:solidFill>
                  <a:srgbClr val="FFFFFF">
                    <a:alpha val="2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 kern="0">
                    <a:solidFill>
                      <a:srgbClr val="FFFFFF"/>
                    </a:solidFill>
                    <a:latin typeface="Arial"/>
                    <a:ea typeface="微软雅黑"/>
                  </a:endParaRPr>
                </a:p>
              </p:txBody>
            </p:sp>
            <p:cxnSp>
              <p:nvCxnSpPr>
                <p:cNvPr id="47" name="直线连接符 46">
                  <a:extLst>
                    <a:ext uri="{FF2B5EF4-FFF2-40B4-BE49-F238E27FC236}">
                      <a16:creationId xmlns:a16="http://schemas.microsoft.com/office/drawing/2014/main" id="{C83B109B-086F-4149-7311-E20A59C42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1291" y="4029244"/>
                  <a:ext cx="2685142" cy="0"/>
                </a:xfrm>
                <a:prstGeom prst="line">
                  <a:avLst/>
                </a:prstGeom>
                <a:noFill/>
                <a:ln w="19050" cap="flat" cmpd="sng" algn="ctr">
                  <a:gradFill flip="none" rotWithShape="1"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  <a:effectLst/>
              </p:spPr>
            </p:cxnSp>
            <p:sp>
              <p:nvSpPr>
                <p:cNvPr id="38" name="三角形 37">
                  <a:extLst>
                    <a:ext uri="{FF2B5EF4-FFF2-40B4-BE49-F238E27FC236}">
                      <a16:creationId xmlns:a16="http://schemas.microsoft.com/office/drawing/2014/main" id="{619DF7CF-3246-3CAF-4FBF-CC06E6E53597}"/>
                    </a:ext>
                  </a:extLst>
                </p:cNvPr>
                <p:cNvSpPr/>
                <p:nvPr/>
              </p:nvSpPr>
              <p:spPr>
                <a:xfrm rot="10800000" flipV="1">
                  <a:off x="9785927" y="2543396"/>
                  <a:ext cx="215870" cy="186095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6" name="任意形状 5" title="Icon of two people with a chat bubble">
                  <a:extLst>
                    <a:ext uri="{FF2B5EF4-FFF2-40B4-BE49-F238E27FC236}">
                      <a16:creationId xmlns:a16="http://schemas.microsoft.com/office/drawing/2014/main" id="{6FDEF24C-A8CB-C56C-CDBC-F293BBFA704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707168" y="3396348"/>
                  <a:ext cx="373387" cy="358570"/>
                </a:xfrm>
                <a:custGeom>
                  <a:avLst/>
                  <a:gdLst>
                    <a:gd name="T0" fmla="*/ 72 w 348"/>
                    <a:gd name="T1" fmla="*/ 196 h 334"/>
                    <a:gd name="T2" fmla="*/ 128 w 348"/>
                    <a:gd name="T3" fmla="*/ 140 h 334"/>
                    <a:gd name="T4" fmla="*/ 184 w 348"/>
                    <a:gd name="T5" fmla="*/ 196 h 334"/>
                    <a:gd name="T6" fmla="*/ 128 w 348"/>
                    <a:gd name="T7" fmla="*/ 252 h 334"/>
                    <a:gd name="T8" fmla="*/ 72 w 348"/>
                    <a:gd name="T9" fmla="*/ 196 h 334"/>
                    <a:gd name="T10" fmla="*/ 210 w 348"/>
                    <a:gd name="T11" fmla="*/ 334 h 334"/>
                    <a:gd name="T12" fmla="*/ 128 w 348"/>
                    <a:gd name="T13" fmla="*/ 252 h 334"/>
                    <a:gd name="T14" fmla="*/ 47 w 348"/>
                    <a:gd name="T15" fmla="*/ 334 h 334"/>
                    <a:gd name="T16" fmla="*/ 265 w 348"/>
                    <a:gd name="T17" fmla="*/ 118 h 334"/>
                    <a:gd name="T18" fmla="*/ 321 w 348"/>
                    <a:gd name="T19" fmla="*/ 62 h 334"/>
                    <a:gd name="T20" fmla="*/ 265 w 348"/>
                    <a:gd name="T21" fmla="*/ 6 h 334"/>
                    <a:gd name="T22" fmla="*/ 209 w 348"/>
                    <a:gd name="T23" fmla="*/ 62 h 334"/>
                    <a:gd name="T24" fmla="*/ 265 w 348"/>
                    <a:gd name="T25" fmla="*/ 118 h 334"/>
                    <a:gd name="T26" fmla="*/ 348 w 348"/>
                    <a:gd name="T27" fmla="*/ 200 h 334"/>
                    <a:gd name="T28" fmla="*/ 266 w 348"/>
                    <a:gd name="T29" fmla="*/ 118 h 334"/>
                    <a:gd name="T30" fmla="*/ 184 w 348"/>
                    <a:gd name="T31" fmla="*/ 200 h 334"/>
                    <a:gd name="T32" fmla="*/ 141 w 348"/>
                    <a:gd name="T33" fmla="*/ 71 h 334"/>
                    <a:gd name="T34" fmla="*/ 141 w 348"/>
                    <a:gd name="T35" fmla="*/ 31 h 334"/>
                    <a:gd name="T36" fmla="*/ 110 w 348"/>
                    <a:gd name="T37" fmla="*/ 0 h 334"/>
                    <a:gd name="T38" fmla="*/ 29 w 348"/>
                    <a:gd name="T39" fmla="*/ 0 h 334"/>
                    <a:gd name="T40" fmla="*/ 29 w 348"/>
                    <a:gd name="T41" fmla="*/ 0 h 334"/>
                    <a:gd name="T42" fmla="*/ 0 w 348"/>
                    <a:gd name="T43" fmla="*/ 31 h 334"/>
                    <a:gd name="T44" fmla="*/ 0 w 348"/>
                    <a:gd name="T45" fmla="*/ 71 h 334"/>
                    <a:gd name="T46" fmla="*/ 0 w 348"/>
                    <a:gd name="T47" fmla="*/ 71 h 334"/>
                    <a:gd name="T48" fmla="*/ 29 w 348"/>
                    <a:gd name="T49" fmla="*/ 102 h 334"/>
                    <a:gd name="T50" fmla="*/ 29 w 348"/>
                    <a:gd name="T51" fmla="*/ 102 h 334"/>
                    <a:gd name="T52" fmla="*/ 110 w 348"/>
                    <a:gd name="T53" fmla="*/ 102 h 334"/>
                    <a:gd name="T54" fmla="*/ 179 w 348"/>
                    <a:gd name="T55" fmla="*/ 102 h 334"/>
                    <a:gd name="T56" fmla="*/ 141 w 348"/>
                    <a:gd name="T57" fmla="*/ 71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48" h="334">
                      <a:moveTo>
                        <a:pt x="72" y="196"/>
                      </a:moveTo>
                      <a:cubicBezTo>
                        <a:pt x="72" y="165"/>
                        <a:pt x="97" y="140"/>
                        <a:pt x="128" y="140"/>
                      </a:cubicBezTo>
                      <a:cubicBezTo>
                        <a:pt x="159" y="140"/>
                        <a:pt x="184" y="165"/>
                        <a:pt x="184" y="196"/>
                      </a:cubicBezTo>
                      <a:cubicBezTo>
                        <a:pt x="184" y="227"/>
                        <a:pt x="159" y="252"/>
                        <a:pt x="128" y="252"/>
                      </a:cubicBezTo>
                      <a:cubicBezTo>
                        <a:pt x="97" y="252"/>
                        <a:pt x="72" y="227"/>
                        <a:pt x="72" y="196"/>
                      </a:cubicBezTo>
                      <a:close/>
                      <a:moveTo>
                        <a:pt x="210" y="334"/>
                      </a:moveTo>
                      <a:cubicBezTo>
                        <a:pt x="210" y="289"/>
                        <a:pt x="173" y="252"/>
                        <a:pt x="128" y="252"/>
                      </a:cubicBezTo>
                      <a:cubicBezTo>
                        <a:pt x="83" y="252"/>
                        <a:pt x="47" y="289"/>
                        <a:pt x="47" y="334"/>
                      </a:cubicBezTo>
                      <a:moveTo>
                        <a:pt x="265" y="118"/>
                      </a:moveTo>
                      <a:cubicBezTo>
                        <a:pt x="296" y="118"/>
                        <a:pt x="321" y="93"/>
                        <a:pt x="321" y="62"/>
                      </a:cubicBezTo>
                      <a:cubicBezTo>
                        <a:pt x="321" y="31"/>
                        <a:pt x="296" y="6"/>
                        <a:pt x="265" y="6"/>
                      </a:cubicBezTo>
                      <a:cubicBezTo>
                        <a:pt x="234" y="6"/>
                        <a:pt x="209" y="31"/>
                        <a:pt x="209" y="62"/>
                      </a:cubicBezTo>
                      <a:cubicBezTo>
                        <a:pt x="209" y="93"/>
                        <a:pt x="234" y="118"/>
                        <a:pt x="265" y="118"/>
                      </a:cubicBezTo>
                      <a:close/>
                      <a:moveTo>
                        <a:pt x="348" y="200"/>
                      </a:moveTo>
                      <a:cubicBezTo>
                        <a:pt x="348" y="155"/>
                        <a:pt x="311" y="118"/>
                        <a:pt x="266" y="118"/>
                      </a:cubicBezTo>
                      <a:cubicBezTo>
                        <a:pt x="221" y="118"/>
                        <a:pt x="184" y="155"/>
                        <a:pt x="184" y="200"/>
                      </a:cubicBezTo>
                      <a:moveTo>
                        <a:pt x="141" y="71"/>
                      </a:moveTo>
                      <a:cubicBezTo>
                        <a:pt x="141" y="31"/>
                        <a:pt x="141" y="31"/>
                        <a:pt x="141" y="31"/>
                      </a:cubicBezTo>
                      <a:cubicBezTo>
                        <a:pt x="141" y="14"/>
                        <a:pt x="127" y="0"/>
                        <a:pt x="110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3" y="1"/>
                        <a:pt x="0" y="15"/>
                        <a:pt x="0" y="31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88"/>
                        <a:pt x="13" y="101"/>
                        <a:pt x="29" y="102"/>
                      </a:cubicBezTo>
                      <a:cubicBezTo>
                        <a:pt x="29" y="102"/>
                        <a:pt x="29" y="102"/>
                        <a:pt x="29" y="102"/>
                      </a:cubicBezTo>
                      <a:cubicBezTo>
                        <a:pt x="110" y="102"/>
                        <a:pt x="110" y="102"/>
                        <a:pt x="110" y="102"/>
                      </a:cubicBezTo>
                      <a:cubicBezTo>
                        <a:pt x="179" y="102"/>
                        <a:pt x="179" y="102"/>
                        <a:pt x="179" y="102"/>
                      </a:cubicBezTo>
                      <a:lnTo>
                        <a:pt x="141" y="71"/>
                      </a:lnTo>
                      <a:close/>
                    </a:path>
                  </a:pathLst>
                </a:custGeom>
                <a:noFill/>
                <a:ln w="19050" cap="sq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30" dirty="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</a:gradFill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71F3A67-7675-48A4-D9A6-74EB236055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51664" y="4132907"/>
                  <a:ext cx="2784769" cy="17081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zh-CN" altLang="en-US" sz="1400" dirty="0">
                      <a:latin typeface="+mn-ea"/>
                    </a:rPr>
                    <a:t>详细说明明年的计划。以</a:t>
                  </a:r>
                  <a:r>
                    <a:rPr lang="en-US" altLang="zh-CN" sz="1400" dirty="0">
                      <a:latin typeface="+mn-ea"/>
                    </a:rPr>
                    <a:t>88%</a:t>
                  </a:r>
                  <a:r>
                    <a:rPr lang="zh-CN" altLang="en-US" sz="1400" dirty="0">
                      <a:latin typeface="+mn-ea"/>
                    </a:rPr>
                    <a:t>为例，可以说明明年将有</a:t>
                  </a:r>
                  <a:r>
                    <a:rPr lang="en-US" altLang="zh-CN" sz="1400" dirty="0">
                      <a:latin typeface="+mn-ea"/>
                    </a:rPr>
                    <a:t>88%</a:t>
                  </a:r>
                  <a:r>
                    <a:rPr lang="zh-CN" altLang="en-US" sz="1400" dirty="0">
                      <a:latin typeface="+mn-ea"/>
                    </a:rPr>
                    <a:t>的额外效益提升。为了进一步说明计划，建议在说明时明确数字指标的验收途径和方式。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8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3476856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i="0" dirty="0">
                <a:solidFill>
                  <a:srgbClr val="24292F"/>
                </a:solidFill>
                <a:effectLst/>
                <a:latin typeface="-apple-system"/>
              </a:rPr>
              <a:t>Description</a:t>
            </a: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01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5832824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PERSONAL INFO</a:t>
            </a:r>
          </a:p>
        </p:txBody>
      </p:sp>
    </p:spTree>
    <p:extLst>
      <p:ext uri="{BB962C8B-B14F-4D97-AF65-F5344CB8AC3E}">
        <p14:creationId xmlns:p14="http://schemas.microsoft.com/office/powerpoint/2010/main" val="3413329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年度规划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CEC91F-6143-2A7D-499A-FD7667447B4A}"/>
              </a:ext>
            </a:extLst>
          </p:cNvPr>
          <p:cNvGrpSpPr/>
          <p:nvPr/>
        </p:nvGrpSpPr>
        <p:grpSpPr>
          <a:xfrm>
            <a:off x="807856" y="4737946"/>
            <a:ext cx="2407455" cy="1625061"/>
            <a:chOff x="2220989" y="4784820"/>
            <a:chExt cx="2407455" cy="162506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F7C56D-BEA5-8378-5335-17F67A9F8C90}"/>
                </a:ext>
              </a:extLst>
            </p:cNvPr>
            <p:cNvSpPr/>
            <p:nvPr/>
          </p:nvSpPr>
          <p:spPr>
            <a:xfrm>
              <a:off x="2220989" y="5243728"/>
              <a:ext cx="2407455" cy="1166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着重于专业提升（简要说明当年的规划，包含目标、预期成绩和后续的验证方法）</a:t>
              </a:r>
            </a:p>
            <a:p>
              <a:pPr>
                <a:lnSpc>
                  <a:spcPct val="150000"/>
                </a:lnSpc>
              </a:pPr>
              <a:endParaRPr lang="zh-CN" altLang="en-US" sz="12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FA711C0-AF93-3232-F511-B9F326F0DD0E}"/>
                </a:ext>
              </a:extLst>
            </p:cNvPr>
            <p:cNvSpPr/>
            <p:nvPr/>
          </p:nvSpPr>
          <p:spPr>
            <a:xfrm>
              <a:off x="2220989" y="4784820"/>
              <a:ext cx="1233411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20XX</a:t>
              </a:r>
              <a:r>
                <a:rPr lang="zh-CN" altLang="en-US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年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7AD2E1-8393-9266-3DA9-3B8EF12D6585}"/>
              </a:ext>
            </a:extLst>
          </p:cNvPr>
          <p:cNvGrpSpPr/>
          <p:nvPr/>
        </p:nvGrpSpPr>
        <p:grpSpPr>
          <a:xfrm>
            <a:off x="3688545" y="4280450"/>
            <a:ext cx="2407455" cy="1349280"/>
            <a:chOff x="2220989" y="4784820"/>
            <a:chExt cx="2407455" cy="134928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AC4DE8A-F937-CF76-EC9A-CD620ADD69D9}"/>
                </a:ext>
              </a:extLst>
            </p:cNvPr>
            <p:cNvSpPr/>
            <p:nvPr/>
          </p:nvSpPr>
          <p:spPr>
            <a:xfrm>
              <a:off x="2220989" y="5243728"/>
              <a:ext cx="2407455" cy="890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重点是加强领导力（简要说明当年的规划，包含目标、预期成绩和后续的验证方法）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F74F0DA-9446-9E0B-1398-5F51A8261D7A}"/>
                </a:ext>
              </a:extLst>
            </p:cNvPr>
            <p:cNvSpPr/>
            <p:nvPr/>
          </p:nvSpPr>
          <p:spPr>
            <a:xfrm>
              <a:off x="2220989" y="4784820"/>
              <a:ext cx="1233411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20XX</a:t>
              </a:r>
              <a:r>
                <a:rPr lang="zh-CN" altLang="en-US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年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56C822B-DB2D-0946-1809-3B0A55688A78}"/>
              </a:ext>
            </a:extLst>
          </p:cNvPr>
          <p:cNvGrpSpPr/>
          <p:nvPr/>
        </p:nvGrpSpPr>
        <p:grpSpPr>
          <a:xfrm>
            <a:off x="6350357" y="3610126"/>
            <a:ext cx="2407455" cy="1349280"/>
            <a:chOff x="2220989" y="4784820"/>
            <a:chExt cx="2407455" cy="134928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D9A11A1-6811-58F6-5007-177096C9D369}"/>
                </a:ext>
              </a:extLst>
            </p:cNvPr>
            <p:cNvSpPr/>
            <p:nvPr/>
          </p:nvSpPr>
          <p:spPr>
            <a:xfrm>
              <a:off x="2220989" y="5243728"/>
              <a:ext cx="2407455" cy="890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重点在项目集扩展（简要说明当年的规划，包含目标、预期成绩和后续的验证方法）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7177EEA-40BB-F1B0-0204-A10EEC10CA62}"/>
                </a:ext>
              </a:extLst>
            </p:cNvPr>
            <p:cNvSpPr/>
            <p:nvPr/>
          </p:nvSpPr>
          <p:spPr>
            <a:xfrm>
              <a:off x="2220989" y="4784820"/>
              <a:ext cx="1233411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20XX</a:t>
              </a:r>
              <a:r>
                <a:rPr lang="zh-CN" altLang="en-US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年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66826E8-6BC9-8BD8-5D38-38D135B0DE73}"/>
              </a:ext>
            </a:extLst>
          </p:cNvPr>
          <p:cNvGrpSpPr/>
          <p:nvPr/>
        </p:nvGrpSpPr>
        <p:grpSpPr>
          <a:xfrm>
            <a:off x="9111445" y="2935486"/>
            <a:ext cx="2407455" cy="1349280"/>
            <a:chOff x="2220989" y="4784820"/>
            <a:chExt cx="2407455" cy="134928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DA1F59-6BD9-1D7B-174E-23A5C3D68B6B}"/>
                </a:ext>
              </a:extLst>
            </p:cNvPr>
            <p:cNvSpPr/>
            <p:nvPr/>
          </p:nvSpPr>
          <p:spPr>
            <a:xfrm>
              <a:off x="2220989" y="5243728"/>
              <a:ext cx="2407455" cy="890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/>
                <a:t>重点在团队效能提升（简要说明当年的规划，包含目标、预期成绩和后续的验证方法）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0F163B3-C298-1C63-D164-EC7FD4100F15}"/>
                </a:ext>
              </a:extLst>
            </p:cNvPr>
            <p:cNvSpPr/>
            <p:nvPr/>
          </p:nvSpPr>
          <p:spPr>
            <a:xfrm>
              <a:off x="2220989" y="4784820"/>
              <a:ext cx="1233411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20XX</a:t>
              </a:r>
              <a:r>
                <a:rPr lang="zh-CN" altLang="en-US" b="1" dirty="0">
                  <a:gradFill>
                    <a:gsLst>
                      <a:gs pos="0">
                        <a:schemeClr val="accent6"/>
                      </a:gs>
                      <a:gs pos="100000">
                        <a:schemeClr val="accent5"/>
                      </a:gs>
                    </a:gsLst>
                    <a:lin ang="2700000" scaled="1"/>
                  </a:gradFill>
                  <a:latin typeface="+mn-ea"/>
                </a:rPr>
                <a:t>年</a:t>
              </a:r>
            </a:p>
          </p:txBody>
        </p:sp>
      </p:grpSp>
      <p:sp>
        <p:nvSpPr>
          <p:cNvPr id="31" name="任意形状 30">
            <a:extLst>
              <a:ext uri="{FF2B5EF4-FFF2-40B4-BE49-F238E27FC236}">
                <a16:creationId xmlns:a16="http://schemas.microsoft.com/office/drawing/2014/main" id="{F4E6FFCA-8855-30F3-C7AE-9DC2EE3A1221}"/>
              </a:ext>
            </a:extLst>
          </p:cNvPr>
          <p:cNvSpPr/>
          <p:nvPr/>
        </p:nvSpPr>
        <p:spPr>
          <a:xfrm>
            <a:off x="349599" y="523202"/>
            <a:ext cx="10984089" cy="3928533"/>
          </a:xfrm>
          <a:custGeom>
            <a:avLst/>
            <a:gdLst>
              <a:gd name="connsiteX0" fmla="*/ 0 w 10984089"/>
              <a:gd name="connsiteY0" fmla="*/ 3928533 h 3928533"/>
              <a:gd name="connsiteX1" fmla="*/ 2731911 w 10984089"/>
              <a:gd name="connsiteY1" fmla="*/ 3725333 h 3928533"/>
              <a:gd name="connsiteX2" fmla="*/ 4255911 w 10984089"/>
              <a:gd name="connsiteY2" fmla="*/ 2935111 h 3928533"/>
              <a:gd name="connsiteX3" fmla="*/ 6536267 w 10984089"/>
              <a:gd name="connsiteY3" fmla="*/ 2540000 h 3928533"/>
              <a:gd name="connsiteX4" fmla="*/ 8827911 w 10984089"/>
              <a:gd name="connsiteY4" fmla="*/ 1557866 h 3928533"/>
              <a:gd name="connsiteX5" fmla="*/ 10984089 w 10984089"/>
              <a:gd name="connsiteY5" fmla="*/ 0 h 3928533"/>
              <a:gd name="connsiteX6" fmla="*/ 10984089 w 10984089"/>
              <a:gd name="connsiteY6" fmla="*/ 0 h 392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4089" h="3928533">
                <a:moveTo>
                  <a:pt x="0" y="3928533"/>
                </a:moveTo>
                <a:cubicBezTo>
                  <a:pt x="1011296" y="3909718"/>
                  <a:pt x="2022593" y="3890903"/>
                  <a:pt x="2731911" y="3725333"/>
                </a:cubicBezTo>
                <a:cubicBezTo>
                  <a:pt x="3441229" y="3559763"/>
                  <a:pt x="3621852" y="3132666"/>
                  <a:pt x="4255911" y="2935111"/>
                </a:cubicBezTo>
                <a:cubicBezTo>
                  <a:pt x="4889970" y="2737555"/>
                  <a:pt x="5774267" y="2769541"/>
                  <a:pt x="6536267" y="2540000"/>
                </a:cubicBezTo>
                <a:cubicBezTo>
                  <a:pt x="7298267" y="2310459"/>
                  <a:pt x="8086607" y="1981199"/>
                  <a:pt x="8827911" y="1557866"/>
                </a:cubicBezTo>
                <a:cubicBezTo>
                  <a:pt x="9569215" y="1134533"/>
                  <a:pt x="10984089" y="0"/>
                  <a:pt x="10984089" y="0"/>
                </a:cubicBezTo>
                <a:lnTo>
                  <a:pt x="10984089" y="0"/>
                </a:lnTo>
              </a:path>
            </a:pathLst>
          </a:custGeom>
          <a:noFill/>
          <a:ln w="22225">
            <a:gradFill flip="none" rotWithShape="1">
              <a:gsLst>
                <a:gs pos="0">
                  <a:schemeClr val="accent6">
                    <a:alpha val="0"/>
                  </a:schemeClr>
                </a:gs>
                <a:gs pos="12000">
                  <a:schemeClr val="accent6"/>
                </a:gs>
                <a:gs pos="100000">
                  <a:schemeClr val="accent5">
                    <a:alpha val="0"/>
                  </a:schemeClr>
                </a:gs>
                <a:gs pos="88000">
                  <a:schemeClr val="accent5"/>
                </a:gs>
              </a:gsLst>
              <a:lin ang="18900000" scaled="1"/>
              <a:tileRect/>
            </a:gradFill>
          </a:ln>
          <a:effectLst>
            <a:outerShdw blurRad="88900" dist="508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9F89E68-643B-9520-8804-9B155C3455B1}"/>
              </a:ext>
            </a:extLst>
          </p:cNvPr>
          <p:cNvSpPr/>
          <p:nvPr/>
        </p:nvSpPr>
        <p:spPr>
          <a:xfrm>
            <a:off x="575340" y="1222202"/>
            <a:ext cx="2438447" cy="34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YEAR PLAN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B840CB-823F-0C90-EF15-D8FD3D227743}"/>
              </a:ext>
            </a:extLst>
          </p:cNvPr>
          <p:cNvSpPr/>
          <p:nvPr/>
        </p:nvSpPr>
        <p:spPr>
          <a:xfrm>
            <a:off x="584167" y="1922087"/>
            <a:ext cx="5511834" cy="88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此处作为整体说明：对于年度计划，可以有一个整体的趋势想法，可是是业绩指标，也可是个人的能力预期。具体的年度计划中，应当区分清楚年度的输出成绩，有合适的验证方法，以便在明年持续检验。</a:t>
            </a:r>
          </a:p>
        </p:txBody>
      </p:sp>
    </p:spTree>
    <p:extLst>
      <p:ext uri="{BB962C8B-B14F-4D97-AF65-F5344CB8AC3E}">
        <p14:creationId xmlns:p14="http://schemas.microsoft.com/office/powerpoint/2010/main" val="129869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41" y="637427"/>
            <a:ext cx="10858500" cy="584775"/>
          </a:xfrm>
        </p:spPr>
        <p:txBody>
          <a:bodyPr/>
          <a:lstStyle/>
          <a:p>
            <a:r>
              <a:rPr lang="en-US" altLang="zh-CN" sz="3200" b="1" i="0" dirty="0">
                <a:solidFill>
                  <a:srgbClr val="24292F"/>
                </a:solidFill>
                <a:effectLst/>
                <a:latin typeface="-apple-system"/>
              </a:rPr>
              <a:t>Description</a:t>
            </a:r>
            <a:endParaRPr lang="en-GB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575341" y="2480267"/>
            <a:ext cx="5798299" cy="25728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b="1" dirty="0" err="1">
                <a:latin typeface="+mn-ea"/>
              </a:rPr>
              <a:t>SleepPanda</a:t>
            </a:r>
            <a:r>
              <a:rPr lang="en-US" altLang="zh-CN" sz="1400" b="1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is a sleep monitoring system based on Raspberry Pi 4b (bcm2711).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b="1" dirty="0" err="1">
                <a:latin typeface="+mn-ea"/>
              </a:rPr>
              <a:t>SleepPanda</a:t>
            </a:r>
            <a:r>
              <a:rPr lang="en-US" altLang="zh-CN" sz="1400" b="1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uses a variety of sensors to collect sleep data of users, and analyzes and processes the data through </a:t>
            </a:r>
            <a:r>
              <a:rPr lang="en-US" altLang="zh-CN" sz="1400" dirty="0" err="1">
                <a:latin typeface="+mn-ea"/>
              </a:rPr>
              <a:t>dsp</a:t>
            </a:r>
            <a:r>
              <a:rPr lang="en-US" altLang="zh-CN" sz="1400" dirty="0">
                <a:latin typeface="+mn-ea"/>
              </a:rPr>
              <a:t>, convolutional neural network and other algorithms. Finally, the data processing results are presented to users in various ways.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400" b="1" dirty="0">
              <a:latin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229DD0-2C7F-A453-B609-6A4159EA6F3D}"/>
              </a:ext>
            </a:extLst>
          </p:cNvPr>
          <p:cNvGrpSpPr/>
          <p:nvPr/>
        </p:nvGrpSpPr>
        <p:grpSpPr>
          <a:xfrm>
            <a:off x="7744408" y="1595535"/>
            <a:ext cx="3592285" cy="2985796"/>
            <a:chOff x="7744408" y="1595535"/>
            <a:chExt cx="3592285" cy="2985796"/>
          </a:xfrm>
        </p:grpSpPr>
        <p:sp>
          <p:nvSpPr>
            <p:cNvPr id="2" name="圆角矩形 1"/>
            <p:cNvSpPr/>
            <p:nvPr/>
          </p:nvSpPr>
          <p:spPr>
            <a:xfrm>
              <a:off x="7744408" y="1595535"/>
              <a:ext cx="3592285" cy="2985796"/>
            </a:xfrm>
            <a:prstGeom prst="roundRect">
              <a:avLst>
                <a:gd name="adj" fmla="val 3048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344" t="-1742" r="-28344" b="-2716"/>
            <a:stretch/>
          </p:blipFill>
          <p:spPr>
            <a:xfrm>
              <a:off x="7744408" y="1598645"/>
              <a:ext cx="3592285" cy="2394857"/>
            </a:xfrm>
            <a:prstGeom prst="round2SameRect">
              <a:avLst>
                <a:gd name="adj1" fmla="val 3744"/>
                <a:gd name="adj2" fmla="val 0"/>
              </a:avLst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8191786" y="4133528"/>
              <a:ext cx="26975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zh-CN" sz="1400" b="1" dirty="0" err="1">
                  <a:latin typeface="+mn-ea"/>
                </a:rPr>
                <a:t>SleepPanda</a:t>
              </a:r>
              <a:r>
                <a:rPr lang="en-US" altLang="zh-CN" sz="1400" b="1" dirty="0">
                  <a:latin typeface="+mn-ea"/>
                </a:rPr>
                <a:t> Logo</a:t>
              </a:r>
              <a:endParaRPr lang="zh-CN" altLang="en-US" sz="1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90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3343275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i="0" dirty="0">
                <a:solidFill>
                  <a:srgbClr val="24292F"/>
                </a:solidFill>
                <a:effectLst/>
                <a:latin typeface="-apple-system"/>
              </a:rPr>
              <a:t>Features</a:t>
            </a: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02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5832824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WORK RESULT</a:t>
            </a:r>
          </a:p>
        </p:txBody>
      </p:sp>
    </p:spTree>
    <p:extLst>
      <p:ext uri="{BB962C8B-B14F-4D97-AF65-F5344CB8AC3E}">
        <p14:creationId xmlns:p14="http://schemas.microsoft.com/office/powerpoint/2010/main" val="295510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9A20C048-2EFD-97C5-3156-F21CC11DE6B0}"/>
              </a:ext>
            </a:extLst>
          </p:cNvPr>
          <p:cNvSpPr/>
          <p:nvPr/>
        </p:nvSpPr>
        <p:spPr>
          <a:xfrm>
            <a:off x="1891525" y="0"/>
            <a:ext cx="8408949" cy="6858000"/>
          </a:xfrm>
          <a:custGeom>
            <a:avLst/>
            <a:gdLst>
              <a:gd name="connsiteX0" fmla="*/ 4204475 w 8408949"/>
              <a:gd name="connsiteY0" fmla="*/ 1112063 h 6858000"/>
              <a:gd name="connsiteX1" fmla="*/ 1538359 w 8408949"/>
              <a:gd name="connsiteY1" fmla="*/ 3731430 h 6858000"/>
              <a:gd name="connsiteX2" fmla="*/ 4204475 w 8408949"/>
              <a:gd name="connsiteY2" fmla="*/ 6350797 h 6858000"/>
              <a:gd name="connsiteX3" fmla="*/ 6870591 w 8408949"/>
              <a:gd name="connsiteY3" fmla="*/ 3731430 h 6858000"/>
              <a:gd name="connsiteX4" fmla="*/ 4204475 w 8408949"/>
              <a:gd name="connsiteY4" fmla="*/ 1112063 h 6858000"/>
              <a:gd name="connsiteX5" fmla="*/ 2349480 w 8408949"/>
              <a:gd name="connsiteY5" fmla="*/ 0 h 6858000"/>
              <a:gd name="connsiteX6" fmla="*/ 6059470 w 8408949"/>
              <a:gd name="connsiteY6" fmla="*/ 0 h 6858000"/>
              <a:gd name="connsiteX7" fmla="*/ 6208577 w 8408949"/>
              <a:gd name="connsiteY7" fmla="*/ 75519 h 6858000"/>
              <a:gd name="connsiteX8" fmla="*/ 8408949 w 8408949"/>
              <a:gd name="connsiteY8" fmla="*/ 3731430 h 6858000"/>
              <a:gd name="connsiteX9" fmla="*/ 7177488 w 8408949"/>
              <a:gd name="connsiteY9" fmla="*/ 6671387 h 6858000"/>
              <a:gd name="connsiteX10" fmla="*/ 6969851 w 8408949"/>
              <a:gd name="connsiteY10" fmla="*/ 6858000 h 6858000"/>
              <a:gd name="connsiteX11" fmla="*/ 1439100 w 8408949"/>
              <a:gd name="connsiteY11" fmla="*/ 6858000 h 6858000"/>
              <a:gd name="connsiteX12" fmla="*/ 1231463 w 8408949"/>
              <a:gd name="connsiteY12" fmla="*/ 6671387 h 6858000"/>
              <a:gd name="connsiteX13" fmla="*/ 0 w 8408949"/>
              <a:gd name="connsiteY13" fmla="*/ 3731430 h 6858000"/>
              <a:gd name="connsiteX14" fmla="*/ 2200373 w 8408949"/>
              <a:gd name="connsiteY14" fmla="*/ 755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08949" h="6858000">
                <a:moveTo>
                  <a:pt x="4204475" y="1112063"/>
                </a:moveTo>
                <a:cubicBezTo>
                  <a:pt x="2732020" y="1112063"/>
                  <a:pt x="1538359" y="2284793"/>
                  <a:pt x="1538359" y="3731430"/>
                </a:cubicBezTo>
                <a:cubicBezTo>
                  <a:pt x="1538359" y="5178066"/>
                  <a:pt x="2732020" y="6350797"/>
                  <a:pt x="4204475" y="6350797"/>
                </a:cubicBezTo>
                <a:cubicBezTo>
                  <a:pt x="5676929" y="6350797"/>
                  <a:pt x="6870591" y="5178066"/>
                  <a:pt x="6870591" y="3731430"/>
                </a:cubicBezTo>
                <a:cubicBezTo>
                  <a:pt x="6870591" y="2284793"/>
                  <a:pt x="5676929" y="1112063"/>
                  <a:pt x="4204475" y="1112063"/>
                </a:cubicBezTo>
                <a:close/>
                <a:moveTo>
                  <a:pt x="2349480" y="0"/>
                </a:moveTo>
                <a:lnTo>
                  <a:pt x="6059470" y="0"/>
                </a:lnTo>
                <a:lnTo>
                  <a:pt x="6208577" y="75519"/>
                </a:lnTo>
                <a:cubicBezTo>
                  <a:pt x="7519217" y="779586"/>
                  <a:pt x="8408949" y="2152759"/>
                  <a:pt x="8408949" y="3731430"/>
                </a:cubicBezTo>
                <a:cubicBezTo>
                  <a:pt x="8408949" y="4879554"/>
                  <a:pt x="7938347" y="5918986"/>
                  <a:pt x="7177488" y="6671387"/>
                </a:cubicBezTo>
                <a:lnTo>
                  <a:pt x="6969851" y="6858000"/>
                </a:lnTo>
                <a:lnTo>
                  <a:pt x="1439100" y="6858000"/>
                </a:lnTo>
                <a:lnTo>
                  <a:pt x="1231463" y="6671387"/>
                </a:lnTo>
                <a:cubicBezTo>
                  <a:pt x="470603" y="5918986"/>
                  <a:pt x="0" y="4879554"/>
                  <a:pt x="0" y="3731430"/>
                </a:cubicBezTo>
                <a:cubicBezTo>
                  <a:pt x="0" y="2152759"/>
                  <a:pt x="889732" y="779586"/>
                  <a:pt x="2200373" y="75519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  <a:alpha val="50000"/>
                </a:schemeClr>
              </a:gs>
              <a:gs pos="55000">
                <a:srgbClr val="DEE8FF"/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B1FC77B-AED8-7621-3703-9D3B01D2D6A9}"/>
              </a:ext>
            </a:extLst>
          </p:cNvPr>
          <p:cNvSpPr/>
          <p:nvPr/>
        </p:nvSpPr>
        <p:spPr>
          <a:xfrm>
            <a:off x="7917666" y="3380001"/>
            <a:ext cx="584775" cy="584775"/>
          </a:xfrm>
          <a:prstGeom prst="ellipse">
            <a:avLst/>
          </a:prstGeom>
          <a:blipFill dpi="0" rotWithShape="1">
            <a:blip r:embed="rId2" cstate="screen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3E50EB2-6E14-0673-E187-EAF0CD52A23E}"/>
              </a:ext>
            </a:extLst>
          </p:cNvPr>
          <p:cNvSpPr/>
          <p:nvPr/>
        </p:nvSpPr>
        <p:spPr>
          <a:xfrm>
            <a:off x="3762141" y="1990743"/>
            <a:ext cx="563411" cy="563411"/>
          </a:xfrm>
          <a:prstGeom prst="ellipse">
            <a:avLst/>
          </a:prstGeom>
          <a:blipFill dpi="0" rotWithShape="1">
            <a:blip r:embed="rId2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490F08-8B43-C4AC-9DAE-F5999F11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41" y="637427"/>
            <a:ext cx="10858500" cy="1077218"/>
          </a:xfrm>
        </p:spPr>
        <p:txBody>
          <a:bodyPr/>
          <a:lstStyle/>
          <a:p>
            <a:r>
              <a:rPr lang="en-US" altLang="zh-CN" sz="3200" b="1" i="0" dirty="0">
                <a:solidFill>
                  <a:srgbClr val="24292F"/>
                </a:solidFill>
                <a:effectLst/>
                <a:latin typeface="-apple-system"/>
              </a:rPr>
              <a:t>Features</a:t>
            </a:r>
            <a:br>
              <a:rPr lang="en-US" altLang="zh-CN" sz="3200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A6DC40D-6C05-CFA5-6BDF-AD7F19D19E55}"/>
              </a:ext>
            </a:extLst>
          </p:cNvPr>
          <p:cNvSpPr/>
          <p:nvPr/>
        </p:nvSpPr>
        <p:spPr>
          <a:xfrm>
            <a:off x="1794563" y="2324340"/>
            <a:ext cx="2530989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Body temperature</a:t>
            </a:r>
            <a:endParaRPr lang="zh-CN" altLang="en-US" b="1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A4B583C8-13F6-F8AA-56C7-2F06309A2BBB}"/>
              </a:ext>
            </a:extLst>
          </p:cNvPr>
          <p:cNvSpPr/>
          <p:nvPr/>
        </p:nvSpPr>
        <p:spPr>
          <a:xfrm>
            <a:off x="1003113" y="3686157"/>
            <a:ext cx="2731458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Sleeping position</a:t>
            </a:r>
            <a:endParaRPr lang="zh-CN" altLang="en-US" b="1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233A796-CADD-C449-4FF8-A009A4B99975}"/>
              </a:ext>
            </a:extLst>
          </p:cNvPr>
          <p:cNvSpPr/>
          <p:nvPr/>
        </p:nvSpPr>
        <p:spPr>
          <a:xfrm>
            <a:off x="1339808" y="4927425"/>
            <a:ext cx="2985744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Apnea syndrome </a:t>
            </a:r>
            <a:endParaRPr lang="zh-CN" altLang="en-US" b="1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284FB23-9361-1694-4E0E-BC74C197933C}"/>
              </a:ext>
            </a:extLst>
          </p:cNvPr>
          <p:cNvSpPr/>
          <p:nvPr/>
        </p:nvSpPr>
        <p:spPr>
          <a:xfrm>
            <a:off x="8213747" y="3679963"/>
            <a:ext cx="2985744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sleep aid music</a:t>
            </a:r>
            <a:endParaRPr lang="zh-CN" altLang="en-US" b="1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1B1A123-CF19-80F8-73F6-4273FDA3C6CA}"/>
              </a:ext>
            </a:extLst>
          </p:cNvPr>
          <p:cNvSpPr/>
          <p:nvPr/>
        </p:nvSpPr>
        <p:spPr>
          <a:xfrm>
            <a:off x="7749411" y="4927424"/>
            <a:ext cx="2731458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Sharing and social</a:t>
            </a:r>
            <a:endParaRPr lang="zh-CN" altLang="en-US" b="1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863294DD-C0B6-4711-EC6C-2282E76AF36B}"/>
              </a:ext>
            </a:extLst>
          </p:cNvPr>
          <p:cNvSpPr/>
          <p:nvPr/>
        </p:nvSpPr>
        <p:spPr>
          <a:xfrm>
            <a:off x="7749411" y="2324340"/>
            <a:ext cx="2370667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Light/Deep sleep</a:t>
            </a:r>
            <a:endParaRPr lang="zh-CN" altLang="en-US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A4115A-AB7E-EB42-47FD-49BD07CCC755}"/>
              </a:ext>
            </a:extLst>
          </p:cNvPr>
          <p:cNvSpPr/>
          <p:nvPr/>
        </p:nvSpPr>
        <p:spPr>
          <a:xfrm>
            <a:off x="3056697" y="4139722"/>
            <a:ext cx="334138" cy="334138"/>
          </a:xfrm>
          <a:prstGeom prst="ellipse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94BDA2B-1C9A-7F65-A994-F8A5FC6EC702}"/>
              </a:ext>
            </a:extLst>
          </p:cNvPr>
          <p:cNvGrpSpPr/>
          <p:nvPr/>
        </p:nvGrpSpPr>
        <p:grpSpPr>
          <a:xfrm>
            <a:off x="4952997" y="2554154"/>
            <a:ext cx="2343187" cy="2343187"/>
            <a:chOff x="4952997" y="2554154"/>
            <a:chExt cx="2343187" cy="23431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DF64E12-7B8B-B862-B141-571CDCB564E2}"/>
                </a:ext>
              </a:extLst>
            </p:cNvPr>
            <p:cNvGrpSpPr/>
            <p:nvPr/>
          </p:nvGrpSpPr>
          <p:grpSpPr>
            <a:xfrm>
              <a:off x="4952997" y="2554154"/>
              <a:ext cx="2343187" cy="2343187"/>
              <a:chOff x="1070600" y="2513280"/>
              <a:chExt cx="2777760" cy="277776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54E3161-6AF8-51D2-82E0-D78E5EB429C0}"/>
                  </a:ext>
                </a:extLst>
              </p:cNvPr>
              <p:cNvSpPr/>
              <p:nvPr/>
            </p:nvSpPr>
            <p:spPr>
              <a:xfrm>
                <a:off x="1070600" y="2513280"/>
                <a:ext cx="2777760" cy="27777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2B945F2-AFBE-A414-0DA0-E3163E8D859C}"/>
                  </a:ext>
                </a:extLst>
              </p:cNvPr>
              <p:cNvSpPr/>
              <p:nvPr/>
            </p:nvSpPr>
            <p:spPr>
              <a:xfrm>
                <a:off x="1387036" y="2829716"/>
                <a:ext cx="2144889" cy="214488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A1B1A4D-9913-3ED1-C696-61298BF43620}"/>
                  </a:ext>
                </a:extLst>
              </p:cNvPr>
              <p:cNvSpPr/>
              <p:nvPr/>
            </p:nvSpPr>
            <p:spPr>
              <a:xfrm>
                <a:off x="1577451" y="3024957"/>
                <a:ext cx="1764061" cy="1764061"/>
              </a:xfrm>
              <a:prstGeom prst="ellipse">
                <a:avLst/>
              </a:prstGeom>
              <a:gradFill flip="none" rotWithShape="1">
                <a:gsLst>
                  <a:gs pos="33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76959A4-7D4B-A2AE-9970-7FA41E9D057C}"/>
                  </a:ext>
                </a:extLst>
              </p:cNvPr>
              <p:cNvSpPr/>
              <p:nvPr/>
            </p:nvSpPr>
            <p:spPr>
              <a:xfrm>
                <a:off x="1387035" y="2836433"/>
                <a:ext cx="447056" cy="447056"/>
              </a:xfrm>
              <a:prstGeom prst="ellipse">
                <a:avLst/>
              </a:prstGeom>
              <a:blipFill dpi="0" rotWithShape="1">
                <a:blip r:embed="rId2" cstate="screen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 radius="20"/>
                          </a14:imgEffect>
                          <a14:imgEffect>
                            <a14:brightnessContrast bright="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52400" dist="88900" dir="5400000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B702ED5-8415-E945-CFDF-8FAD41F55ED7}"/>
                </a:ext>
              </a:extLst>
            </p:cNvPr>
            <p:cNvGrpSpPr/>
            <p:nvPr/>
          </p:nvGrpSpPr>
          <p:grpSpPr>
            <a:xfrm>
              <a:off x="5838344" y="3461881"/>
              <a:ext cx="1324375" cy="1098133"/>
              <a:chOff x="5838344" y="3461881"/>
              <a:chExt cx="1324375" cy="1098133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E3EFAA1-D990-6517-69F3-107A73D6EDD3}"/>
                  </a:ext>
                </a:extLst>
              </p:cNvPr>
              <p:cNvSpPr/>
              <p:nvPr/>
            </p:nvSpPr>
            <p:spPr>
              <a:xfrm>
                <a:off x="6785604" y="4182899"/>
                <a:ext cx="377115" cy="377115"/>
              </a:xfrm>
              <a:prstGeom prst="ellipse">
                <a:avLst/>
              </a:prstGeom>
              <a:blipFill dpi="0" rotWithShape="1">
                <a:blip r:embed="rId2" cstate="screen">
                  <a:alphaModFix amt="7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 radius="20"/>
                          </a14:imgEffect>
                          <a14:imgEffect>
                            <a14:brightnessContrast bright="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52400" dist="88900" dir="5400000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1DBDBA43-632D-9F3D-1D8E-4246CF72C777}"/>
                  </a:ext>
                </a:extLst>
              </p:cNvPr>
              <p:cNvSpPr/>
              <p:nvPr/>
            </p:nvSpPr>
            <p:spPr>
              <a:xfrm>
                <a:off x="6315067" y="4292221"/>
                <a:ext cx="224715" cy="224715"/>
              </a:xfrm>
              <a:prstGeom prst="ellipse">
                <a:avLst/>
              </a:prstGeom>
              <a:blipFill dpi="0" rotWithShape="1">
                <a:blip r:embed="rId2" cstate="screen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 radius="20"/>
                          </a14:imgEffect>
                          <a14:imgEffect>
                            <a14:brightnessContrast bright="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52400" dist="88900" dir="5400000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任意形状 30" title="Icon of a rocket">
                <a:extLst>
                  <a:ext uri="{FF2B5EF4-FFF2-40B4-BE49-F238E27FC236}">
                    <a16:creationId xmlns:a16="http://schemas.microsoft.com/office/drawing/2014/main" id="{DEDC5A89-2A51-D4EF-FBF2-C286DA088C9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38344" y="3461881"/>
                <a:ext cx="573520" cy="56341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557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3343275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400" b="1" dirty="0">
                <a:solidFill>
                  <a:schemeClr val="tx1"/>
                </a:solidFill>
              </a:rPr>
              <a:t>Planning</a:t>
            </a:r>
            <a:endParaRPr kumimoji="1" lang="zh-CN" altLang="en-US" sz="5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03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6288662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WORK CONCERT</a:t>
            </a:r>
          </a:p>
        </p:txBody>
      </p:sp>
    </p:spTree>
    <p:extLst>
      <p:ext uri="{BB962C8B-B14F-4D97-AF65-F5344CB8AC3E}">
        <p14:creationId xmlns:p14="http://schemas.microsoft.com/office/powerpoint/2010/main" val="421656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Planning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220989" y="2451780"/>
            <a:ext cx="2999918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i="0" dirty="0">
                <a:solidFill>
                  <a:srgbClr val="1B1E25"/>
                </a:solidFill>
                <a:effectLst/>
                <a:latin typeface="-apple-system"/>
              </a:rPr>
              <a:t>Project Set-up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Build </a:t>
            </a:r>
            <a:r>
              <a:rPr lang="en-US" altLang="zh-CN" sz="1200" dirty="0" err="1"/>
              <a:t>Github</a:t>
            </a:r>
            <a:r>
              <a:rPr lang="en-US" altLang="zh-CN" sz="1200" dirty="0"/>
              <a:t> repository &amp; README documentation, complete basic development environment configuration.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4103073" y="4888248"/>
            <a:ext cx="2999918" cy="93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Program Development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Linux driver development, OpenCV C++ framework, Qt GUI, MQTT server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8673229" y="4934956"/>
            <a:ext cx="2999918" cy="121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Product Release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Organize all the information and publish the code. Record product videos and post them on social platforms.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6515887" y="2459064"/>
            <a:ext cx="2999918" cy="121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Program Test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Each sensor is tested individually. Test the server individually. Joint testing of the entire system.</a:t>
            </a:r>
            <a:endParaRPr lang="zh-CN" altLang="en-US" sz="12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7114DE-82FF-85F1-57CB-0A0AFC82DD60}"/>
              </a:ext>
            </a:extLst>
          </p:cNvPr>
          <p:cNvGrpSpPr/>
          <p:nvPr/>
        </p:nvGrpSpPr>
        <p:grpSpPr>
          <a:xfrm>
            <a:off x="873474" y="2389879"/>
            <a:ext cx="7688036" cy="3108959"/>
            <a:chOff x="873474" y="2389879"/>
            <a:chExt cx="7688036" cy="3108959"/>
          </a:xfrm>
        </p:grpSpPr>
        <p:cxnSp>
          <p:nvCxnSpPr>
            <p:cNvPr id="57" name="直线连接符 56"/>
            <p:cNvCxnSpPr>
              <a:stCxn id="34" idx="4"/>
              <a:endCxn id="47" idx="2"/>
            </p:cNvCxnSpPr>
            <p:nvPr/>
          </p:nvCxnSpPr>
          <p:spPr>
            <a:xfrm>
              <a:off x="1437355" y="3517640"/>
              <a:ext cx="1431624" cy="1417318"/>
            </a:xfrm>
            <a:prstGeom prst="line">
              <a:avLst/>
            </a:prstGeom>
            <a:ln w="28575" cmpd="thickThin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873474" y="2389879"/>
              <a:ext cx="1127761" cy="1127761"/>
              <a:chOff x="873474" y="2389879"/>
              <a:chExt cx="1127761" cy="112776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873474" y="2389879"/>
                <a:ext cx="1127761" cy="112776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90500" dist="50800" dir="5400000" sx="102000" sy="102000" algn="ctr" rotWithShape="0">
                  <a:schemeClr val="accent4">
                    <a:lumMod val="20000"/>
                    <a:lumOff val="8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21F2E1A8-0973-8347-8109-D46C0F71F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biLevel thresh="25000"/>
              </a:blip>
              <a:stretch>
                <a:fillRect/>
              </a:stretch>
            </p:blipFill>
            <p:spPr>
              <a:xfrm>
                <a:off x="1170088" y="2686492"/>
                <a:ext cx="534534" cy="534536"/>
              </a:xfrm>
              <a:prstGeom prst="rect">
                <a:avLst/>
              </a:prstGeom>
            </p:spPr>
          </p:pic>
        </p:grpSp>
        <p:sp>
          <p:nvSpPr>
            <p:cNvPr id="47" name="椭圆 46"/>
            <p:cNvSpPr/>
            <p:nvPr/>
          </p:nvSpPr>
          <p:spPr>
            <a:xfrm>
              <a:off x="2868979" y="4371077"/>
              <a:ext cx="1127761" cy="1127761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284232" y="2397780"/>
              <a:ext cx="1127761" cy="1127761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433749" y="4371077"/>
              <a:ext cx="1127761" cy="1127761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线连接符 57"/>
            <p:cNvCxnSpPr>
              <a:stCxn id="50" idx="5"/>
              <a:endCxn id="53" idx="2"/>
            </p:cNvCxnSpPr>
            <p:nvPr/>
          </p:nvCxnSpPr>
          <p:spPr>
            <a:xfrm>
              <a:off x="6246836" y="3360384"/>
              <a:ext cx="1186913" cy="1574574"/>
            </a:xfrm>
            <a:prstGeom prst="line">
              <a:avLst/>
            </a:prstGeom>
            <a:ln w="28575" cmpd="thickThin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/>
            <p:cNvCxnSpPr>
              <a:stCxn id="47" idx="6"/>
              <a:endCxn id="50" idx="3"/>
            </p:cNvCxnSpPr>
            <p:nvPr/>
          </p:nvCxnSpPr>
          <p:spPr>
            <a:xfrm flipV="1">
              <a:off x="3996740" y="3360384"/>
              <a:ext cx="1452649" cy="1574574"/>
            </a:xfrm>
            <a:prstGeom prst="line">
              <a:avLst/>
            </a:prstGeom>
            <a:ln w="28575" cmpd="thickThin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BCE559-75CF-95ED-81AE-545EFA46B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3722" y="2648819"/>
              <a:ext cx="568780" cy="56878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491A926-1428-5DC6-DDDD-ACCBAC13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1871" y="4717771"/>
              <a:ext cx="479525" cy="4795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5D69F21-E265-000E-94EA-6F65F0311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5656" y="4731756"/>
              <a:ext cx="465540" cy="465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56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4007224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400" b="1" dirty="0">
                <a:solidFill>
                  <a:schemeClr val="tx1"/>
                </a:solidFill>
              </a:rPr>
              <a:t>Technology</a:t>
            </a:r>
            <a:endParaRPr kumimoji="1" lang="zh-CN" altLang="en-US" sz="5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04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6288662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LEARN</a:t>
            </a:r>
          </a:p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4188396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929377;#929370;#929382;"/>
  <p:tag name="ISLIDE.ICON" val="#167034;#400349;#113723;#369357;#369357;#131582;#40534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92938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92938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2876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789220;"/>
</p:tagLst>
</file>

<file path=ppt/theme/theme1.xml><?xml version="1.0" encoding="utf-8"?>
<a:theme xmlns:a="http://schemas.openxmlformats.org/drawingml/2006/main" name="OfficePLUS 主题">
  <a:themeElements>
    <a:clrScheme name="年终总结主题色1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3F7AFF"/>
      </a:accent1>
      <a:accent2>
        <a:srgbClr val="FA4848"/>
      </a:accent2>
      <a:accent3>
        <a:srgbClr val="F97B20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年终总结模板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8573D5"/>
    </a:accent1>
    <a:accent2>
      <a:srgbClr val="58B0F1"/>
    </a:accent2>
    <a:accent3>
      <a:srgbClr val="C3C6CA"/>
    </a:accent3>
    <a:accent4>
      <a:srgbClr val="A9ACB0"/>
    </a:accent4>
    <a:accent5>
      <a:srgbClr val="8E9195"/>
    </a:accent5>
    <a:accent6>
      <a:srgbClr val="686B6F"/>
    </a:accent6>
    <a:hlink>
      <a:srgbClr val="F84D4D"/>
    </a:hlink>
    <a:folHlink>
      <a:srgbClr val="979797"/>
    </a:folHlink>
  </a:clrScheme>
  <a:fontScheme name="标准字体">
    <a:majorFont>
      <a:latin typeface="Arial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7934b4b-eba6-486d-bfc1-4b8e3fe39092" xsi:nil="true"/>
    <_ip_UnifiedCompliancePolicyProperties xmlns="http://schemas.microsoft.com/sharepoint/v3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4506-FAB7-413F-A766-A35550AC9F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7934b4b-eba6-486d-bfc1-4b8e3fe39092"/>
    <ds:schemaRef ds:uri="0a5c0dea-e5d7-4228-9256-3793bb42faa5"/>
  </ds:schemaRefs>
</ds:datastoreItem>
</file>

<file path=customXml/itemProps2.xml><?xml version="1.0" encoding="utf-8"?>
<ds:datastoreItem xmlns:ds="http://schemas.openxmlformats.org/officeDocument/2006/customXml" ds:itemID="{100632E7-575D-44E8-BA9D-A5826C41EB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52881-37C7-4E72-9D38-4454C0FCF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3278</TotalTime>
  <Words>2295</Words>
  <Application>Microsoft Macintosh PowerPoint</Application>
  <PresentationFormat>宽屏</PresentationFormat>
  <Paragraphs>323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-apple-system</vt:lpstr>
      <vt:lpstr>等线</vt:lpstr>
      <vt:lpstr>微软雅黑</vt:lpstr>
      <vt:lpstr>Arial</vt:lpstr>
      <vt:lpstr>Arial Black</vt:lpstr>
      <vt:lpstr>Wingdings</vt:lpstr>
      <vt:lpstr>OfficePLUS 主题</vt:lpstr>
      <vt:lpstr>PowerPoint 演示文稿</vt:lpstr>
      <vt:lpstr>PowerPoint 演示文稿</vt:lpstr>
      <vt:lpstr>PowerPoint 演示文稿</vt:lpstr>
      <vt:lpstr>Description</vt:lpstr>
      <vt:lpstr>PowerPoint 演示文稿</vt:lpstr>
      <vt:lpstr>Features </vt:lpstr>
      <vt:lpstr>PowerPoint 演示文稿</vt:lpstr>
      <vt:lpstr>Planning</vt:lpstr>
      <vt:lpstr>PowerPoint 演示文稿</vt:lpstr>
      <vt:lpstr>Technology </vt:lpstr>
      <vt:lpstr>PowerPoint 演示文稿</vt:lpstr>
      <vt:lpstr>OfficePLUS</vt:lpstr>
      <vt:lpstr>项目成绩总览</vt:lpstr>
      <vt:lpstr>数据成果</vt:lpstr>
      <vt:lpstr>数据成果</vt:lpstr>
      <vt:lpstr>数据成果</vt:lpstr>
      <vt:lpstr>数据成果</vt:lpstr>
      <vt:lpstr>业务价值</vt:lpstr>
      <vt:lpstr>项目成果  CCB项目从0到1成功上线</vt:lpstr>
      <vt:lpstr>项目介绍</vt:lpstr>
      <vt:lpstr>开发时间线</vt:lpstr>
      <vt:lpstr>数据成果</vt:lpstr>
      <vt:lpstr>业务价值</vt:lpstr>
      <vt:lpstr>反思总结</vt:lpstr>
      <vt:lpstr>优势劣势</vt:lpstr>
      <vt:lpstr>分享和沙龙</vt:lpstr>
      <vt:lpstr>书籍阅读</vt:lpstr>
      <vt:lpstr>PowerPoint 演示文稿</vt:lpstr>
      <vt:lpstr>规划指标</vt:lpstr>
      <vt:lpstr>年度规划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Lee shize</dc:creator>
  <cp:lastModifiedBy>董 程森</cp:lastModifiedBy>
  <cp:revision>223</cp:revision>
  <dcterms:created xsi:type="dcterms:W3CDTF">2022-09-02T07:40:40Z</dcterms:created>
  <dcterms:modified xsi:type="dcterms:W3CDTF">2023-01-20T20:43:14Z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  <property fmtid="{D5CDD505-2E9C-101B-9397-08002B2CF9AE}" pid="3" name="MediaServiceImageTags">
    <vt:lpwstr/>
  </property>
</Properties>
</file>