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5" r:id="rId3"/>
    <p:sldId id="257" r:id="rId4"/>
    <p:sldId id="258" r:id="rId5"/>
    <p:sldId id="271" r:id="rId6"/>
    <p:sldId id="286" r:id="rId7"/>
    <p:sldId id="287" r:id="rId8"/>
    <p:sldId id="284" r:id="rId9"/>
    <p:sldId id="288" r:id="rId10"/>
    <p:sldId id="278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500"/>
    <a:srgbClr val="ABC0D1"/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16" y="40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1E25D5-6F3F-48A5-905F-87868E8661E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2020-02-12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AD3C92-A668-46E2-BD12-7619418964CA}" type="datetime1">
              <a:rPr lang="ko-KR" altLang="en-US" smtClean="0"/>
              <a:t>2020-02-12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FC40A10-6036-4879-816D-55C01FC9484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22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로고가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4400693" y="2253996"/>
            <a:ext cx="3356133" cy="100584"/>
            <a:chOff x="4413120" y="2253996"/>
            <a:chExt cx="3356133" cy="10058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4413120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4483844" y="2307679"/>
              <a:ext cx="318665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766866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463107" y="5305363"/>
            <a:ext cx="3295769" cy="100584"/>
            <a:chOff x="3301652" y="2253996"/>
            <a:chExt cx="5740765" cy="10058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301652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316126" y="2307679"/>
              <a:ext cx="568613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86683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숫자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noProof="0" dirty="0"/>
              <a:t>12,345</a:t>
            </a:r>
            <a:endParaRPr lang="ko-KR" altLang="en-US" noProof="0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noProof="0" dirty="0"/>
              <a:t>6,789</a:t>
            </a:r>
            <a:endParaRPr lang="ko-KR" altLang="en-US" noProof="0" dirty="0"/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이 있는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2806004" cy="100800"/>
            <a:chOff x="-1228304" y="3240138"/>
            <a:chExt cx="2806004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77130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4769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텍스트 개체 틀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noProof="0" dirty="0"/>
              <a:t>25</a:t>
            </a:r>
            <a:endParaRPr lang="ko-KR" altLang="en-US" noProof="0" dirty="0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</a:t>
            </a:r>
            <a:br>
              <a:rPr lang="ko-KR" altLang="en-US" noProof="0" dirty="0"/>
            </a:br>
            <a:r>
              <a:rPr lang="ko-KR" altLang="en-US" noProof="0" dirty="0"/>
              <a:t>제목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ko-KR" noProof="0" dirty="0"/>
              <a:t>10</a:t>
            </a:r>
            <a:r>
              <a:rPr lang="ko-KR" altLang="en-US" noProof="0" dirty="0"/>
              <a:t>억</a:t>
            </a:r>
          </a:p>
        </p:txBody>
      </p:sp>
      <p:sp>
        <p:nvSpPr>
          <p:cNvPr id="30" name="텍스트 개체 틀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noProof="0" dirty="0"/>
              <a:t>50</a:t>
            </a:r>
            <a:endParaRPr lang="ko-KR" altLang="en-US" noProof="0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</a:t>
            </a:r>
            <a:br>
              <a:rPr lang="ko-KR" altLang="en-US" noProof="0" dirty="0"/>
            </a:br>
            <a:r>
              <a:rPr lang="ko-KR" altLang="en-US" noProof="0" dirty="0"/>
              <a:t>제목</a:t>
            </a: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ko-KR" noProof="0" dirty="0"/>
              <a:t>10</a:t>
            </a:r>
            <a:r>
              <a:rPr lang="ko-KR" altLang="en-US" noProof="0" dirty="0"/>
              <a:t>억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noProof="0" dirty="0"/>
              <a:t>100</a:t>
            </a:r>
            <a:endParaRPr lang="ko-KR" altLang="en-US" noProof="0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</a:t>
            </a:r>
            <a:br>
              <a:rPr lang="ko-KR" altLang="en-US" noProof="0" dirty="0"/>
            </a:br>
            <a:r>
              <a:rPr lang="ko-KR" altLang="en-US" noProof="0" dirty="0"/>
              <a:t>제목</a:t>
            </a:r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ko-KR" noProof="0" dirty="0"/>
              <a:t>10</a:t>
            </a:r>
            <a:r>
              <a:rPr lang="ko-KR" altLang="en-US" noProof="0" dirty="0"/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목이 있는 두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2930937" cy="100800"/>
            <a:chOff x="646012" y="3239179"/>
            <a:chExt cx="1494194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143780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088818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림 개체 틀 11" descr="경쟁 업체 로고 사분면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2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2" name="그림 개체 틀 11" descr="경쟁 업체 로고 사분면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1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5" name="그림 개체 틀 11" descr="경쟁 업체 로고 사분면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3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6" name="그림 개체 틀 11" descr="경쟁 업체 로고 사분면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4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7" name="그림 개체 틀 11" descr="경쟁 업체 로고 사분면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5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8" name="그림 개체 틀 11" descr="경쟁 업체 로고 사분면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6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9" name="텍스트 개체 틀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 dirty="0"/>
              <a:t>고비용</a:t>
            </a:r>
          </a:p>
        </p:txBody>
      </p:sp>
      <p:sp>
        <p:nvSpPr>
          <p:cNvPr id="30" name="텍스트 개체 틀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 dirty="0"/>
              <a:t>덜 편리함</a:t>
            </a: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 dirty="0"/>
              <a:t>더 편리함</a:t>
            </a:r>
          </a:p>
        </p:txBody>
      </p:sp>
      <p:sp>
        <p:nvSpPr>
          <p:cNvPr id="32" name="그림 개체 틀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 dirty="0"/>
              <a:t>저비용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직선 연결선(S)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직선 연결선(S)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개 섹션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1774293" cy="100800"/>
            <a:chOff x="0" y="3240138"/>
            <a:chExt cx="1774293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16965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67349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3</a:t>
            </a:r>
            <a:endParaRPr lang="ko-KR" altLang="en-US" noProof="0" dirty="0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(S)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 및 차트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시간 표시줄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87923" y="1375202"/>
            <a:ext cx="3204079" cy="100800"/>
            <a:chOff x="2729179" y="3240138"/>
            <a:chExt cx="1633436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79" y="3290538"/>
              <a:ext cx="162126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11227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20XX</a:t>
            </a:r>
            <a:endParaRPr lang="ko-KR" altLang="en-US" noProof="0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20XX</a:t>
            </a:r>
            <a:endParaRPr lang="ko-KR" altLang="en-US" noProof="0" dirty="0"/>
          </a:p>
        </p:txBody>
      </p:sp>
      <p:sp>
        <p:nvSpPr>
          <p:cNvPr id="41" name="텍스트 개체 틀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20XX</a:t>
            </a:r>
            <a:endParaRPr lang="ko-KR" altLang="en-US" noProof="0" dirty="0"/>
          </a:p>
        </p:txBody>
      </p:sp>
      <p:sp>
        <p:nvSpPr>
          <p:cNvPr id="42" name="텍스트 개체 틀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20XX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1770701" cy="100800"/>
            <a:chOff x="-1228304" y="3240138"/>
            <a:chExt cx="1770701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16965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4159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표 개체 틀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 rtl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1751266" cy="100800"/>
            <a:chOff x="0" y="3240138"/>
            <a:chExt cx="1751266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165253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65046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5" name="그림 개체 틀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6" name="그림 개체 틀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9" name="텍스트 개체 틀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32" name="직선 연결선(S)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(S)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콘텐츠 레이아웃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48629" y="1375202"/>
            <a:ext cx="3243371" cy="100800"/>
            <a:chOff x="439494" y="3240138"/>
            <a:chExt cx="2025049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198683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39881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2" name="그림 개체 틀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43" name="직선 연결선(S)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50" name="텍스트 개체 틀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51" name="텍스트 개체 틀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53" name="텍스트 개체 틀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56" name="직선 연결선(S)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그림 개체 틀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55" name="그림 개체 틀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6" name="그림 개체 틀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52" name="그림 개체 틀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포함 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피치</a:t>
            </a:r>
            <a:br>
              <a:rPr lang="ko-KR" altLang="en-US" noProof="0" dirty="0"/>
            </a:br>
            <a:r>
              <a:rPr lang="ko-KR" altLang="en-US" noProof="0" dirty="0" err="1"/>
              <a:t>데크</a:t>
            </a:r>
            <a:br>
              <a:rPr lang="ko-KR" altLang="en-US" noProof="0" dirty="0"/>
            </a:br>
            <a:r>
              <a:rPr lang="ko-KR" altLang="en-US" noProof="0" dirty="0"/>
              <a:t>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1539640" cy="102440"/>
            <a:chOff x="3631690" y="2252140"/>
            <a:chExt cx="2681834" cy="10244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" name="직선 연결선(S)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2530907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6137945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1561682" cy="100584"/>
            <a:chOff x="3631690" y="2253996"/>
            <a:chExt cx="2720225" cy="10058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연결선(S)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2631537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6176336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부제목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형 차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2807627" cy="100800"/>
            <a:chOff x="-1228304" y="3250524"/>
            <a:chExt cx="2807627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72521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478523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49" name="텍스트 개체 틀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51" name="텍스트 개체 틀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52" name="텍스트 개체 틀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차트 개체 틀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클릭하십시오</a:t>
            </a:r>
            <a:endParaRPr lang="ko-KR" altLang="en-US" noProof="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(S)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및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그림 개체 틀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US" noProof="0"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August </a:t>
            </a:r>
            <a:r>
              <a:rPr lang="en-US" altLang="ko-KR" noProof="0" dirty="0" err="1"/>
              <a:t>Bergqvist</a:t>
            </a:r>
            <a:endParaRPr lang="ko-KR" altLang="en-US" noProof="0" dirty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ko-KR" altLang="en-US" noProof="0" dirty="0"/>
              <a:t>전화 번호</a:t>
            </a:r>
            <a:r>
              <a:rPr lang="en-US" altLang="ko-KR" noProof="0" dirty="0"/>
              <a:t>:</a:t>
            </a:r>
            <a:endParaRPr lang="ko-KR" altLang="en-US" noProof="0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+7 888 999-000-11</a:t>
            </a:r>
            <a:endParaRPr lang="ko-KR" altLang="en-US" noProof="0" dirty="0"/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ko-KR" altLang="en-US" noProof="0" dirty="0"/>
              <a:t>전자 메일</a:t>
            </a:r>
            <a:r>
              <a:rPr lang="en-US" altLang="ko-KR" noProof="0" dirty="0"/>
              <a:t>:</a:t>
            </a:r>
            <a:endParaRPr lang="ko-KR" altLang="en-US" noProof="0" dirty="0"/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Bergqvist@vanarsdelltd.com</a:t>
            </a:r>
            <a:endParaRPr lang="ko-KR" altLang="en-US" noProof="0" dirty="0"/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 dirty="0"/>
              <a:t>웹 사이트</a:t>
            </a:r>
            <a:r>
              <a:rPr lang="en-US" altLang="ko-KR" noProof="0" dirty="0"/>
              <a:t>:</a:t>
            </a:r>
            <a:endParaRPr lang="ko-KR" altLang="en-US" noProof="0" dirty="0"/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www.vanarsdelltd.com</a:t>
            </a:r>
            <a:endParaRPr lang="ko-KR" altLang="en-US" noProof="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4" y="2750589"/>
            <a:ext cx="3754643" cy="100800"/>
            <a:chOff x="808549" y="2750589"/>
            <a:chExt cx="3754643" cy="1008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9" y="2750589"/>
              <a:ext cx="3682321" cy="100800"/>
              <a:chOff x="1033455" y="3240138"/>
              <a:chExt cx="2400945" cy="100800"/>
            </a:xfrm>
          </p:grpSpPr>
          <p:cxnSp>
            <p:nvCxnSpPr>
              <p:cNvPr id="12" name="직선 연결선(S)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033455" y="3285674"/>
                <a:ext cx="235054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ko-KR" altLang="en-US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4462391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4" y="1660573"/>
            <a:ext cx="3782200" cy="105664"/>
            <a:chOff x="808549" y="2745725"/>
            <a:chExt cx="3782200" cy="105664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9" y="2750589"/>
              <a:ext cx="3682321" cy="100800"/>
              <a:chOff x="1033455" y="3240138"/>
              <a:chExt cx="2400945" cy="100800"/>
            </a:xfrm>
          </p:grpSpPr>
          <p:cxnSp>
            <p:nvCxnSpPr>
              <p:cNvPr id="35" name="직선 연결선(S)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1033455" y="3285674"/>
                <a:ext cx="235054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ko-KR" altLang="en-US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4489948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록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부록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5584502" y="1509426"/>
            <a:ext cx="1023048" cy="100800"/>
            <a:chOff x="5580572" y="1509426"/>
            <a:chExt cx="1023048" cy="1008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5580572" y="1509426"/>
              <a:ext cx="981568" cy="100800"/>
              <a:chOff x="2241269" y="3240138"/>
              <a:chExt cx="640002" cy="100800"/>
            </a:xfrm>
          </p:grpSpPr>
          <p:cxnSp>
            <p:nvCxnSpPr>
              <p:cNvPr id="12" name="직선 연결선(S)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2241269" y="3290538"/>
                <a:ext cx="59620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2815547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ko-KR" altLang="en-US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6502819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추천사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 err="1"/>
              <a:t>추천사</a:t>
            </a:r>
            <a:endParaRPr lang="ko-KR" altLang="en-US" noProof="0" dirty="0"/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987698" y="1375202"/>
            <a:ext cx="2204304" cy="100800"/>
            <a:chOff x="675502" y="3240138"/>
            <a:chExt cx="1376298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2" y="3290538"/>
              <a:ext cx="13580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19860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고객 직함</a:t>
            </a:r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편집</a:t>
            </a:r>
            <a:br>
              <a:rPr lang="ko-KR" altLang="en-US" noProof="0" dirty="0"/>
            </a:br>
            <a:r>
              <a:rPr lang="ko-KR" altLang="en-US" noProof="0" dirty="0"/>
              <a:t>텍스트</a:t>
            </a:r>
          </a:p>
        </p:txBody>
      </p:sp>
      <p:sp>
        <p:nvSpPr>
          <p:cNvPr id="42" name="그림 개체 틀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43" name="직선 연결선(S)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텍스트 개체 틀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고객 직함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편집</a:t>
            </a:r>
            <a:br>
              <a:rPr lang="ko-KR" altLang="en-US" noProof="0" dirty="0"/>
            </a:br>
            <a:r>
              <a:rPr lang="ko-KR" altLang="en-US" noProof="0" dirty="0"/>
              <a:t>텍스트</a:t>
            </a:r>
          </a:p>
        </p:txBody>
      </p:sp>
      <p:sp>
        <p:nvSpPr>
          <p:cNvPr id="60" name="그림 개체 틀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 개체 틀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고객 직함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편집</a:t>
            </a:r>
            <a:br>
              <a:rPr lang="ko-KR" altLang="en-US" noProof="0" dirty="0"/>
            </a:br>
            <a:r>
              <a:rPr lang="ko-KR" altLang="en-US" noProof="0" dirty="0"/>
              <a:t>텍스트</a:t>
            </a:r>
          </a:p>
        </p:txBody>
      </p:sp>
      <p:sp>
        <p:nvSpPr>
          <p:cNvPr id="66" name="그림 개체 틀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67" name="직선 연결선(S)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텍스트 개체 틀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사례 연구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2830814" cy="100800"/>
            <a:chOff x="-1228304" y="3240138"/>
            <a:chExt cx="2830814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75421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50171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휴대폰 및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그림 개체 틀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</a:t>
            </a:r>
            <a:br>
              <a:rPr lang="ko-KR" altLang="en-US" noProof="0" dirty="0"/>
            </a:br>
            <a:r>
              <a:rPr lang="ko-KR" altLang="en-US" noProof="0" dirty="0"/>
              <a:t>스타일</a:t>
            </a:r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 편집</a:t>
            </a:r>
          </a:p>
        </p:txBody>
      </p:sp>
      <p:sp>
        <p:nvSpPr>
          <p:cNvPr id="24" name="그림 개체 틀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5" name="그림 개체 틀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 편집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</a:t>
            </a:r>
            <a:br>
              <a:rPr lang="ko-KR" altLang="en-US" noProof="0" dirty="0"/>
            </a:br>
            <a:r>
              <a:rPr lang="ko-KR" altLang="en-US" noProof="0" dirty="0"/>
              <a:t>스타일</a:t>
            </a:r>
          </a:p>
        </p:txBody>
      </p:sp>
      <p:sp>
        <p:nvSpPr>
          <p:cNvPr id="28" name="그림 개체 틀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 편집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</a:t>
            </a:r>
            <a:br>
              <a:rPr lang="ko-KR" altLang="en-US" noProof="0" dirty="0"/>
            </a:br>
            <a:r>
              <a:rPr lang="ko-KR" altLang="en-US" noProof="0" dirty="0"/>
              <a:t>스타일</a:t>
            </a:r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 편집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 편집</a:t>
            </a:r>
          </a:p>
        </p:txBody>
      </p:sp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36" name="텍스트 개체 틀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37" name="텍스트 개체 틀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40" name="텍스트 개체 틀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 dirty="0"/>
              <a:t>이 서식 파일을 사용하는 방법</a:t>
            </a:r>
          </a:p>
        </p:txBody>
      </p:sp>
      <p:sp>
        <p:nvSpPr>
          <p:cNvPr id="41" name="그림 개체 틀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직선 연결선(S)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피치</a:t>
            </a:r>
            <a:br>
              <a:rPr lang="ko-KR" altLang="en-US" noProof="0" dirty="0"/>
            </a:br>
            <a:r>
              <a:rPr lang="ko-KR" altLang="en-US" noProof="0" dirty="0" err="1"/>
              <a:t>데크</a:t>
            </a:r>
            <a:br>
              <a:rPr lang="ko-KR" altLang="en-US" noProof="0" dirty="0"/>
            </a:br>
            <a:r>
              <a:rPr lang="ko-KR" altLang="en-US" noProof="0" dirty="0"/>
              <a:t>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" name="직선 연결선(S)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연결선(S)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부제목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828466" cy="100800"/>
            <a:chOff x="0" y="3240138"/>
            <a:chExt cx="2828466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78275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72766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그림 개체 틀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이미지 및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그림 개체 틀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콘텐츠 레이아웃 버전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2872534" cy="100800"/>
            <a:chOff x="0" y="3240138"/>
            <a:chExt cx="2872534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7872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77173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3" name="그림 개체 틀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이콘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텍스트 스타일 편집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4" name="그림 개체 틀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텍스트 스타일 편집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7" name="그림 개체 틀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텍스트 스타일 편집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0" name="그림 개체 틀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니터 및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1781869" cy="100800"/>
            <a:chOff x="0" y="3240138"/>
            <a:chExt cx="1781869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170761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68106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 rtl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377787" y="1373283"/>
            <a:ext cx="1436427" cy="100800"/>
            <a:chOff x="3402869" y="1373283"/>
            <a:chExt cx="1436427" cy="1008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467415" y="1373283"/>
              <a:ext cx="1371881" cy="100800"/>
              <a:chOff x="317937" y="3237441"/>
              <a:chExt cx="1371881" cy="100800"/>
            </a:xfrm>
          </p:grpSpPr>
          <p:cxnSp>
            <p:nvCxnSpPr>
              <p:cNvPr id="13" name="직선 연결선(S)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317937" y="3290538"/>
                <a:ext cx="131100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58901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ko-KR" altLang="en-US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402869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 가지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490267" y="1375202"/>
            <a:ext cx="3701733" cy="100800"/>
            <a:chOff x="304632" y="3240138"/>
            <a:chExt cx="2311235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229651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550143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8" name="텍스트 개체 틀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3</a:t>
            </a:r>
            <a:endParaRPr lang="ko-KR" altLang="en-US" noProof="0" dirty="0"/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21" name="직선 연결선(S)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(S)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MM.DD.20XX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(S)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814587-CF47-4F41-9545-23F6D14689FC}"/>
              </a:ext>
            </a:extLst>
          </p:cNvPr>
          <p:cNvSpPr txBox="1"/>
          <p:nvPr/>
        </p:nvSpPr>
        <p:spPr>
          <a:xfrm>
            <a:off x="2799368" y="2767280"/>
            <a:ext cx="6583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0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F8BE4A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</a:rPr>
              <a:t>B</a:t>
            </a:r>
            <a:r>
              <a:rPr lang="en-US" altLang="ko-KR" sz="4000" b="1" spc="-1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igdata</a:t>
            </a:r>
            <a:r>
              <a:rPr lang="en-US" altLang="ko-KR" sz="4000" b="1" spc="-1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spc="-1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Analysis</a:t>
            </a:r>
            <a:endParaRPr kumimoji="0" lang="en-US" altLang="ko-KR" sz="4000" b="1" i="0" u="none" strike="noStrike" kern="1200" cap="none" spc="-10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7C7F28C-D607-4591-ABAA-A18CF5947A99}"/>
              </a:ext>
            </a:extLst>
          </p:cNvPr>
          <p:cNvGrpSpPr/>
          <p:nvPr/>
        </p:nvGrpSpPr>
        <p:grpSpPr>
          <a:xfrm>
            <a:off x="9383076" y="5714636"/>
            <a:ext cx="1890454" cy="276999"/>
            <a:chOff x="1843924" y="4168393"/>
            <a:chExt cx="1890454" cy="2769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AD8634-4E8A-4B16-A950-B0EA83A9DCB2}"/>
                </a:ext>
              </a:extLst>
            </p:cNvPr>
            <p:cNvSpPr txBox="1"/>
            <p:nvPr/>
          </p:nvSpPr>
          <p:spPr>
            <a:xfrm>
              <a:off x="1856941" y="4168393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 err="1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2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a아시아헤드2" panose="02020600000000000000" pitchFamily="18" charset="-127"/>
                </a:rPr>
                <a:t>김은민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2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a아시아헤드2" panose="02020600000000000000" pitchFamily="18" charset="-127"/>
                </a:rPr>
                <a:t>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2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a아시아헤드2" panose="02020600000000000000" pitchFamily="18" charset="-127"/>
                </a:rPr>
                <a:t>강승웅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2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a아시아헤드2" panose="02020600000000000000" pitchFamily="18" charset="-127"/>
                </a:rPr>
                <a:t> 김동현 최서윤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55F01E3-323B-46DE-B154-EA58B57C43CD}"/>
                </a:ext>
              </a:extLst>
            </p:cNvPr>
            <p:cNvCxnSpPr>
              <a:cxnSpLocks/>
            </p:cNvCxnSpPr>
            <p:nvPr/>
          </p:nvCxnSpPr>
          <p:spPr>
            <a:xfrm>
              <a:off x="1843924" y="4168393"/>
              <a:ext cx="0" cy="276999"/>
            </a:xfrm>
            <a:prstGeom prst="line">
              <a:avLst/>
            </a:prstGeom>
            <a:ln w="38100" cap="sq">
              <a:solidFill>
                <a:schemeClr val="bg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3236B0C-D624-44BA-AE62-D2D0DA97F302}"/>
              </a:ext>
            </a:extLst>
          </p:cNvPr>
          <p:cNvSpPr txBox="1"/>
          <p:nvPr/>
        </p:nvSpPr>
        <p:spPr>
          <a:xfrm>
            <a:off x="3672882" y="4421973"/>
            <a:ext cx="483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0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</a:rPr>
              <a:t>Your Mood, Your </a:t>
            </a:r>
            <a:r>
              <a:rPr lang="en-US" altLang="ko-KR" sz="2400" b="1" spc="-1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M</a:t>
            </a:r>
            <a:r>
              <a:rPr kumimoji="0" lang="en-US" altLang="ko-KR" sz="2400" b="1" i="0" u="none" strike="noStrike" kern="1200" cap="none" spc="-100" normalizeH="0" baseline="0" noProof="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</a:rPr>
              <a:t>usic</a:t>
            </a:r>
            <a:r>
              <a:rPr kumimoji="0" lang="en-US" altLang="ko-KR" sz="2400" b="1" i="0" u="none" strike="noStrike" kern="1200" cap="none" spc="-10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endParaRPr kumimoji="0" lang="ko-KR" altLang="en-US" sz="2400" b="1" i="0" u="none" strike="noStrike" kern="1200" cap="none" spc="-10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FD471-B4A2-4254-947D-C72CD0569A1C}"/>
              </a:ext>
            </a:extLst>
          </p:cNvPr>
          <p:cNvSpPr txBox="1"/>
          <p:nvPr/>
        </p:nvSpPr>
        <p:spPr>
          <a:xfrm>
            <a:off x="9306818" y="6048014"/>
            <a:ext cx="2573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Powerpoint</a:t>
            </a:r>
            <a:r>
              <a:rPr lang="en-US" altLang="ko-KR" sz="1000" dirty="0"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 : team-</a:t>
            </a:r>
            <a:r>
              <a:rPr lang="en-US" altLang="ko-KR" sz="1000" dirty="0" err="1"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project_training</a:t>
            </a:r>
            <a:endParaRPr lang="ko-KR" altLang="en-US" sz="1000" dirty="0">
              <a:solidFill>
                <a:schemeClr val="bg2"/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56D62-03AD-4EC9-9B21-7C4ED4355546}"/>
              </a:ext>
            </a:extLst>
          </p:cNvPr>
          <p:cNvSpPr txBox="1"/>
          <p:nvPr/>
        </p:nvSpPr>
        <p:spPr>
          <a:xfrm>
            <a:off x="10227254" y="6289058"/>
            <a:ext cx="1503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BIG DATA </a:t>
            </a:r>
            <a:r>
              <a:rPr lang="ko-KR" altLang="en-US" sz="800" dirty="0"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두번째 조별 과제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50228B-9A59-4D32-B09C-99071E850EEA}"/>
              </a:ext>
            </a:extLst>
          </p:cNvPr>
          <p:cNvSpPr txBox="1"/>
          <p:nvPr/>
        </p:nvSpPr>
        <p:spPr>
          <a:xfrm>
            <a:off x="3672881" y="4883638"/>
            <a:ext cx="483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ko-KR" altLang="en-US" sz="1200" b="1" spc="-1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감정에 따른 음악 추천 알고리즘 계획 발표</a:t>
            </a:r>
            <a:r>
              <a:rPr lang="en-US" altLang="ko-KR" sz="1200" b="1" spc="-1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추상적인 배경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0" y="1912938"/>
            <a:ext cx="12185650" cy="349250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D2CF08-AC98-49C7-BD9E-DC7C8DA8C1CD}"/>
              </a:ext>
            </a:extLst>
          </p:cNvPr>
          <p:cNvSpPr txBox="1"/>
          <p:nvPr/>
        </p:nvSpPr>
        <p:spPr>
          <a:xfrm>
            <a:off x="2804146" y="3013501"/>
            <a:ext cx="6583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spc="-1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- The end -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9849F61-CD26-4A8B-803B-031134AD1AF4}"/>
              </a:ext>
            </a:extLst>
          </p:cNvPr>
          <p:cNvGrpSpPr/>
          <p:nvPr/>
        </p:nvGrpSpPr>
        <p:grpSpPr>
          <a:xfrm>
            <a:off x="1537628" y="2788310"/>
            <a:ext cx="1510747" cy="1987827"/>
            <a:chOff x="1258957" y="2981738"/>
            <a:chExt cx="1510747" cy="1987827"/>
          </a:xfr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B978BB-F126-4AA0-9410-2C6C862BA4ED}"/>
                </a:ext>
              </a:extLst>
            </p:cNvPr>
            <p:cNvSpPr/>
            <p:nvPr/>
          </p:nvSpPr>
          <p:spPr>
            <a:xfrm>
              <a:off x="1258957" y="2981738"/>
              <a:ext cx="1510747" cy="1987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</a:endParaRPr>
            </a:p>
          </p:txBody>
        </p:sp>
        <p:pic>
          <p:nvPicPr>
            <p:cNvPr id="12" name="그림 11" descr="KakaoTalk_20200116_182120470.jpg">
              <a:extLst>
                <a:ext uri="{FF2B5EF4-FFF2-40B4-BE49-F238E27FC236}">
                  <a16:creationId xmlns:a16="http://schemas.microsoft.com/office/drawing/2014/main" id="{EF9A8A63-CE67-4F7E-ABAD-FBF620A8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7496" y="3093986"/>
              <a:ext cx="1060174" cy="1412148"/>
            </a:xfrm>
            <a:prstGeom prst="rect">
              <a:avLst/>
            </a:prstGeom>
            <a:grpFill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A8E055-153D-4451-AF6F-97F88FC9BE1A}"/>
                </a:ext>
              </a:extLst>
            </p:cNvPr>
            <p:cNvSpPr txBox="1"/>
            <p:nvPr/>
          </p:nvSpPr>
          <p:spPr>
            <a:xfrm>
              <a:off x="1411075" y="4565107"/>
              <a:ext cx="124745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a로케트" pitchFamily="18" charset="-127"/>
                  <a:ea typeface="a로케트" pitchFamily="18" charset="-127"/>
                </a:rPr>
                <a:t>팀장 김은민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932C13A-59EA-4B94-9EDD-7656357C666A}"/>
              </a:ext>
            </a:extLst>
          </p:cNvPr>
          <p:cNvGrpSpPr/>
          <p:nvPr/>
        </p:nvGrpSpPr>
        <p:grpSpPr>
          <a:xfrm>
            <a:off x="4063036" y="2775058"/>
            <a:ext cx="1437860" cy="1987827"/>
            <a:chOff x="3922646" y="2968486"/>
            <a:chExt cx="1437860" cy="1987827"/>
          </a:xfr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DD52C4D-D24C-40BB-92EE-A4364453774C}"/>
                </a:ext>
              </a:extLst>
            </p:cNvPr>
            <p:cNvSpPr/>
            <p:nvPr/>
          </p:nvSpPr>
          <p:spPr>
            <a:xfrm>
              <a:off x="3922646" y="2968486"/>
              <a:ext cx="1437860" cy="1987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</a:endParaRPr>
            </a:p>
          </p:txBody>
        </p:sp>
        <p:pic>
          <p:nvPicPr>
            <p:cNvPr id="17" name="그림 16" descr="원본파란.jpg">
              <a:extLst>
                <a:ext uri="{FF2B5EF4-FFF2-40B4-BE49-F238E27FC236}">
                  <a16:creationId xmlns:a16="http://schemas.microsoft.com/office/drawing/2014/main" id="{55370BE2-DE49-4824-B50B-D8359A791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7686" y="3172790"/>
              <a:ext cx="980662" cy="1307550"/>
            </a:xfrm>
            <a:prstGeom prst="rect">
              <a:avLst/>
            </a:prstGeom>
            <a:grpFill/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A0D0F2-54B4-43A0-8972-63AB8E320F9F}"/>
                </a:ext>
              </a:extLst>
            </p:cNvPr>
            <p:cNvSpPr txBox="1"/>
            <p:nvPr/>
          </p:nvSpPr>
          <p:spPr>
            <a:xfrm>
              <a:off x="4068135" y="4545228"/>
              <a:ext cx="12506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a로케트" pitchFamily="18" charset="-127"/>
                  <a:ea typeface="a로케트" pitchFamily="18" charset="-127"/>
                </a:rPr>
                <a:t>팀원 강승웅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3D2BEFD-1531-45A2-9A4C-1971450E6896}"/>
              </a:ext>
            </a:extLst>
          </p:cNvPr>
          <p:cNvGrpSpPr/>
          <p:nvPr/>
        </p:nvGrpSpPr>
        <p:grpSpPr>
          <a:xfrm>
            <a:off x="6673476" y="2794936"/>
            <a:ext cx="1437860" cy="1987827"/>
            <a:chOff x="6645967" y="2988364"/>
            <a:chExt cx="1437860" cy="1987827"/>
          </a:xfr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E5F4493-73F1-41D4-8B57-B61B5F89F75F}"/>
                </a:ext>
              </a:extLst>
            </p:cNvPr>
            <p:cNvSpPr/>
            <p:nvPr/>
          </p:nvSpPr>
          <p:spPr>
            <a:xfrm>
              <a:off x="6645967" y="2988364"/>
              <a:ext cx="1437860" cy="1987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</a:endParaRPr>
            </a:p>
          </p:txBody>
        </p:sp>
        <p:pic>
          <p:nvPicPr>
            <p:cNvPr id="22" name="그림 21" descr="KakaoTalk_20200116_211554135.jpg">
              <a:extLst>
                <a:ext uri="{FF2B5EF4-FFF2-40B4-BE49-F238E27FC236}">
                  <a16:creationId xmlns:a16="http://schemas.microsoft.com/office/drawing/2014/main" id="{FFEBB750-5EEC-4A17-8B74-8E32DBB36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4383" y="3175120"/>
              <a:ext cx="962610" cy="1284840"/>
            </a:xfrm>
            <a:prstGeom prst="rect">
              <a:avLst/>
            </a:prstGeom>
            <a:grpFill/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BA0426-820C-4AED-A0F9-B68296C98E1E}"/>
                </a:ext>
              </a:extLst>
            </p:cNvPr>
            <p:cNvSpPr txBox="1"/>
            <p:nvPr/>
          </p:nvSpPr>
          <p:spPr>
            <a:xfrm>
              <a:off x="6764952" y="4565106"/>
              <a:ext cx="12538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a로케트" pitchFamily="18" charset="-127"/>
                  <a:ea typeface="a로케트" pitchFamily="18" charset="-127"/>
                </a:rPr>
                <a:t>팀원 최서윤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1715074-982D-4C88-B680-7646F6233622}"/>
              </a:ext>
            </a:extLst>
          </p:cNvPr>
          <p:cNvSpPr txBox="1"/>
          <p:nvPr/>
        </p:nvSpPr>
        <p:spPr>
          <a:xfrm>
            <a:off x="9089108" y="50063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Web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크롤링과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 연관분석 담당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모델 최적화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101BF-F6C2-412E-860F-9D21E3DDCE04}"/>
              </a:ext>
            </a:extLst>
          </p:cNvPr>
          <p:cNvSpPr txBox="1"/>
          <p:nvPr/>
        </p:nvSpPr>
        <p:spPr>
          <a:xfrm>
            <a:off x="6543043" y="5006301"/>
            <a:ext cx="160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자료 수집과 전 처리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시각화를 통한 모델의 구체화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43D45D-867F-44F5-B791-5CC71FB9640C}"/>
              </a:ext>
            </a:extLst>
          </p:cNvPr>
          <p:cNvSpPr txBox="1"/>
          <p:nvPr/>
        </p:nvSpPr>
        <p:spPr>
          <a:xfrm>
            <a:off x="1450911" y="5006301"/>
            <a:ext cx="160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리더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모델링 분석과 최적화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팀의 전반적 조율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11E2B9-4ACB-47E5-903C-B039BCA3AF28}"/>
              </a:ext>
            </a:extLst>
          </p:cNvPr>
          <p:cNvSpPr txBox="1"/>
          <p:nvPr/>
        </p:nvSpPr>
        <p:spPr>
          <a:xfrm>
            <a:off x="3996977" y="5006301"/>
            <a:ext cx="1602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PPT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제작과 요인 변수의 자료 검토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, 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모델 속의 적합성 검토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A6B0F3-0AFC-42D0-9F65-B8A936431111}"/>
              </a:ext>
            </a:extLst>
          </p:cNvPr>
          <p:cNvGrpSpPr/>
          <p:nvPr/>
        </p:nvGrpSpPr>
        <p:grpSpPr>
          <a:xfrm>
            <a:off x="9172655" y="2801562"/>
            <a:ext cx="1437860" cy="1987827"/>
            <a:chOff x="9126000" y="3445374"/>
            <a:chExt cx="1437860" cy="1987827"/>
          </a:xfr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2CA76BE-B332-47C2-87A1-1A240C7167E7}"/>
                </a:ext>
              </a:extLst>
            </p:cNvPr>
            <p:cNvSpPr/>
            <p:nvPr/>
          </p:nvSpPr>
          <p:spPr>
            <a:xfrm>
              <a:off x="9126000" y="3445374"/>
              <a:ext cx="1437860" cy="1987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35DFFE-4E9E-4AB7-9BF1-92FB3645280D}"/>
                </a:ext>
              </a:extLst>
            </p:cNvPr>
            <p:cNvSpPr txBox="1"/>
            <p:nvPr/>
          </p:nvSpPr>
          <p:spPr>
            <a:xfrm>
              <a:off x="9264864" y="5002238"/>
              <a:ext cx="12506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a로케트" pitchFamily="18" charset="-127"/>
                  <a:ea typeface="a로케트" pitchFamily="18" charset="-127"/>
                </a:rPr>
                <a:t>팀원 김동현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6D6F03C-B3E5-424F-8C6B-1323BE87C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37" t="21791" r="24872" b="25713"/>
            <a:stretch/>
          </p:blipFill>
          <p:spPr>
            <a:xfrm>
              <a:off x="9391007" y="3544370"/>
              <a:ext cx="998375" cy="1410185"/>
            </a:xfrm>
            <a:prstGeom prst="rect">
              <a:avLst/>
            </a:prstGeom>
            <a:grpFill/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7A94735-A741-48DD-9AE6-4AF2D547640E}"/>
              </a:ext>
            </a:extLst>
          </p:cNvPr>
          <p:cNvSpPr txBox="1"/>
          <p:nvPr/>
        </p:nvSpPr>
        <p:spPr>
          <a:xfrm>
            <a:off x="746535" y="1030520"/>
            <a:ext cx="3031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Team introduce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/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53C71-585B-4FB2-8788-52B1F478C731}"/>
              </a:ext>
            </a:extLst>
          </p:cNvPr>
          <p:cNvSpPr txBox="1"/>
          <p:nvPr/>
        </p:nvSpPr>
        <p:spPr>
          <a:xfrm>
            <a:off x="497107" y="722744"/>
            <a:ext cx="49885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/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rPr>
              <a:t>*</a:t>
            </a:r>
            <a:endParaRPr lang="ko-KR" altLang="en-US" sz="4400" b="1" dirty="0">
              <a:solidFill>
                <a:schemeClr val="bg2"/>
              </a:solidFill>
              <a:latin typeface="Arial Black" panose="020B0A04020102020204" pitchFamily="34" charset="0"/>
              <a:ea typeface="HY강B" pitchFamily="18" charset="-127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243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추상적인 배경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83300" cy="68580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A434D4-3765-4311-9B2D-1252EED2B7D2}"/>
              </a:ext>
            </a:extLst>
          </p:cNvPr>
          <p:cNvSpPr txBox="1"/>
          <p:nvPr/>
        </p:nvSpPr>
        <p:spPr>
          <a:xfrm>
            <a:off x="6789834" y="1490361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/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91804A-A2DC-4102-82C0-B5C0F4C1E01E}"/>
              </a:ext>
            </a:extLst>
          </p:cNvPr>
          <p:cNvSpPr txBox="1"/>
          <p:nvPr/>
        </p:nvSpPr>
        <p:spPr>
          <a:xfrm>
            <a:off x="6789833" y="2539828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01 /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문제 정의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55A0C-5DDA-4547-83CF-00512303E4C1}"/>
              </a:ext>
            </a:extLst>
          </p:cNvPr>
          <p:cNvSpPr txBox="1"/>
          <p:nvPr/>
        </p:nvSpPr>
        <p:spPr>
          <a:xfrm>
            <a:off x="6789833" y="3635140"/>
            <a:ext cx="1642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03 / Modeling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/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1A5CE-8134-4886-A98A-F81C20551521}"/>
              </a:ext>
            </a:extLst>
          </p:cNvPr>
          <p:cNvSpPr txBox="1"/>
          <p:nvPr/>
        </p:nvSpPr>
        <p:spPr>
          <a:xfrm>
            <a:off x="6789833" y="3087484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02 /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프로젝트 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EF296-8C61-43F5-A01F-57029952F04F}"/>
              </a:ext>
            </a:extLst>
          </p:cNvPr>
          <p:cNvSpPr txBox="1"/>
          <p:nvPr/>
        </p:nvSpPr>
        <p:spPr>
          <a:xfrm>
            <a:off x="6540406" y="1244140"/>
            <a:ext cx="49885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/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rPr>
              <a:t>*</a:t>
            </a:r>
            <a:endParaRPr lang="ko-KR" altLang="en-US" sz="4400" b="1" dirty="0">
              <a:solidFill>
                <a:schemeClr val="bg2"/>
              </a:solidFill>
              <a:latin typeface="Arial Black" panose="020B0A04020102020204" pitchFamily="34" charset="0"/>
              <a:ea typeface="HY강B" pitchFamily="18" charset="-127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0" y="3244567"/>
            <a:ext cx="4205904" cy="569085"/>
          </a:xfrm>
        </p:spPr>
        <p:txBody>
          <a:bodyPr rtlCol="0"/>
          <a:lstStyle/>
          <a:p>
            <a:pPr rtl="0"/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음악은 기분에 어떤 영향을 미칠까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55889" y="3813652"/>
            <a:ext cx="4215201" cy="1495753"/>
          </a:xfrm>
        </p:spPr>
        <p:txBody>
          <a:bodyPr rtlCol="0"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chemeClr val="bg2">
                    <a:lumMod val="95000"/>
                  </a:schemeClr>
                </a:solidFill>
              </a:rPr>
              <a:t>집중력을 향상시킨다</a:t>
            </a:r>
            <a:endParaRPr lang="en-US" altLang="ko-KR" sz="1600" b="1" dirty="0">
              <a:solidFill>
                <a:schemeClr val="bg2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chemeClr val="bg2">
                    <a:lumMod val="95000"/>
                  </a:schemeClr>
                </a:solidFill>
              </a:rPr>
              <a:t>통증 완화</a:t>
            </a:r>
            <a:endParaRPr lang="en-US" altLang="ko-KR" sz="1600" b="1" dirty="0">
              <a:solidFill>
                <a:schemeClr val="bg2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chemeClr val="bg2">
                    <a:lumMod val="95000"/>
                  </a:schemeClr>
                </a:solidFill>
              </a:rPr>
              <a:t>운동효과가 증가한다</a:t>
            </a:r>
            <a:endParaRPr lang="en-US" altLang="ko-KR" sz="1600" b="1" dirty="0">
              <a:solidFill>
                <a:schemeClr val="bg2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chemeClr val="bg2">
                    <a:lumMod val="95000"/>
                  </a:schemeClr>
                </a:solidFill>
              </a:rPr>
              <a:t>침착하게 한다</a:t>
            </a:r>
            <a:endParaRPr lang="en-US" altLang="ko-KR" sz="1600" b="1" dirty="0">
              <a:solidFill>
                <a:schemeClr val="bg2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chemeClr val="bg2">
                    <a:lumMod val="95000"/>
                  </a:schemeClr>
                </a:solidFill>
              </a:rPr>
              <a:t>기분을 북돋는다</a:t>
            </a:r>
            <a:endParaRPr lang="en-US" altLang="ko-KR" sz="1600" b="1" dirty="0">
              <a:solidFill>
                <a:schemeClr val="bg2">
                  <a:lumMod val="95000"/>
                </a:schemeClr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BD9D5-0890-4F39-BE4B-2A5DF284BAF9}"/>
              </a:ext>
            </a:extLst>
          </p:cNvPr>
          <p:cNvSpPr txBox="1"/>
          <p:nvPr/>
        </p:nvSpPr>
        <p:spPr>
          <a:xfrm>
            <a:off x="554672" y="2524221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01 /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문제 정의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9F5000E-0C34-4F2B-B2AA-95D8422E9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3" b="2296"/>
          <a:stretch/>
        </p:blipFill>
        <p:spPr>
          <a:xfrm>
            <a:off x="6932645" y="1730828"/>
            <a:ext cx="5259355" cy="3191069"/>
          </a:xfrm>
          <a:prstGeom prst="rect">
            <a:avLst/>
          </a:prstGeom>
        </p:spPr>
      </p:pic>
      <p:pic>
        <p:nvPicPr>
          <p:cNvPr id="22" name="그림 개체 틀 19" descr="추상적인 배경&#10;">
            <a:extLst>
              <a:ext uri="{FF2B5EF4-FFF2-40B4-BE49-F238E27FC236}">
                <a16:creationId xmlns:a16="http://schemas.microsoft.com/office/drawing/2014/main" id="{44097873-4D0E-4610-B843-9E1BC22AD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93" t="4" b="32670"/>
          <a:stretch/>
        </p:blipFill>
        <p:spPr>
          <a:xfrm>
            <a:off x="6708710" y="1730828"/>
            <a:ext cx="222182" cy="31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AC56A32D-C8BF-4477-BA62-2022E57EF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1step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11580" y="869959"/>
            <a:ext cx="2866490" cy="60982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800" dirty="0"/>
              <a:t>Data collection </a:t>
            </a:r>
          </a:p>
          <a:p>
            <a:pPr rtl="0"/>
            <a:r>
              <a:rPr lang="en-US" altLang="ko-KR" sz="1800" dirty="0"/>
              <a:t>&amp; pre-treatment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773AD42-4E4E-45A2-AF46-3450008935A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11580" y="1553514"/>
            <a:ext cx="2810591" cy="7588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050" dirty="0"/>
              <a:t>Crawling(selenium)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050" dirty="0" err="1"/>
              <a:t>AI.hub</a:t>
            </a:r>
            <a:r>
              <a:rPr lang="ko-KR" altLang="en-US" sz="1050" dirty="0"/>
              <a:t> </a:t>
            </a:r>
            <a:r>
              <a:rPr lang="en-US" altLang="ko-KR" sz="1050" dirty="0"/>
              <a:t>data</a:t>
            </a:r>
          </a:p>
          <a:p>
            <a:pPr rtl="0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Kaggle data</a:t>
            </a:r>
          </a:p>
          <a:p>
            <a:pPr rtl="0"/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F07C18CC-1A8F-4E9F-9484-DF4AB33E55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r>
              <a:rPr lang="en-US" altLang="ko-KR" dirty="0"/>
              <a:t>2step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26FF1D7-38F0-4FAF-8052-B8AEE66978E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5911580" y="2386111"/>
            <a:ext cx="2810591" cy="29267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800" dirty="0"/>
              <a:t>modeling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A461661-5A36-4E79-80B5-116D2AAFA27C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911580" y="2678783"/>
            <a:ext cx="2810591" cy="7588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활용한 모델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743B3E0E-6E1F-4AD2-A122-C5828866A3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r>
              <a:rPr lang="en-US" altLang="ko-KR" dirty="0"/>
              <a:t>3step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957D0D1-5961-4504-9B04-2E7192A7384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5911580" y="3839250"/>
            <a:ext cx="2810591" cy="29267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800" dirty="0"/>
              <a:t>improved</a:t>
            </a:r>
            <a:r>
              <a:rPr lang="ko-KR" altLang="en-US" sz="1800" dirty="0"/>
              <a:t> </a:t>
            </a:r>
            <a:r>
              <a:rPr lang="en-US" altLang="ko-KR" sz="1800" dirty="0"/>
              <a:t>Performance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C4CB2D7-C18E-4293-9F27-83794A03541C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5911580" y="4131922"/>
            <a:ext cx="3011892" cy="7588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200" dirty="0" err="1"/>
              <a:t>G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ridsearchCV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(parameter)</a:t>
            </a:r>
            <a:endParaRPr lang="en-US" altLang="ko-KR" sz="1200" dirty="0"/>
          </a:p>
          <a:p>
            <a:pPr rtl="0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전이학습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C4D92659-35B8-4DF0-B3F1-B256D0D6A3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r>
              <a:rPr lang="en-US" altLang="ko-KR" dirty="0"/>
              <a:t>4step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5911580" y="5292390"/>
            <a:ext cx="2810591" cy="29267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800" dirty="0"/>
              <a:t>chatbot Model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F8F4F51F-1AB9-4B4F-91F2-124F7319BC89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5911580" y="5585062"/>
            <a:ext cx="2810591" cy="7588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Seq2seq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64F3F1-2B24-40CF-A410-AFAAFEC20C5B}"/>
              </a:ext>
            </a:extLst>
          </p:cNvPr>
          <p:cNvSpPr txBox="1"/>
          <p:nvPr/>
        </p:nvSpPr>
        <p:spPr>
          <a:xfrm>
            <a:off x="9069441" y="932972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02 /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a로케트" pitchFamily="18" charset="-127"/>
                <a:ea typeface="a로케트" pitchFamily="18" charset="-127"/>
              </a:rPr>
              <a:t>프로젝트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507647-FA4D-423D-8990-B2DF47F42307}"/>
              </a:ext>
            </a:extLst>
          </p:cNvPr>
          <p:cNvSpPr txBox="1"/>
          <p:nvPr/>
        </p:nvSpPr>
        <p:spPr>
          <a:xfrm>
            <a:off x="8744161" y="5601862"/>
            <a:ext cx="29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chemeClr val="bg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Schedule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4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E8744A-9595-4B15-9989-ACEBC57506C8}"/>
              </a:ext>
            </a:extLst>
          </p:cNvPr>
          <p:cNvSpPr txBox="1"/>
          <p:nvPr/>
        </p:nvSpPr>
        <p:spPr>
          <a:xfrm>
            <a:off x="0" y="349612"/>
            <a:ext cx="4950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n-cs"/>
              </a:rPr>
              <a:t>Convolutional Neural Network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09249C-8824-4259-926F-F2564D1D5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43" y="2206303"/>
            <a:ext cx="2561158" cy="28756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4D238F-2704-4D4B-8332-CC79CCB2BF6C}"/>
              </a:ext>
            </a:extLst>
          </p:cNvPr>
          <p:cNvSpPr txBox="1"/>
          <p:nvPr/>
        </p:nvSpPr>
        <p:spPr>
          <a:xfrm>
            <a:off x="7435503" y="3043980"/>
            <a:ext cx="3420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n-cs"/>
              </a:rPr>
              <a:t>Feature extraction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AF3DD-082F-40EE-B32D-6AC6039D0EAE}"/>
              </a:ext>
            </a:extLst>
          </p:cNvPr>
          <p:cNvSpPr txBox="1"/>
          <p:nvPr/>
        </p:nvSpPr>
        <p:spPr>
          <a:xfrm>
            <a:off x="-1" y="3043981"/>
            <a:ext cx="4950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n-cs"/>
              </a:rPr>
              <a:t>Various Shapes Problem</a:t>
            </a:r>
          </a:p>
        </p:txBody>
      </p:sp>
    </p:spTree>
    <p:extLst>
      <p:ext uri="{BB962C8B-B14F-4D97-AF65-F5344CB8AC3E}">
        <p14:creationId xmlns:p14="http://schemas.microsoft.com/office/powerpoint/2010/main" val="43936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E8744A-9595-4B15-9989-ACEBC57506C8}"/>
              </a:ext>
            </a:extLst>
          </p:cNvPr>
          <p:cNvSpPr txBox="1"/>
          <p:nvPr/>
        </p:nvSpPr>
        <p:spPr>
          <a:xfrm>
            <a:off x="0" y="349612"/>
            <a:ext cx="4950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n-cs"/>
              </a:rPr>
              <a:t>Convolutional Neural Network </a:t>
            </a:r>
          </a:p>
        </p:txBody>
      </p:sp>
      <p:pic>
        <p:nvPicPr>
          <p:cNvPr id="2050" name="Picture 2" descr="[일지희망편지] 꿈이 있는 사람">
            <a:extLst>
              <a:ext uri="{FF2B5EF4-FFF2-40B4-BE49-F238E27FC236}">
                <a16:creationId xmlns:a16="http://schemas.microsoft.com/office/drawing/2014/main" id="{247D8377-9654-447D-A43F-796E036F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54" y="1690554"/>
            <a:ext cx="4950691" cy="36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BA3D30-4A87-4FB5-97C2-DD6C84FA45BC}"/>
              </a:ext>
            </a:extLst>
          </p:cNvPr>
          <p:cNvSpPr txBox="1"/>
          <p:nvPr/>
        </p:nvSpPr>
        <p:spPr>
          <a:xfrm>
            <a:off x="4385852" y="5401368"/>
            <a:ext cx="342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n-cs"/>
              </a:rPr>
              <a:t>Emotion</a:t>
            </a:r>
          </a:p>
        </p:txBody>
      </p:sp>
    </p:spTree>
    <p:extLst>
      <p:ext uri="{BB962C8B-B14F-4D97-AF65-F5344CB8AC3E}">
        <p14:creationId xmlns:p14="http://schemas.microsoft.com/office/powerpoint/2010/main" val="232682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09753F-A03A-44F1-B598-8FBF8AA80B4A}"/>
              </a:ext>
            </a:extLst>
          </p:cNvPr>
          <p:cNvSpPr/>
          <p:nvPr/>
        </p:nvSpPr>
        <p:spPr>
          <a:xfrm>
            <a:off x="0" y="1847461"/>
            <a:ext cx="12192000" cy="3788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077E1D-873F-471D-862B-16CEB691BC01}"/>
              </a:ext>
            </a:extLst>
          </p:cNvPr>
          <p:cNvGrpSpPr/>
          <p:nvPr/>
        </p:nvGrpSpPr>
        <p:grpSpPr>
          <a:xfrm>
            <a:off x="1333500" y="1752527"/>
            <a:ext cx="9525000" cy="3352945"/>
            <a:chOff x="1333500" y="1752527"/>
            <a:chExt cx="9525000" cy="335294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393C8C0-6E44-4145-AB52-18B2A80DB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03"/>
            <a:stretch/>
          </p:blipFill>
          <p:spPr>
            <a:xfrm>
              <a:off x="1333500" y="1752527"/>
              <a:ext cx="9525000" cy="335294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999899-51BC-41BE-9561-CE2CFD2F5BA9}"/>
                </a:ext>
              </a:extLst>
            </p:cNvPr>
            <p:cNvSpPr txBox="1"/>
            <p:nvPr/>
          </p:nvSpPr>
          <p:spPr>
            <a:xfrm>
              <a:off x="9750490" y="3763673"/>
              <a:ext cx="899037" cy="261610"/>
            </a:xfrm>
            <a:prstGeom prst="rect">
              <a:avLst/>
            </a:prstGeom>
            <a:solidFill>
              <a:srgbClr val="F04E4C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prstClr val="black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    슬픔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CC1611-4EA0-43CF-8547-A44E2B6BF165}"/>
                </a:ext>
              </a:extLst>
            </p:cNvPr>
            <p:cNvSpPr txBox="1"/>
            <p:nvPr/>
          </p:nvSpPr>
          <p:spPr>
            <a:xfrm>
              <a:off x="9750490" y="3428999"/>
              <a:ext cx="895781" cy="261610"/>
            </a:xfrm>
            <a:prstGeom prst="rect">
              <a:avLst/>
            </a:prstGeom>
            <a:solidFill>
              <a:srgbClr val="F04E4C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로케트" panose="02020600000000000000" pitchFamily="18" charset="-127"/>
                  <a:ea typeface="a로케트" panose="02020600000000000000" pitchFamily="18" charset="-127"/>
                  <a:cs typeface="+mn-cs"/>
                </a:rPr>
                <a:t>-&gt;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로케트" panose="02020600000000000000" pitchFamily="18" charset="-127"/>
                  <a:ea typeface="a로케트" panose="02020600000000000000" pitchFamily="18" charset="-127"/>
                  <a:cs typeface="+mn-cs"/>
                </a:rPr>
                <a:t>기쁨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392F223-C600-4369-AADE-B79A2135EC31}"/>
              </a:ext>
            </a:extLst>
          </p:cNvPr>
          <p:cNvSpPr txBox="1"/>
          <p:nvPr/>
        </p:nvSpPr>
        <p:spPr>
          <a:xfrm>
            <a:off x="1145308" y="5195996"/>
            <a:ext cx="159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n-cs"/>
              </a:rPr>
              <a:t>VGG16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로케트" panose="02020600000000000000" pitchFamily="18" charset="-127"/>
              <a:ea typeface="a로케트" panose="02020600000000000000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977BA-C4A0-4AF1-9426-32AE0F9D3880}"/>
              </a:ext>
            </a:extLst>
          </p:cNvPr>
          <p:cNvSpPr txBox="1"/>
          <p:nvPr/>
        </p:nvSpPr>
        <p:spPr>
          <a:xfrm>
            <a:off x="3676071" y="5186760"/>
            <a:ext cx="159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n-cs"/>
              </a:rPr>
              <a:t>layer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로케트" panose="02020600000000000000" pitchFamily="18" charset="-127"/>
              <a:ea typeface="a로케트" panose="02020600000000000000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6FD6D-AF25-480B-A015-A78125907BA0}"/>
              </a:ext>
            </a:extLst>
          </p:cNvPr>
          <p:cNvSpPr txBox="1"/>
          <p:nvPr/>
        </p:nvSpPr>
        <p:spPr>
          <a:xfrm>
            <a:off x="6206834" y="5195996"/>
            <a:ext cx="159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n-cs"/>
              </a:rPr>
              <a:t>layer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로케트" panose="02020600000000000000" pitchFamily="18" charset="-127"/>
              <a:ea typeface="a로케트" panose="02020600000000000000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FEE1D-F80C-4098-994B-65378A4AC904}"/>
              </a:ext>
            </a:extLst>
          </p:cNvPr>
          <p:cNvSpPr txBox="1"/>
          <p:nvPr/>
        </p:nvSpPr>
        <p:spPr>
          <a:xfrm>
            <a:off x="9747234" y="4303767"/>
            <a:ext cx="899037" cy="261610"/>
          </a:xfrm>
          <a:prstGeom prst="rect">
            <a:avLst/>
          </a:prstGeom>
          <a:solidFill>
            <a:srgbClr val="F04E4C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n-cs"/>
              </a:rPr>
              <a:t>    화남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로케트" panose="02020600000000000000" pitchFamily="18" charset="-127"/>
              <a:ea typeface="a로케트" panose="02020600000000000000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8744A-9595-4B15-9989-ACEBC57506C8}"/>
              </a:ext>
            </a:extLst>
          </p:cNvPr>
          <p:cNvSpPr txBox="1"/>
          <p:nvPr/>
        </p:nvSpPr>
        <p:spPr>
          <a:xfrm>
            <a:off x="0" y="349612"/>
            <a:ext cx="4950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n-cs"/>
              </a:rPr>
              <a:t>Convolutional 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149758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E8744A-9595-4B15-9989-ACEBC57506C8}"/>
              </a:ext>
            </a:extLst>
          </p:cNvPr>
          <p:cNvSpPr txBox="1"/>
          <p:nvPr/>
        </p:nvSpPr>
        <p:spPr>
          <a:xfrm>
            <a:off x="1068353" y="893220"/>
            <a:ext cx="239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n-cs"/>
              </a:rPr>
              <a:t>Chatbot 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55F27AC-3B50-4F53-AF42-3A87BE33E76B}"/>
              </a:ext>
            </a:extLst>
          </p:cNvPr>
          <p:cNvGrpSpPr/>
          <p:nvPr/>
        </p:nvGrpSpPr>
        <p:grpSpPr>
          <a:xfrm>
            <a:off x="2015413" y="2071396"/>
            <a:ext cx="2929812" cy="4786604"/>
            <a:chOff x="2015413" y="2071396"/>
            <a:chExt cx="2929812" cy="4786604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42539FC-4E38-44C4-9C4E-B3E7BC66AAA4}"/>
                </a:ext>
              </a:extLst>
            </p:cNvPr>
            <p:cNvGrpSpPr/>
            <p:nvPr/>
          </p:nvGrpSpPr>
          <p:grpSpPr>
            <a:xfrm>
              <a:off x="2015413" y="2071396"/>
              <a:ext cx="2929812" cy="4786604"/>
              <a:chOff x="2015413" y="2071396"/>
              <a:chExt cx="2929812" cy="4786604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9E8E830-832E-4BE0-9CAF-2EB06D09FD8C}"/>
                  </a:ext>
                </a:extLst>
              </p:cNvPr>
              <p:cNvGrpSpPr/>
              <p:nvPr/>
            </p:nvGrpSpPr>
            <p:grpSpPr>
              <a:xfrm>
                <a:off x="2015413" y="2071396"/>
                <a:ext cx="2929812" cy="4786604"/>
                <a:chOff x="1651519" y="2071396"/>
                <a:chExt cx="2929812" cy="4786604"/>
              </a:xfrm>
            </p:grpSpPr>
            <p:pic>
              <p:nvPicPr>
                <p:cNvPr id="3074" name="Picture 2" descr="[챗봇 2019 결산] 꿈많은청년들이 올 한해 개발한 챗봇들! ">
                  <a:extLst>
                    <a:ext uri="{FF2B5EF4-FFF2-40B4-BE49-F238E27FC236}">
                      <a16:creationId xmlns:a16="http://schemas.microsoft.com/office/drawing/2014/main" id="{4B51DE50-0F0E-46AD-8155-5ADE360A9D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272727"/>
                    </a:clrFrom>
                    <a:clrTo>
                      <a:srgbClr val="272727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534" t="3342" r="52692"/>
                <a:stretch/>
              </p:blipFill>
              <p:spPr bwMode="auto">
                <a:xfrm>
                  <a:off x="1651519" y="2071396"/>
                  <a:ext cx="2929812" cy="47866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47DA3954-F5DD-4B45-8AEC-555E5E593511}"/>
                    </a:ext>
                  </a:extLst>
                </p:cNvPr>
                <p:cNvSpPr/>
                <p:nvPr/>
              </p:nvSpPr>
              <p:spPr>
                <a:xfrm>
                  <a:off x="1903443" y="3135085"/>
                  <a:ext cx="2444622" cy="2976466"/>
                </a:xfrm>
                <a:prstGeom prst="rect">
                  <a:avLst/>
                </a:prstGeom>
                <a:solidFill>
                  <a:srgbClr val="ABC0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A73C90F-DE95-4AEB-9698-268F917FD4D9}"/>
                    </a:ext>
                  </a:extLst>
                </p:cNvPr>
                <p:cNvSpPr/>
                <p:nvPr/>
              </p:nvSpPr>
              <p:spPr>
                <a:xfrm>
                  <a:off x="2354422" y="2551921"/>
                  <a:ext cx="1228533" cy="317241"/>
                </a:xfrm>
                <a:prstGeom prst="rect">
                  <a:avLst/>
                </a:prstGeom>
                <a:solidFill>
                  <a:srgbClr val="ABC0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200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   빅데이터 </a:t>
                  </a:r>
                  <a:r>
                    <a:rPr lang="en-US" altLang="ko-KR" sz="1200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2</a:t>
                  </a:r>
                  <a:r>
                    <a:rPr lang="ko-KR" altLang="en-US" sz="1200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조</a:t>
                  </a:r>
                </a:p>
              </p:txBody>
            </p:sp>
          </p:grp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14CCAE09-B257-4A06-AE4D-C2AE8DDFF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B2C7D9"/>
                  </a:clrFrom>
                  <a:clrTo>
                    <a:srgbClr val="B2C7D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104279" y="4036135"/>
                <a:ext cx="1536777" cy="1300975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50143B7-186D-4909-A62A-CC02771C1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B2C7D9"/>
                  </a:clrFrom>
                  <a:clrTo>
                    <a:srgbClr val="B2C7D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59786" y="3100377"/>
                <a:ext cx="1244713" cy="403913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F607F89-B39D-47B6-B16C-4E8F6347F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B2C7D9"/>
                  </a:clrFrom>
                  <a:clrTo>
                    <a:srgbClr val="B2C7D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285995" y="3241990"/>
                <a:ext cx="476250" cy="504825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6CB1FCF2-7B1F-4738-AF99-20BE05CF5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B2C7D9"/>
                  </a:clrFrom>
                  <a:clrTo>
                    <a:srgbClr val="B2C7D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19431" y="3585850"/>
                <a:ext cx="1388414" cy="310453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C5967E6-B78E-4400-AE45-404668A5C7AF}"/>
                  </a:ext>
                </a:extLst>
              </p:cNvPr>
              <p:cNvSpPr/>
              <p:nvPr/>
            </p:nvSpPr>
            <p:spPr>
              <a:xfrm>
                <a:off x="3642258" y="3617813"/>
                <a:ext cx="381926" cy="152400"/>
              </a:xfrm>
              <a:prstGeom prst="rect">
                <a:avLst/>
              </a:prstGeom>
              <a:solidFill>
                <a:srgbClr val="ABC0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1C5B27-493B-4B96-BCE0-4A2B52CE8A54}"/>
                  </a:ext>
                </a:extLst>
              </p:cNvPr>
              <p:cNvSpPr/>
              <p:nvPr/>
            </p:nvSpPr>
            <p:spPr>
              <a:xfrm>
                <a:off x="3572768" y="3194823"/>
                <a:ext cx="381926" cy="152400"/>
              </a:xfrm>
              <a:prstGeom prst="rect">
                <a:avLst/>
              </a:prstGeom>
              <a:solidFill>
                <a:srgbClr val="ABC0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F34C3113-1F03-4640-81C8-6B6435983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B2C7D9"/>
                  </a:clrFrom>
                  <a:clrTo>
                    <a:srgbClr val="B2C7D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338677" y="5133082"/>
                <a:ext cx="476250" cy="504825"/>
              </a:xfrm>
              <a:prstGeom prst="rect">
                <a:avLst/>
              </a:prstGeom>
            </p:spPr>
          </p:pic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6A6151-ED34-4E7F-A299-309BD5F23457}"/>
                  </a:ext>
                </a:extLst>
              </p:cNvPr>
              <p:cNvSpPr/>
              <p:nvPr/>
            </p:nvSpPr>
            <p:spPr>
              <a:xfrm>
                <a:off x="3672940" y="5508171"/>
                <a:ext cx="381926" cy="152400"/>
              </a:xfrm>
              <a:prstGeom prst="rect">
                <a:avLst/>
              </a:prstGeom>
              <a:solidFill>
                <a:srgbClr val="ABC0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D68B8F8-4C1F-4E6F-8A4D-46915EBB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B2C7D9"/>
                </a:clrFrom>
                <a:clrTo>
                  <a:srgbClr val="B2C7D9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93227" y="5476942"/>
              <a:ext cx="1536777" cy="266914"/>
            </a:xfrm>
            <a:prstGeom prst="rect">
              <a:avLst/>
            </a:prstGeom>
          </p:spPr>
        </p:pic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23B2738C-DB3D-4ADA-94CB-ECBC620031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800" y="2171700"/>
            <a:ext cx="6934200" cy="4686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DBCC0F4-CCFA-4570-95E2-DB34B87529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B2C7D9"/>
              </a:clrFrom>
              <a:clrTo>
                <a:srgbClr val="B2C7D9">
                  <a:alpha val="0"/>
                </a:srgbClr>
              </a:clrTo>
            </a:clrChange>
          </a:blip>
          <a:srcRect b="9355"/>
          <a:stretch/>
        </p:blipFill>
        <p:spPr>
          <a:xfrm>
            <a:off x="5870975" y="2490232"/>
            <a:ext cx="2233580" cy="17139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99DB087-FA97-43C2-9F50-F5A5DF072229}"/>
              </a:ext>
            </a:extLst>
          </p:cNvPr>
          <p:cNvSpPr txBox="1"/>
          <p:nvPr/>
        </p:nvSpPr>
        <p:spPr>
          <a:xfrm>
            <a:off x="5234577" y="411571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“Face emotion”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로케트" panose="02020600000000000000" pitchFamily="18" charset="-127"/>
              <a:ea typeface="a로케트" panose="02020600000000000000" pitchFamily="18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CDD828-0312-40F9-99DE-57B971A8BA2A}"/>
              </a:ext>
            </a:extLst>
          </p:cNvPr>
          <p:cNvSpPr/>
          <p:nvPr/>
        </p:nvSpPr>
        <p:spPr>
          <a:xfrm>
            <a:off x="6543676" y="3136256"/>
            <a:ext cx="295276" cy="4663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179_TF56488565.potx" id="{ECCE9C98-4AA9-4226-944D-3D010CF1F0CD}" vid="{BA3803C4-E23E-416B-88FB-4D63E7183CC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미래 이미지의 피치 데크</Template>
  <TotalTime>0</TotalTime>
  <Words>195</Words>
  <Application>Microsoft Office PowerPoint</Application>
  <PresentationFormat>와이드스크린</PresentationFormat>
  <Paragraphs>70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5" baseType="lpstr">
      <vt:lpstr>a아시아헤드2</vt:lpstr>
      <vt:lpstr>HY강B</vt:lpstr>
      <vt:lpstr>Arial</vt:lpstr>
      <vt:lpstr>Arial Black</vt:lpstr>
      <vt:lpstr>a로케트</vt:lpstr>
      <vt:lpstr>Baskerville Old Face</vt:lpstr>
      <vt:lpstr>Courier New</vt:lpstr>
      <vt:lpstr>Leelawadee</vt:lpstr>
      <vt:lpstr>Segoe UI</vt:lpstr>
      <vt:lpstr>Segoe UI Light</vt:lpstr>
      <vt:lpstr>Segoe UI Semibold</vt:lpstr>
      <vt:lpstr>Tahoma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2020-02-12T06:13:08Z</dcterms:created>
  <dcterms:modified xsi:type="dcterms:W3CDTF">2020-02-12T11:47:36Z</dcterms:modified>
</cp:coreProperties>
</file>