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돋움체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돋움체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돋움체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돋움체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돋움체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돋움체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돋움체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돋움체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돋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F7F7"/>
          </a:solidFill>
        </a:fill>
      </a:tcStyle>
    </a:wholeTbl>
    <a:band2H>
      <a:tcTxStyle b="def" i="def"/>
      <a:tcStyle>
        <a:tcBdr/>
        <a:fill>
          <a:solidFill>
            <a:srgbClr val="FBFBF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돋움체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돋움체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돋움체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돋움체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돋움체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돋움체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돋움체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돋움체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돋움체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"/>
          <p:cNvGrpSpPr/>
          <p:nvPr/>
        </p:nvGrpSpPr>
        <p:grpSpPr>
          <a:xfrm>
            <a:off x="0" y="895350"/>
            <a:ext cx="9132888" cy="152400"/>
            <a:chOff x="0" y="0"/>
            <a:chExt cx="9132886" cy="152400"/>
          </a:xfrm>
        </p:grpSpPr>
        <p:sp>
          <p:nvSpPr>
            <p:cNvPr id="2" name="직사각형"/>
            <p:cNvSpPr/>
            <p:nvPr/>
          </p:nvSpPr>
          <p:spPr>
            <a:xfrm>
              <a:off x="0" y="0"/>
              <a:ext cx="9132888" cy="746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18431"/>
                  </a:schemeClr>
                </a:gs>
                <a:gs pos="50000">
                  <a:schemeClr val="accent1"/>
                </a:gs>
                <a:gs pos="100000">
                  <a:schemeClr val="accent1">
                    <a:lumOff val="-18431"/>
                  </a:schemeClr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3" name="직사각형"/>
            <p:cNvSpPr/>
            <p:nvPr/>
          </p:nvSpPr>
          <p:spPr>
            <a:xfrm>
              <a:off x="0" y="114300"/>
              <a:ext cx="9132888" cy="38100"/>
            </a:xfrm>
            <a:prstGeom prst="rect">
              <a:avLst/>
            </a:prstGeom>
            <a:gradFill flip="none" rotWithShape="1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</p:grpSp>
      <p:sp>
        <p:nvSpPr>
          <p:cNvPr id="5" name="직사각형"/>
          <p:cNvSpPr/>
          <p:nvPr/>
        </p:nvSpPr>
        <p:spPr>
          <a:xfrm>
            <a:off x="234950" y="1149350"/>
            <a:ext cx="8750300" cy="5245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6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409576" cy="422029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제목 텍스트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 anchor="ctr"/>
          <a:lstStyle/>
          <a:p>
            <a:pPr/>
            <a:r>
              <a:t>제목 텍스트</a:t>
            </a:r>
          </a:p>
        </p:txBody>
      </p:sp>
      <p:sp>
        <p:nvSpPr>
          <p:cNvPr id="8" name="본문 첫 번째 줄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굴림체"/>
          <a:ea typeface="굴림체"/>
          <a:cs typeface="굴림체"/>
          <a:sym typeface="굴림체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굴림체"/>
          <a:ea typeface="굴림체"/>
          <a:cs typeface="굴림체"/>
          <a:sym typeface="굴림체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굴림체"/>
          <a:ea typeface="굴림체"/>
          <a:cs typeface="굴림체"/>
          <a:sym typeface="굴림체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굴림체"/>
          <a:ea typeface="굴림체"/>
          <a:cs typeface="굴림체"/>
          <a:sym typeface="굴림체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굴림체"/>
          <a:ea typeface="굴림체"/>
          <a:cs typeface="굴림체"/>
          <a:sym typeface="굴림체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굴림체"/>
          <a:ea typeface="굴림체"/>
          <a:cs typeface="굴림체"/>
          <a:sym typeface="굴림체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굴림체"/>
          <a:ea typeface="굴림체"/>
          <a:cs typeface="굴림체"/>
          <a:sym typeface="굴림체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굴림체"/>
          <a:ea typeface="굴림체"/>
          <a:cs typeface="굴림체"/>
          <a:sym typeface="굴림체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굴림체"/>
          <a:ea typeface="굴림체"/>
          <a:cs typeface="굴림체"/>
          <a:sym typeface="굴림체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돋움체"/>
        </a:defRPr>
      </a:lvl1pPr>
      <a:lvl2pPr marL="342900" marR="0" indent="1143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돋움체"/>
        </a:defRPr>
      </a:lvl2pPr>
      <a:lvl3pPr marL="342900" marR="0" indent="5715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돋움체"/>
        </a:defRPr>
      </a:lvl3pPr>
      <a:lvl4pPr marL="342900" marR="0" indent="1028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돋움체"/>
        </a:defRPr>
      </a:lvl4pPr>
      <a:lvl5pPr marL="342900" marR="0" indent="1485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돋움체"/>
        </a:defRPr>
      </a:lvl5pPr>
      <a:lvl6pPr marL="342900" marR="0" indent="19431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돋움체"/>
        </a:defRPr>
      </a:lvl6pPr>
      <a:lvl7pPr marL="342900" marR="0" indent="24003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돋움체"/>
        </a:defRPr>
      </a:lvl7pPr>
      <a:lvl8pPr marL="342900" marR="0" indent="28575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돋움체"/>
        </a:defRPr>
      </a:lvl8pPr>
      <a:lvl9pPr marL="342900" marR="0" indent="3314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돋움체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"/><Relationship Id="rId3" Type="http://schemas.openxmlformats.org/officeDocument/2006/relationships/image" Target="../media/image8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tif"/><Relationship Id="rId3" Type="http://schemas.openxmlformats.org/officeDocument/2006/relationships/image" Target="../media/image10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tif"/><Relationship Id="rId3" Type="http://schemas.openxmlformats.org/officeDocument/2006/relationships/image" Target="../media/image12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246039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" name="내가 호랭이가 될 상인가?"/>
          <p:cNvSpPr/>
          <p:nvPr/>
        </p:nvSpPr>
        <p:spPr>
          <a:xfrm>
            <a:off x="1619250" y="2420937"/>
            <a:ext cx="6048375" cy="6701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algn="ctr">
              <a:defRPr b="1" sz="3600"/>
            </a:pPr>
            <a:r>
              <a:t>내가 호랭이가 될 상인가</a:t>
            </a:r>
            <a:r>
              <a:t>?</a:t>
            </a:r>
          </a:p>
        </p:txBody>
      </p:sp>
      <p:sp>
        <p:nvSpPr>
          <p:cNvPr id="26" name="최종작성일:…"/>
          <p:cNvSpPr txBox="1"/>
          <p:nvPr/>
        </p:nvSpPr>
        <p:spPr>
          <a:xfrm>
            <a:off x="2746057" y="4221162"/>
            <a:ext cx="3435986" cy="840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돋움"/>
                <a:ea typeface="돋움"/>
                <a:cs typeface="돋움"/>
                <a:sym typeface="돋움"/>
              </a:rPr>
              <a:t>최종작성일</a:t>
            </a:r>
            <a:r>
              <a:t>: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돋움"/>
                <a:ea typeface="돋움"/>
                <a:cs typeface="돋움"/>
                <a:sym typeface="돋움"/>
              </a:rPr>
              <a:t>팀원</a:t>
            </a:r>
            <a:r>
              <a:t>:</a:t>
            </a:r>
            <a:r>
              <a:rPr>
                <a:latin typeface="돋움"/>
                <a:ea typeface="돋움"/>
                <a:cs typeface="돋움"/>
                <a:sym typeface="돋움"/>
              </a:rPr>
              <a:t>김동현</a:t>
            </a:r>
            <a:r>
              <a:t>, </a:t>
            </a:r>
            <a:r>
              <a:rPr>
                <a:latin typeface="돋움"/>
                <a:ea typeface="돋움"/>
                <a:cs typeface="돋움"/>
                <a:sym typeface="돋움"/>
              </a:rPr>
              <a:t>이현창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387302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" name="플로우 챠트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플로우 챠트</a:t>
            </a:r>
          </a:p>
        </p:txBody>
      </p:sp>
      <p:sp>
        <p:nvSpPr>
          <p:cNvPr id="108" name="- mapping &lt;-&gt; modeling"/>
          <p:cNvSpPr txBox="1"/>
          <p:nvPr/>
        </p:nvSpPr>
        <p:spPr>
          <a:xfrm>
            <a:off x="568451" y="1224348"/>
            <a:ext cx="332329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mapping &lt;-&gt; modeling</a:t>
            </a:r>
          </a:p>
        </p:txBody>
      </p:sp>
      <p:pic>
        <p:nvPicPr>
          <p:cNvPr id="10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5499" y="1650404"/>
            <a:ext cx="2320801" cy="4242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4774" y="1860687"/>
            <a:ext cx="1139603" cy="4305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368574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3" name="플로우 챠트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플로우 챠트</a:t>
            </a:r>
          </a:p>
        </p:txBody>
      </p:sp>
      <p:sp>
        <p:nvSpPr>
          <p:cNvPr id="114" name="- server &lt;-&gt; 관리자 페이지"/>
          <p:cNvSpPr txBox="1"/>
          <p:nvPr/>
        </p:nvSpPr>
        <p:spPr>
          <a:xfrm>
            <a:off x="568451" y="1224348"/>
            <a:ext cx="3430617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server &lt;-&gt; 관리자 페이지</a:t>
            </a:r>
          </a:p>
        </p:txBody>
      </p:sp>
      <p:pic>
        <p:nvPicPr>
          <p:cNvPr id="11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2784" y="1982184"/>
            <a:ext cx="3430616" cy="3579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3698" y="1982184"/>
            <a:ext cx="2279995" cy="3579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387302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9" name="플로우 챠트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플로우 챠트</a:t>
            </a:r>
          </a:p>
        </p:txBody>
      </p:sp>
      <p:sp>
        <p:nvSpPr>
          <p:cNvPr id="120" name="- server &lt;-&gt; database"/>
          <p:cNvSpPr txBox="1"/>
          <p:nvPr/>
        </p:nvSpPr>
        <p:spPr>
          <a:xfrm>
            <a:off x="568451" y="1224348"/>
            <a:ext cx="301819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server &lt;-&gt; database</a:t>
            </a:r>
          </a:p>
        </p:txBody>
      </p:sp>
      <p:pic>
        <p:nvPicPr>
          <p:cNvPr id="12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8651" y="2070237"/>
            <a:ext cx="1755099" cy="3890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1753" y="2070237"/>
            <a:ext cx="2069882" cy="38900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387302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5" name="플로우 챠트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플로우 챠트</a:t>
            </a:r>
          </a:p>
        </p:txBody>
      </p:sp>
      <p:sp>
        <p:nvSpPr>
          <p:cNvPr id="126" name="- database -&gt; modeling"/>
          <p:cNvSpPr txBox="1"/>
          <p:nvPr/>
        </p:nvSpPr>
        <p:spPr>
          <a:xfrm>
            <a:off x="568451" y="1224348"/>
            <a:ext cx="323027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database -&gt; modeling</a:t>
            </a:r>
          </a:p>
        </p:txBody>
      </p:sp>
      <p:pic>
        <p:nvPicPr>
          <p:cNvPr id="12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7556" y="1672134"/>
            <a:ext cx="2880111" cy="4199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387302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0" name="API 설계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API</a:t>
            </a:r>
            <a:r>
              <a:t> 설계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387302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3" name="데이터베이스 설계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데이터베이스 설계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387302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6" name="프로젝트 일정표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프로젝트 일정표</a:t>
            </a:r>
          </a:p>
        </p:txBody>
      </p:sp>
      <p:sp>
        <p:nvSpPr>
          <p:cNvPr id="137" name="마일스톤"/>
          <p:cNvSpPr txBox="1"/>
          <p:nvPr>
            <p:ph type="subTitle" idx="4294967295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500"/>
              </a:spcBef>
              <a:buSzPct val="100000"/>
              <a:buChar char="❖"/>
              <a:defRPr sz="2400"/>
            </a:lvl1pPr>
          </a:lstStyle>
          <a:p>
            <a:pPr/>
            <a:r>
              <a:t>마일스톤</a:t>
            </a:r>
          </a:p>
        </p:txBody>
      </p:sp>
      <p:graphicFrame>
        <p:nvGraphicFramePr>
          <p:cNvPr id="138" name="표"/>
          <p:cNvGraphicFramePr/>
          <p:nvPr/>
        </p:nvGraphicFramePr>
        <p:xfrm>
          <a:off x="468312" y="1844675"/>
          <a:ext cx="8207376" cy="41370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19137"/>
                <a:gridCol w="2736850"/>
                <a:gridCol w="1035050"/>
                <a:gridCol w="928687"/>
                <a:gridCol w="852487"/>
                <a:gridCol w="1082675"/>
                <a:gridCol w="852487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돋움체"/>
                        </a:rPr>
                        <a:t>구분</a:t>
                      </a: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돋움체"/>
                        </a:rPr>
                        <a:t>세부업무</a:t>
                      </a: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ym typeface="돋움체"/>
                        </a:defRPr>
                      </a:pPr>
                      <a:r>
                        <a:t>1</a:t>
                      </a:r>
                      <a:r>
                        <a:t>일</a:t>
                      </a: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ym typeface="돋움체"/>
                        </a:defRPr>
                      </a:pPr>
                      <a:r>
                        <a:t>2</a:t>
                      </a:r>
                      <a:r>
                        <a:t>일</a:t>
                      </a: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ym typeface="돋움체"/>
                        </a:defRPr>
                      </a:pPr>
                      <a:r>
                        <a:t>3</a:t>
                      </a:r>
                      <a:r>
                        <a:t>일</a:t>
                      </a: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ym typeface="돋움체"/>
                        </a:defRPr>
                      </a:pPr>
                      <a:r>
                        <a:t>4</a:t>
                      </a:r>
                      <a:r>
                        <a:t>일</a:t>
                      </a: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ym typeface="돋움체"/>
                        </a:defRPr>
                      </a:pPr>
                      <a:r>
                        <a:t>5</a:t>
                      </a:r>
                      <a:r>
                        <a:t>일</a:t>
                      </a: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>
                          <a:sym typeface="돋움체"/>
                        </a:rPr>
                        <a:t>프로젝트 기획</a:t>
                      </a: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>
                          <a:sym typeface="돋움체"/>
                        </a:rPr>
                        <a:t>프로젝트 요구사항 분석</a:t>
                      </a: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>
                          <a:sym typeface="돋움체"/>
                        </a:rPr>
                        <a:t>시스템 설계</a:t>
                      </a: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</a:tr>
              <a:tr h="461962"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>
                          <a:sym typeface="돋움체"/>
                        </a:rPr>
                        <a:t>시스템 구현</a:t>
                      </a: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96887"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>
                          <a:sym typeface="돋움체"/>
                        </a:rPr>
                        <a:t>시스템 단위 테스트</a:t>
                      </a: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>
                          <a:sym typeface="돋움체"/>
                        </a:rPr>
                        <a:t>시스템 통합 테스트</a:t>
                      </a: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>
                          <a:sym typeface="돋움체"/>
                        </a:rPr>
                        <a:t>개발 완료</a:t>
                      </a: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ym typeface="돋움체"/>
                        </a:defRPr>
                      </a:pPr>
                    </a:p>
                  </a:txBody>
                  <a:tcPr marL="45727" marR="45727" marT="45727" marB="45727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387302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" name="프로젝트 관리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프로젝트 관리</a:t>
            </a:r>
          </a:p>
        </p:txBody>
      </p:sp>
      <p:sp>
        <p:nvSpPr>
          <p:cNvPr id="142" name="인력구성:…"/>
          <p:cNvSpPr txBox="1"/>
          <p:nvPr>
            <p:ph type="subTitle" idx="4294967295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Pct val="100000"/>
              <a:buChar char="❖"/>
              <a:defRPr sz="2400"/>
            </a:pPr>
            <a:r>
              <a:t>인력구성</a:t>
            </a:r>
            <a:r>
              <a:t>:</a:t>
            </a:r>
          </a:p>
          <a:p>
            <a:pPr>
              <a:buSzPct val="100000"/>
              <a:buChar char="❖"/>
              <a:defRPr sz="2400"/>
            </a:pPr>
          </a:p>
          <a:p>
            <a:pPr>
              <a:buSzPct val="100000"/>
              <a:buChar char="❖"/>
              <a:defRPr sz="2400"/>
            </a:pPr>
          </a:p>
          <a:p>
            <a:pPr>
              <a:buSzPct val="100000"/>
              <a:buChar char="❖"/>
              <a:defRPr sz="2400"/>
            </a:pPr>
          </a:p>
          <a:p>
            <a:pPr>
              <a:buSzPct val="100000"/>
              <a:buChar char="❖"/>
              <a:defRPr sz="2400"/>
            </a:pPr>
          </a:p>
          <a:p>
            <a:pPr>
              <a:spcBef>
                <a:spcPts val="500"/>
              </a:spcBef>
              <a:buSzPct val="100000"/>
              <a:buChar char="❖"/>
              <a:defRPr sz="2400"/>
            </a:pPr>
            <a:r>
              <a:t>필요한 기자재</a:t>
            </a:r>
            <a:r>
              <a:t>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387302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5" name="예시"/>
          <p:cNvSpPr txBox="1"/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예시</a:t>
            </a:r>
          </a:p>
        </p:txBody>
      </p:sp>
      <p:sp>
        <p:nvSpPr>
          <p:cNvPr id="146" name="편집하려면 이중 클릭"/>
          <p:cNvSpPr txBox="1"/>
          <p:nvPr>
            <p:ph type="subTitle" sz="quarter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387302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9" name="편집하려면 이중 클릭"/>
          <p:cNvSpPr txBox="1"/>
          <p:nvPr>
            <p:ph type="subTitle" idx="4294967295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50" name="텍스트"/>
          <p:cNvSpPr txBox="1"/>
          <p:nvPr/>
        </p:nvSpPr>
        <p:spPr>
          <a:xfrm>
            <a:off x="4477588" y="-217900"/>
            <a:ext cx="188824" cy="437070"/>
          </a:xfrm>
          <a:prstGeom prst="rect">
            <a:avLst/>
          </a:prstGeom>
          <a:solidFill>
            <a:srgbClr val="E0E0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15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625" y="1500187"/>
            <a:ext cx="8181975" cy="4648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시스템 요구 정의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시스템 요구 정의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246039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" name="프로젝트 개요서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프로젝트 개요서</a:t>
            </a:r>
          </a:p>
        </p:txBody>
      </p:sp>
      <p:sp>
        <p:nvSpPr>
          <p:cNvPr id="30" name="프로젝트명:…"/>
          <p:cNvSpPr txBox="1"/>
          <p:nvPr>
            <p:ph type="subTitle" idx="4294967295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9470" indent="-339470" defTabSz="905255">
              <a:buSzPct val="100000"/>
              <a:buChar char="❖"/>
              <a:defRPr b="1" sz="1979"/>
            </a:pPr>
            <a:r>
              <a:t>프로젝트명</a:t>
            </a:r>
            <a:r>
              <a:t>: </a:t>
            </a:r>
          </a:p>
          <a:p>
            <a:pPr marL="339470" indent="-339470" defTabSz="905255">
              <a:buSzPct val="100000"/>
              <a:buChar char="✓"/>
              <a:defRPr b="1" sz="1782" u="sng">
                <a:solidFill>
                  <a:srgbClr val="0000FF"/>
                </a:solidFill>
              </a:defRPr>
            </a:pPr>
            <a:r>
              <a:t>내가 호랭이가 될 상인가</a:t>
            </a:r>
            <a:r>
              <a:t>?</a:t>
            </a:r>
          </a:p>
          <a:p>
            <a:pPr marL="339470" indent="-339470" defTabSz="905255">
              <a:defRPr sz="1089"/>
            </a:pPr>
          </a:p>
          <a:p>
            <a:pPr marL="339470" indent="-339470" defTabSz="905255">
              <a:buSzPct val="100000"/>
              <a:buChar char="❖"/>
              <a:defRPr b="1" sz="1979"/>
            </a:pPr>
            <a:r>
              <a:t>개발 목표</a:t>
            </a:r>
            <a:r>
              <a:t>:</a:t>
            </a:r>
            <a:r>
              <a:rPr sz="1386"/>
              <a:t> </a:t>
            </a:r>
            <a:endParaRPr sz="1386"/>
          </a:p>
          <a:p>
            <a:pPr marL="339470" indent="-339470" defTabSz="905255">
              <a:spcBef>
                <a:spcPts val="300"/>
              </a:spcBef>
              <a:buSzPct val="100000"/>
              <a:buChar char="➢"/>
              <a:defRPr sz="1386"/>
            </a:pPr>
            <a:r>
              <a:t>동물원</a:t>
            </a:r>
            <a:r>
              <a:t>, </a:t>
            </a:r>
            <a:r>
              <a:t>놀이공원 등 손금을 봐주는 기계가 있지만 분석이 느리고 별로 흥미를 끌지 못하는 문제점들이 있다</a:t>
            </a:r>
            <a:r>
              <a:t>.</a:t>
            </a:r>
          </a:p>
          <a:p>
            <a:pPr marL="339470" indent="-339470" defTabSz="905255">
              <a:spcBef>
                <a:spcPts val="300"/>
              </a:spcBef>
              <a:buSzPct val="100000"/>
              <a:buChar char="➢"/>
              <a:defRPr sz="1386"/>
            </a:pPr>
            <a:r>
              <a:t>이러한 문제점들을 해결하기 위해 어린 친구들</a:t>
            </a:r>
            <a:r>
              <a:t>,</a:t>
            </a:r>
            <a:r>
              <a:t> 청소년 등 연령별 사람들에게 흥미를 유발하고 높은 정확성과 빠른 속도로 내 얼굴의 얼굴 상을 알려준다</a:t>
            </a:r>
            <a:r>
              <a:t>.</a:t>
            </a:r>
          </a:p>
          <a:p>
            <a:pPr marL="339470" indent="-339470" defTabSz="905255">
              <a:spcBef>
                <a:spcPts val="300"/>
              </a:spcBef>
              <a:buSzPct val="100000"/>
              <a:buChar char="➢"/>
              <a:defRPr sz="1386"/>
            </a:pPr>
            <a:r>
              <a:t>동물원에 가면 좋아하는 동물 위주로 보게 되는데 다른 동물에도 흥미를 유발 할 수 있도록 내가 어떤 동물상인지 알아보고 어떤 성향이 있는지 알아 볼 수 있다</a:t>
            </a:r>
            <a:r>
              <a:t>.</a:t>
            </a:r>
          </a:p>
          <a:p>
            <a:pPr marL="339470" indent="-339470" defTabSz="905255">
              <a:spcBef>
                <a:spcPts val="300"/>
              </a:spcBef>
              <a:buSzPct val="100000"/>
              <a:buChar char="➢"/>
              <a:defRPr sz="1386"/>
            </a:pPr>
            <a:r>
              <a:t>동물원에 놀러 오는 </a:t>
            </a:r>
            <a:r>
              <a:t>10, 20</a:t>
            </a:r>
            <a:r>
              <a:t>대의 사람들에게 다양한 놀거리를 제공하기 위해서 얼굴 사진을 찍으면 그에 맞는 동물의 상과 성격</a:t>
            </a:r>
            <a:r>
              <a:t> </a:t>
            </a:r>
            <a:r>
              <a:t>및 특성을 알려줌</a:t>
            </a:r>
          </a:p>
          <a:p>
            <a:pPr marL="339470" indent="-339470" defTabSz="905255">
              <a:defRPr sz="1089"/>
            </a:pPr>
          </a:p>
          <a:p>
            <a:pPr marL="339470" indent="-339470" defTabSz="905255">
              <a:buSzPct val="100000"/>
              <a:buChar char="❖"/>
              <a:defRPr b="1" sz="1979"/>
            </a:pPr>
            <a:r>
              <a:t>주요 기능</a:t>
            </a:r>
            <a:r>
              <a:t>: </a:t>
            </a:r>
          </a:p>
          <a:p>
            <a:pPr marL="339470" indent="-339470" defTabSz="905255">
              <a:spcBef>
                <a:spcPts val="300"/>
              </a:spcBef>
              <a:buSzPct val="100000"/>
              <a:buChar char="➢"/>
              <a:defRPr sz="1386"/>
            </a:pPr>
            <a:r>
              <a:t>기계에서 사진을 찍고</a:t>
            </a:r>
          </a:p>
          <a:p>
            <a:pPr marL="339470" indent="-339470" defTabSz="905255">
              <a:spcBef>
                <a:spcPts val="300"/>
              </a:spcBef>
              <a:buSzPct val="100000"/>
              <a:buChar char="➢"/>
              <a:defRPr sz="1386"/>
            </a:pPr>
            <a:r>
              <a:t>얼굴 사진을 업로드</a:t>
            </a:r>
          </a:p>
          <a:p>
            <a:pPr marL="339470" indent="-339470" defTabSz="905255">
              <a:spcBef>
                <a:spcPts val="300"/>
              </a:spcBef>
              <a:buSzPct val="100000"/>
              <a:buChar char="➢"/>
              <a:defRPr sz="1386"/>
            </a:pPr>
            <a:r>
              <a:t>얼굴 분석</a:t>
            </a:r>
          </a:p>
          <a:p>
            <a:pPr marL="339470" indent="-339470" defTabSz="905255">
              <a:spcBef>
                <a:spcPts val="300"/>
              </a:spcBef>
              <a:buSzPct val="100000"/>
              <a:buChar char="➢"/>
              <a:defRPr sz="1386"/>
            </a:pPr>
            <a:r>
              <a:t>얼굴 상</a:t>
            </a:r>
            <a:r>
              <a:t>(</a:t>
            </a:r>
            <a:r>
              <a:t>동물</a:t>
            </a:r>
            <a:r>
              <a:t>) </a:t>
            </a:r>
            <a:r>
              <a:t>매칭</a:t>
            </a:r>
          </a:p>
          <a:p>
            <a:pPr marL="339470" indent="-339470" defTabSz="905255">
              <a:spcBef>
                <a:spcPts val="300"/>
              </a:spcBef>
              <a:buSzPct val="100000"/>
              <a:buChar char="➢"/>
              <a:defRPr sz="1386"/>
            </a:pPr>
            <a:r>
              <a:t>얼굴 상 및 성격</a:t>
            </a:r>
            <a:r>
              <a:t>(</a:t>
            </a:r>
            <a:r>
              <a:t>평균</a:t>
            </a:r>
            <a:r>
              <a:t>) </a:t>
            </a:r>
            <a:r>
              <a:t>출력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387302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5" name="기능정의서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기능정의서</a:t>
            </a:r>
          </a:p>
        </p:txBody>
      </p:sp>
      <p:pic>
        <p:nvPicPr>
          <p:cNvPr id="15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850" y="1125537"/>
            <a:ext cx="7412038" cy="528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387302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9" name="시스템 구조도"/>
          <p:cNvSpPr txBox="1"/>
          <p:nvPr>
            <p:ph type="ctrTitle" idx="4294967295"/>
          </p:nvPr>
        </p:nvSpPr>
        <p:spPr>
          <a:xfrm>
            <a:off x="685800" y="150812"/>
            <a:ext cx="7772400" cy="685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시스템 구조도</a:t>
            </a:r>
          </a:p>
        </p:txBody>
      </p:sp>
      <p:sp>
        <p:nvSpPr>
          <p:cNvPr id="160" name="편집하려면 이중 클릭"/>
          <p:cNvSpPr txBox="1"/>
          <p:nvPr>
            <p:ph type="subTitle" idx="4294967295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pic>
        <p:nvPicPr>
          <p:cNvPr id="16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2037" y="3141662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9925" y="3141662"/>
            <a:ext cx="609600" cy="609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5" name="그룹"/>
          <p:cNvGrpSpPr/>
          <p:nvPr/>
        </p:nvGrpSpPr>
        <p:grpSpPr>
          <a:xfrm>
            <a:off x="5953125" y="2012950"/>
            <a:ext cx="1643063" cy="3287713"/>
            <a:chOff x="0" y="0"/>
            <a:chExt cx="1643062" cy="3287712"/>
          </a:xfrm>
        </p:grpSpPr>
        <p:pic>
          <p:nvPicPr>
            <p:cNvPr id="163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43063" cy="32877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image.png" descr="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13321" y="1007888"/>
              <a:ext cx="1136252" cy="18036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6" name="화살표"/>
          <p:cNvSpPr/>
          <p:nvPr/>
        </p:nvSpPr>
        <p:spPr>
          <a:xfrm>
            <a:off x="3536950" y="3416300"/>
            <a:ext cx="2173288" cy="228600"/>
          </a:xfrm>
          <a:prstGeom prst="leftArrow">
            <a:avLst>
              <a:gd name="adj1" fmla="val 50000"/>
              <a:gd name="adj2" fmla="val 49955"/>
            </a:avLst>
          </a:prstGeom>
          <a:solidFill>
            <a:srgbClr val="0B539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7" name="Access token"/>
          <p:cNvSpPr txBox="1"/>
          <p:nvPr/>
        </p:nvSpPr>
        <p:spPr>
          <a:xfrm>
            <a:off x="2962281" y="3985399"/>
            <a:ext cx="2743188" cy="512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Access token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387302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0" name="API 설계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API</a:t>
            </a:r>
            <a:r>
              <a:t> 설계</a:t>
            </a:r>
          </a:p>
        </p:txBody>
      </p:sp>
      <p:pic>
        <p:nvPicPr>
          <p:cNvPr id="1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1773237"/>
            <a:ext cx="8301038" cy="3165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387302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4" name="플로우 챠트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플로우 챠트</a:t>
            </a:r>
          </a:p>
        </p:txBody>
      </p:sp>
      <p:pic>
        <p:nvPicPr>
          <p:cNvPr id="175" name="https://mblogthumb-phinf.pstatic.net/20140803_297/onlybest01_1406996396155RYam2_PNG/3.png?type=w2" descr="https://mblogthumb-phinf.pstatic.net/20140803_297/onlybest01_1406996396155RYam2_PNG/3.png?type=w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8337" y="1412875"/>
            <a:ext cx="5267326" cy="471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246039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375" y="2317750"/>
            <a:ext cx="7980363" cy="3522663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시스템 구조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시스템 구조</a:t>
            </a:r>
          </a:p>
        </p:txBody>
      </p:sp>
      <p:sp>
        <p:nvSpPr>
          <p:cNvPr id="35" name="이미지"/>
          <p:cNvSpPr txBox="1"/>
          <p:nvPr/>
        </p:nvSpPr>
        <p:spPr>
          <a:xfrm>
            <a:off x="5913119" y="2193925"/>
            <a:ext cx="106108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돋움"/>
                <a:ea typeface="돋움"/>
                <a:cs typeface="돋움"/>
                <a:sym typeface="돋움"/>
              </a:rPr>
              <a:t>이미지</a:t>
            </a:r>
          </a:p>
        </p:txBody>
      </p:sp>
      <p:sp>
        <p:nvSpPr>
          <p:cNvPr id="36" name="보고서"/>
          <p:cNvSpPr txBox="1"/>
          <p:nvPr/>
        </p:nvSpPr>
        <p:spPr>
          <a:xfrm>
            <a:off x="2496819" y="3187700"/>
            <a:ext cx="10610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돋움"/>
                <a:ea typeface="돋움"/>
                <a:cs typeface="돋움"/>
                <a:sym typeface="돋움"/>
              </a:rPr>
              <a:t>보고서</a:t>
            </a:r>
          </a:p>
        </p:txBody>
      </p:sp>
      <p:sp>
        <p:nvSpPr>
          <p:cNvPr id="37" name="이미지"/>
          <p:cNvSpPr txBox="1"/>
          <p:nvPr/>
        </p:nvSpPr>
        <p:spPr>
          <a:xfrm>
            <a:off x="2496819" y="2249487"/>
            <a:ext cx="10594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돋움"/>
                <a:ea typeface="돋움"/>
                <a:cs typeface="돋움"/>
                <a:sym typeface="돋움"/>
              </a:rPr>
              <a:t>이미지</a:t>
            </a:r>
          </a:p>
        </p:txBody>
      </p:sp>
      <p:sp>
        <p:nvSpPr>
          <p:cNvPr id="38" name="보고서"/>
          <p:cNvSpPr txBox="1"/>
          <p:nvPr/>
        </p:nvSpPr>
        <p:spPr>
          <a:xfrm>
            <a:off x="5913119" y="3090862"/>
            <a:ext cx="10610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돋움"/>
                <a:ea typeface="돋움"/>
                <a:cs typeface="돋움"/>
                <a:sym typeface="돋움"/>
              </a:rPr>
              <a:t>보고서</a:t>
            </a:r>
          </a:p>
        </p:txBody>
      </p:sp>
      <p:sp>
        <p:nvSpPr>
          <p:cNvPr id="39" name="update"/>
          <p:cNvSpPr txBox="1"/>
          <p:nvPr/>
        </p:nvSpPr>
        <p:spPr>
          <a:xfrm>
            <a:off x="5975032" y="4884737"/>
            <a:ext cx="105949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update</a:t>
            </a:r>
          </a:p>
        </p:txBody>
      </p:sp>
      <p:sp>
        <p:nvSpPr>
          <p:cNvPr id="40" name="Data 저장"/>
          <p:cNvSpPr txBox="1"/>
          <p:nvPr/>
        </p:nvSpPr>
        <p:spPr>
          <a:xfrm>
            <a:off x="4617719" y="3910012"/>
            <a:ext cx="10610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</a:t>
            </a:r>
            <a:r>
              <a:rPr>
                <a:latin typeface="돋움"/>
                <a:ea typeface="돋움"/>
                <a:cs typeface="돋움"/>
                <a:sym typeface="돋움"/>
              </a:rPr>
              <a:t>저장</a:t>
            </a:r>
          </a:p>
        </p:txBody>
      </p:sp>
      <p:grpSp>
        <p:nvGrpSpPr>
          <p:cNvPr id="43" name="그룹"/>
          <p:cNvGrpSpPr/>
          <p:nvPr/>
        </p:nvGrpSpPr>
        <p:grpSpPr>
          <a:xfrm>
            <a:off x="595312" y="1955800"/>
            <a:ext cx="744538" cy="448129"/>
            <a:chOff x="0" y="0"/>
            <a:chExt cx="744537" cy="448128"/>
          </a:xfrm>
        </p:grpSpPr>
        <p:sp>
          <p:nvSpPr>
            <p:cNvPr id="41" name="모서리가 둥근 직사각형"/>
            <p:cNvSpPr/>
            <p:nvPr/>
          </p:nvSpPr>
          <p:spPr>
            <a:xfrm>
              <a:off x="0" y="0"/>
              <a:ext cx="744538" cy="2825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100"/>
              </a:pPr>
            </a:p>
          </p:txBody>
        </p:sp>
        <p:sp>
          <p:nvSpPr>
            <p:cNvPr id="42" name="website"/>
            <p:cNvSpPr txBox="1"/>
            <p:nvPr/>
          </p:nvSpPr>
          <p:spPr>
            <a:xfrm>
              <a:off x="72208" y="26488"/>
              <a:ext cx="600121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100"/>
              </a:lvl1pPr>
            </a:lstStyle>
            <a:p>
              <a:pPr/>
              <a:r>
                <a:t>website</a:t>
              </a:r>
            </a:p>
          </p:txBody>
        </p:sp>
      </p:grpSp>
      <p:grpSp>
        <p:nvGrpSpPr>
          <p:cNvPr id="46" name="그룹"/>
          <p:cNvGrpSpPr/>
          <p:nvPr/>
        </p:nvGrpSpPr>
        <p:grpSpPr>
          <a:xfrm>
            <a:off x="411162" y="5908675"/>
            <a:ext cx="1295401" cy="448129"/>
            <a:chOff x="0" y="0"/>
            <a:chExt cx="1295400" cy="448128"/>
          </a:xfrm>
        </p:grpSpPr>
        <p:sp>
          <p:nvSpPr>
            <p:cNvPr id="44" name="모서리가 둥근 직사각형"/>
            <p:cNvSpPr/>
            <p:nvPr/>
          </p:nvSpPr>
          <p:spPr>
            <a:xfrm>
              <a:off x="0" y="0"/>
              <a:ext cx="1295400" cy="2825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100"/>
              </a:pPr>
            </a:p>
          </p:txBody>
        </p:sp>
        <p:sp>
          <p:nvSpPr>
            <p:cNvPr id="45" name="Machine(camera)"/>
            <p:cNvSpPr txBox="1"/>
            <p:nvPr/>
          </p:nvSpPr>
          <p:spPr>
            <a:xfrm>
              <a:off x="72208" y="26488"/>
              <a:ext cx="1150984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100"/>
              </a:lvl1pPr>
            </a:lstStyle>
            <a:p>
              <a:pPr/>
              <a:r>
                <a:t>Machine(camera)</a:t>
              </a:r>
            </a:p>
          </p:txBody>
        </p:sp>
      </p:grpSp>
      <p:grpSp>
        <p:nvGrpSpPr>
          <p:cNvPr id="49" name="그룹"/>
          <p:cNvGrpSpPr/>
          <p:nvPr/>
        </p:nvGrpSpPr>
        <p:grpSpPr>
          <a:xfrm>
            <a:off x="4210050" y="1871662"/>
            <a:ext cx="677863" cy="284163"/>
            <a:chOff x="0" y="0"/>
            <a:chExt cx="677862" cy="284162"/>
          </a:xfrm>
        </p:grpSpPr>
        <p:sp>
          <p:nvSpPr>
            <p:cNvPr id="47" name="모서리가 둥근 직사각형"/>
            <p:cNvSpPr/>
            <p:nvPr/>
          </p:nvSpPr>
          <p:spPr>
            <a:xfrm>
              <a:off x="0" y="0"/>
              <a:ext cx="677863" cy="2841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100"/>
              </a:pPr>
            </a:p>
          </p:txBody>
        </p:sp>
        <p:sp>
          <p:nvSpPr>
            <p:cNvPr id="48" name="server"/>
            <p:cNvSpPr txBox="1"/>
            <p:nvPr/>
          </p:nvSpPr>
          <p:spPr>
            <a:xfrm>
              <a:off x="72286" y="26566"/>
              <a:ext cx="533291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100"/>
              </a:lvl1pPr>
            </a:lstStyle>
            <a:p>
              <a:pPr/>
              <a:r>
                <a:t>server</a:t>
              </a:r>
            </a:p>
          </p:txBody>
        </p:sp>
      </p:grpSp>
      <p:grpSp>
        <p:nvGrpSpPr>
          <p:cNvPr id="52" name="그룹"/>
          <p:cNvGrpSpPr/>
          <p:nvPr/>
        </p:nvGrpSpPr>
        <p:grpSpPr>
          <a:xfrm>
            <a:off x="7772400" y="1871662"/>
            <a:ext cx="746125" cy="448207"/>
            <a:chOff x="0" y="0"/>
            <a:chExt cx="746125" cy="448206"/>
          </a:xfrm>
        </p:grpSpPr>
        <p:sp>
          <p:nvSpPr>
            <p:cNvPr id="50" name="모서리가 둥근 직사각형"/>
            <p:cNvSpPr/>
            <p:nvPr/>
          </p:nvSpPr>
          <p:spPr>
            <a:xfrm>
              <a:off x="0" y="0"/>
              <a:ext cx="746125" cy="2841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100"/>
              </a:pPr>
            </a:p>
          </p:txBody>
        </p:sp>
        <p:sp>
          <p:nvSpPr>
            <p:cNvPr id="51" name="mapping"/>
            <p:cNvSpPr txBox="1"/>
            <p:nvPr/>
          </p:nvSpPr>
          <p:spPr>
            <a:xfrm>
              <a:off x="72286" y="26566"/>
              <a:ext cx="601553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100"/>
              </a:lvl1pPr>
            </a:lstStyle>
            <a:p>
              <a:pPr/>
              <a:r>
                <a:t>mapping</a:t>
              </a:r>
            </a:p>
          </p:txBody>
        </p:sp>
      </p:grpSp>
      <p:grpSp>
        <p:nvGrpSpPr>
          <p:cNvPr id="55" name="그룹"/>
          <p:cNvGrpSpPr/>
          <p:nvPr/>
        </p:nvGrpSpPr>
        <p:grpSpPr>
          <a:xfrm>
            <a:off x="7723187" y="5992812"/>
            <a:ext cx="793751" cy="448207"/>
            <a:chOff x="0" y="0"/>
            <a:chExt cx="793750" cy="448206"/>
          </a:xfrm>
        </p:grpSpPr>
        <p:sp>
          <p:nvSpPr>
            <p:cNvPr id="53" name="모서리가 둥근 직사각형"/>
            <p:cNvSpPr/>
            <p:nvPr/>
          </p:nvSpPr>
          <p:spPr>
            <a:xfrm>
              <a:off x="0" y="0"/>
              <a:ext cx="793750" cy="2841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100"/>
              </a:pPr>
            </a:p>
          </p:txBody>
        </p:sp>
        <p:sp>
          <p:nvSpPr>
            <p:cNvPr id="54" name="modeling"/>
            <p:cNvSpPr txBox="1"/>
            <p:nvPr/>
          </p:nvSpPr>
          <p:spPr>
            <a:xfrm>
              <a:off x="72286" y="26566"/>
              <a:ext cx="649178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100"/>
              </a:lvl1pPr>
            </a:lstStyle>
            <a:p>
              <a:pPr/>
              <a:r>
                <a:t>modeling</a:t>
              </a:r>
            </a:p>
          </p:txBody>
        </p:sp>
      </p:grpSp>
      <p:sp>
        <p:nvSpPr>
          <p:cNvPr id="56" name="학습결과"/>
          <p:cNvSpPr txBox="1"/>
          <p:nvPr/>
        </p:nvSpPr>
        <p:spPr>
          <a:xfrm>
            <a:off x="6989444" y="3889375"/>
            <a:ext cx="10594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돋움"/>
                <a:ea typeface="돋움"/>
                <a:cs typeface="돋움"/>
                <a:sym typeface="돋움"/>
              </a:rPr>
              <a:t>학습결과</a:t>
            </a:r>
          </a:p>
        </p:txBody>
      </p:sp>
      <p:sp>
        <p:nvSpPr>
          <p:cNvPr id="57" name="data"/>
          <p:cNvSpPr txBox="1"/>
          <p:nvPr/>
        </p:nvSpPr>
        <p:spPr>
          <a:xfrm>
            <a:off x="8434069" y="3889375"/>
            <a:ext cx="1059499" cy="31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58" name="display"/>
          <p:cNvSpPr txBox="1"/>
          <p:nvPr/>
        </p:nvSpPr>
        <p:spPr>
          <a:xfrm>
            <a:off x="1104582" y="3910012"/>
            <a:ext cx="105949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display</a:t>
            </a:r>
          </a:p>
        </p:txBody>
      </p:sp>
      <p:grpSp>
        <p:nvGrpSpPr>
          <p:cNvPr id="61" name="그룹"/>
          <p:cNvGrpSpPr/>
          <p:nvPr/>
        </p:nvGrpSpPr>
        <p:grpSpPr>
          <a:xfrm>
            <a:off x="4127500" y="5959475"/>
            <a:ext cx="793750" cy="448207"/>
            <a:chOff x="0" y="0"/>
            <a:chExt cx="793750" cy="448206"/>
          </a:xfrm>
        </p:grpSpPr>
        <p:sp>
          <p:nvSpPr>
            <p:cNvPr id="59" name="모서리가 둥근 직사각형"/>
            <p:cNvSpPr/>
            <p:nvPr/>
          </p:nvSpPr>
          <p:spPr>
            <a:xfrm>
              <a:off x="0" y="0"/>
              <a:ext cx="793750" cy="2841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100"/>
              </a:pPr>
            </a:p>
          </p:txBody>
        </p:sp>
        <p:sp>
          <p:nvSpPr>
            <p:cNvPr id="60" name="database"/>
            <p:cNvSpPr txBox="1"/>
            <p:nvPr/>
          </p:nvSpPr>
          <p:spPr>
            <a:xfrm>
              <a:off x="72286" y="26566"/>
              <a:ext cx="649178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100"/>
              </a:lvl1pPr>
            </a:lstStyle>
            <a:p>
              <a:pPr/>
              <a:r>
                <a:t>database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246039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0" y="2055812"/>
            <a:ext cx="3998913" cy="3502026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시스템 구조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시스템 구조</a:t>
            </a:r>
          </a:p>
        </p:txBody>
      </p:sp>
      <p:sp>
        <p:nvSpPr>
          <p:cNvPr id="66" name="listview"/>
          <p:cNvSpPr txBox="1"/>
          <p:nvPr/>
        </p:nvSpPr>
        <p:spPr>
          <a:xfrm>
            <a:off x="3781107" y="2155825"/>
            <a:ext cx="1061086" cy="31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listview</a:t>
            </a:r>
          </a:p>
        </p:txBody>
      </p:sp>
      <p:sp>
        <p:nvSpPr>
          <p:cNvPr id="67" name="관리, 삭제"/>
          <p:cNvSpPr txBox="1"/>
          <p:nvPr/>
        </p:nvSpPr>
        <p:spPr>
          <a:xfrm>
            <a:off x="3781107" y="3163887"/>
            <a:ext cx="10610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돋움"/>
                <a:ea typeface="돋움"/>
                <a:cs typeface="돋움"/>
                <a:sym typeface="돋움"/>
              </a:rPr>
              <a:t>관리</a:t>
            </a:r>
            <a:r>
              <a:t>, </a:t>
            </a:r>
            <a:r>
              <a:rPr>
                <a:latin typeface="돋움"/>
                <a:ea typeface="돋움"/>
                <a:cs typeface="돋움"/>
                <a:sym typeface="돋움"/>
              </a:rPr>
              <a:t>삭제</a:t>
            </a:r>
          </a:p>
        </p:txBody>
      </p:sp>
      <p:sp>
        <p:nvSpPr>
          <p:cNvPr id="68" name="Data 저장, update"/>
          <p:cNvSpPr txBox="1"/>
          <p:nvPr/>
        </p:nvSpPr>
        <p:spPr>
          <a:xfrm>
            <a:off x="3601719" y="3806825"/>
            <a:ext cx="1716724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</a:t>
            </a:r>
            <a:r>
              <a:rPr>
                <a:latin typeface="돋움"/>
                <a:ea typeface="돋움"/>
                <a:cs typeface="돋움"/>
                <a:sym typeface="돋움"/>
              </a:rPr>
              <a:t>저장</a:t>
            </a:r>
            <a:r>
              <a:t>, update</a:t>
            </a:r>
          </a:p>
        </p:txBody>
      </p:sp>
      <p:grpSp>
        <p:nvGrpSpPr>
          <p:cNvPr id="71" name="그룹"/>
          <p:cNvGrpSpPr/>
          <p:nvPr/>
        </p:nvGrpSpPr>
        <p:grpSpPr>
          <a:xfrm>
            <a:off x="2557462" y="1614487"/>
            <a:ext cx="647701" cy="448130"/>
            <a:chOff x="0" y="0"/>
            <a:chExt cx="647700" cy="448128"/>
          </a:xfrm>
        </p:grpSpPr>
        <p:sp>
          <p:nvSpPr>
            <p:cNvPr id="69" name="모서리가 둥근 직사각형"/>
            <p:cNvSpPr/>
            <p:nvPr/>
          </p:nvSpPr>
          <p:spPr>
            <a:xfrm>
              <a:off x="0" y="0"/>
              <a:ext cx="647700" cy="2825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100"/>
              </a:pPr>
            </a:p>
          </p:txBody>
        </p:sp>
        <p:sp>
          <p:nvSpPr>
            <p:cNvPr id="70" name="server"/>
            <p:cNvSpPr txBox="1"/>
            <p:nvPr/>
          </p:nvSpPr>
          <p:spPr>
            <a:xfrm>
              <a:off x="72208" y="26488"/>
              <a:ext cx="503284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100"/>
              </a:lvl1pPr>
            </a:lstStyle>
            <a:p>
              <a:pPr/>
              <a:r>
                <a:t>server</a:t>
              </a:r>
            </a:p>
          </p:txBody>
        </p:sp>
      </p:grpSp>
      <p:grpSp>
        <p:nvGrpSpPr>
          <p:cNvPr id="74" name="그룹"/>
          <p:cNvGrpSpPr/>
          <p:nvPr/>
        </p:nvGrpSpPr>
        <p:grpSpPr>
          <a:xfrm>
            <a:off x="5187950" y="1897062"/>
            <a:ext cx="1073150" cy="292889"/>
            <a:chOff x="0" y="0"/>
            <a:chExt cx="1073150" cy="292887"/>
          </a:xfrm>
        </p:grpSpPr>
        <p:sp>
          <p:nvSpPr>
            <p:cNvPr id="72" name="모서리가 둥근 직사각형"/>
            <p:cNvSpPr/>
            <p:nvPr/>
          </p:nvSpPr>
          <p:spPr>
            <a:xfrm>
              <a:off x="0" y="0"/>
              <a:ext cx="1073150" cy="2841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100"/>
              </a:pPr>
            </a:p>
          </p:txBody>
        </p:sp>
        <p:sp>
          <p:nvSpPr>
            <p:cNvPr id="73" name="관리자 페이지"/>
            <p:cNvSpPr txBox="1"/>
            <p:nvPr/>
          </p:nvSpPr>
          <p:spPr>
            <a:xfrm>
              <a:off x="72286" y="26566"/>
              <a:ext cx="928578" cy="26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100"/>
              </a:lvl1pPr>
            </a:lstStyle>
            <a:p>
              <a:pPr/>
              <a:r>
                <a:t>관리자 페이지</a:t>
              </a:r>
            </a:p>
          </p:txBody>
        </p:sp>
      </p:grpSp>
      <p:sp>
        <p:nvSpPr>
          <p:cNvPr id="75" name="datalist"/>
          <p:cNvSpPr txBox="1"/>
          <p:nvPr/>
        </p:nvSpPr>
        <p:spPr>
          <a:xfrm>
            <a:off x="2352357" y="4508500"/>
            <a:ext cx="1059499" cy="31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datalist</a:t>
            </a:r>
          </a:p>
        </p:txBody>
      </p:sp>
      <p:grpSp>
        <p:nvGrpSpPr>
          <p:cNvPr id="78" name="그룹"/>
          <p:cNvGrpSpPr/>
          <p:nvPr/>
        </p:nvGrpSpPr>
        <p:grpSpPr>
          <a:xfrm>
            <a:off x="4311650" y="5745162"/>
            <a:ext cx="793750" cy="448207"/>
            <a:chOff x="0" y="0"/>
            <a:chExt cx="793750" cy="448206"/>
          </a:xfrm>
        </p:grpSpPr>
        <p:sp>
          <p:nvSpPr>
            <p:cNvPr id="76" name="모서리가 둥근 직사각형"/>
            <p:cNvSpPr/>
            <p:nvPr/>
          </p:nvSpPr>
          <p:spPr>
            <a:xfrm>
              <a:off x="0" y="0"/>
              <a:ext cx="793750" cy="2841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100"/>
              </a:pPr>
            </a:p>
          </p:txBody>
        </p:sp>
        <p:sp>
          <p:nvSpPr>
            <p:cNvPr id="77" name="database"/>
            <p:cNvSpPr txBox="1"/>
            <p:nvPr/>
          </p:nvSpPr>
          <p:spPr>
            <a:xfrm>
              <a:off x="72286" y="26566"/>
              <a:ext cx="649178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100"/>
              </a:lvl1pPr>
            </a:lstStyle>
            <a:p>
              <a:pPr/>
              <a:r>
                <a:t>database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246039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1" name="시스템 요구 정의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시스템 요구 정의</a:t>
            </a:r>
          </a:p>
        </p:txBody>
      </p:sp>
      <p:graphicFrame>
        <p:nvGraphicFramePr>
          <p:cNvPr id="82" name="표"/>
          <p:cNvGraphicFramePr/>
          <p:nvPr/>
        </p:nvGraphicFramePr>
        <p:xfrm>
          <a:off x="304800" y="1219200"/>
          <a:ext cx="8610600" cy="559911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38187"/>
                <a:gridCol w="1512887"/>
                <a:gridCol w="647700"/>
                <a:gridCol w="936625"/>
                <a:gridCol w="1871662"/>
                <a:gridCol w="2903537"/>
              </a:tblGrid>
              <a:tr h="371475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돋움체"/>
                        </a:rPr>
                        <a:t>서비스 구분</a:t>
                      </a:r>
                    </a:p>
                  </a:txBody>
                  <a:tcPr marL="45724" marR="45724" marT="45724" marB="45724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돋움체"/>
                        </a:rPr>
                        <a:t>구현방안</a:t>
                      </a:r>
                    </a:p>
                  </a:txBody>
                  <a:tcPr marL="45724" marR="45724" marT="45724" marB="45724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 hMerge="1">
                  <a:tcPr/>
                </a:tc>
              </a:tr>
              <a:tr h="3698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유형</a:t>
                      </a:r>
                    </a:p>
                  </a:txBody>
                  <a:tcPr marL="45724" marR="45724" marT="45724" marB="45724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  <a:r>
                        <a:t>요구사항</a:t>
                      </a:r>
                      <a:r>
                        <a:t>ID</a:t>
                      </a:r>
                    </a:p>
                  </a:txBody>
                  <a:tcPr marL="45724" marR="45724" marT="45724" marB="45724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분류</a:t>
                      </a:r>
                    </a:p>
                  </a:txBody>
                  <a:tcPr marL="45724" marR="45724" marT="45724" marB="45724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서비스명</a:t>
                      </a:r>
                    </a:p>
                  </a:txBody>
                  <a:tcPr marL="45724" marR="45724" marT="45724" marB="45724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요구사항</a:t>
                      </a:r>
                    </a:p>
                  </a:txBody>
                  <a:tcPr marL="45724" marR="45724" marT="45724" marB="45724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기능상세</a:t>
                      </a:r>
                    </a:p>
                  </a:txBody>
                  <a:tcPr marL="45724" marR="45724" marT="45724" marB="45724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</a:tr>
              <a:tr h="371475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기계</a:t>
                      </a:r>
                    </a:p>
                  </a:txBody>
                  <a:tcPr marL="45724" marR="45724" marT="45724" marB="45724" anchor="t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Machine_001</a:t>
                      </a:r>
                    </a:p>
                  </a:txBody>
                  <a:tcPr marL="45724" marR="45724" marT="45724" marB="45724" anchor="t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24" marR="45724" marT="45724" marB="45724" anchor="t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client</a:t>
                      </a:r>
                    </a:p>
                  </a:txBody>
                  <a:tcPr marL="45724" marR="45724" marT="45724" marB="45724" anchor="t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화면에 출력</a:t>
                      </a:r>
                    </a:p>
                  </a:txBody>
                  <a:tcPr marL="45724" marR="45724" marT="45724" marB="45724" anchor="t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웹을 기계화면에 표시</a:t>
                      </a:r>
                    </a:p>
                  </a:txBody>
                  <a:tcPr marL="45724" marR="45724" marT="45724" marB="45724" anchor="t" anchorCtr="0" horzOverflow="overflow">
                    <a:solidFill>
                      <a:srgbClr val="E8E8E8"/>
                    </a:solidFill>
                  </a:tcPr>
                </a:tc>
              </a:tr>
              <a:tr h="36988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Machine_002</a:t>
                      </a:r>
                    </a:p>
                  </a:txBody>
                  <a:tcPr marL="45724" marR="45724" marT="45724" marB="45724" anchor="t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24" marR="45724" marT="45724" marB="45724" anchor="t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camera</a:t>
                      </a:r>
                    </a:p>
                  </a:txBody>
                  <a:tcPr marL="45724" marR="45724" marT="45724" marB="45724" anchor="t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사진찍기</a:t>
                      </a:r>
                    </a:p>
                  </a:txBody>
                  <a:tcPr marL="45724" marR="45724" marT="45724" marB="45724" anchor="t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  <a:r>
                        <a:t>사진을 찍어 웹으로 </a:t>
                      </a:r>
                      <a:r>
                        <a:t>upload</a:t>
                      </a:r>
                    </a:p>
                  </a:txBody>
                  <a:tcPr marL="45724" marR="45724" marT="45724" marB="45724" anchor="t" anchorCtr="0" horzOverflow="overflow">
                    <a:solidFill>
                      <a:srgbClr val="CCCCCC"/>
                    </a:solidFill>
                  </a:tcPr>
                </a:tc>
              </a:tr>
              <a:tr h="458787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웹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Web_001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Upload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얼굴 이미지 업로드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  <a:r>
                        <a:t>얼굴 이미지를 서버에 업로드</a:t>
                      </a:r>
                      <a:r>
                        <a:t>, </a:t>
                      </a:r>
                      <a:r>
                        <a:t>성별</a:t>
                      </a:r>
                      <a:r>
                        <a:t>, </a:t>
                      </a:r>
                      <a:r>
                        <a:t>나이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</a:tr>
              <a:tr h="4572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Web_002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결과 보고서 확인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분류된 이미지 결과 확인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매핑 된 결과를 웹에 출력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</a:tr>
              <a:tr h="4572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Web_003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보고서 다운로드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보고서 다운로드 선택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  <a:r>
                        <a:t>이미지</a:t>
                      </a:r>
                      <a:r>
                        <a:t>, pdf, A4 </a:t>
                      </a:r>
                      <a:r>
                        <a:t>선택</a:t>
                      </a:r>
                      <a:r>
                        <a:t>(email, </a:t>
                      </a:r>
                      <a:r>
                        <a:t>카톡</a:t>
                      </a:r>
                      <a:r>
                        <a:t>)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</a:tr>
              <a:tr h="45720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Server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Ser_001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이미지 분석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이미지 학습 모델링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이미지 사이즈 조정 및 컬러 변경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</a:tr>
              <a:tr h="4572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Ser_002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결과 보고서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분류 결과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분류된 이미지와 성격 데이터 매핑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</a:tr>
              <a:tr h="4572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Ser_003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  <a:r>
                        <a:t>관리자 </a:t>
                      </a:r>
                      <a:r>
                        <a:t>DB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사용내역 관리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사용내역을 관리자가 관리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</a:tr>
              <a:tr h="457200">
                <a:tc rowSpan="3"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  <a:r>
                        <a:t>관리자</a:t>
                      </a:r>
                      <a:r>
                        <a:t> 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Mana_001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내역관리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내역 관리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  <a:r>
                        <a:t>에러</a:t>
                      </a:r>
                      <a:r>
                        <a:t>, </a:t>
                      </a:r>
                      <a:r>
                        <a:t>사용내역 등을 관리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</a:tr>
              <a:tr h="4572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Mana_002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삭제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데이터 삭제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데이터 삭제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CCCCCC"/>
                    </a:solidFill>
                  </a:tcPr>
                </a:tc>
              </a:tr>
              <a:tr h="4572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Mana_003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통계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  <a:r>
                        <a:t>통계</a:t>
                      </a:r>
                      <a:r>
                        <a:t>, </a:t>
                      </a:r>
                      <a:r>
                        <a:t>그래프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통계자료 시각화</a:t>
                      </a:r>
                    </a:p>
                  </a:txBody>
                  <a:tcPr marL="45724" marR="45724" marT="45724" marB="45724" anchor="ctr" anchorCtr="0" horzOverflow="overflow"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246039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5" name="시스템 요구 정의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시스템 요구 정의</a:t>
            </a:r>
          </a:p>
        </p:txBody>
      </p:sp>
      <p:graphicFrame>
        <p:nvGraphicFramePr>
          <p:cNvPr id="86" name="표"/>
          <p:cNvGraphicFramePr/>
          <p:nvPr/>
        </p:nvGraphicFramePr>
        <p:xfrm>
          <a:off x="304800" y="1219200"/>
          <a:ext cx="8610600" cy="3484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38187"/>
                <a:gridCol w="1512887"/>
                <a:gridCol w="647700"/>
                <a:gridCol w="936625"/>
                <a:gridCol w="1871662"/>
                <a:gridCol w="2903537"/>
              </a:tblGrid>
              <a:tr h="371475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돋움체"/>
                        </a:rPr>
                        <a:t>서비스 구분</a:t>
                      </a:r>
                    </a:p>
                  </a:txBody>
                  <a:tcPr marL="45717" marR="45717" marT="45717" marB="45717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돋움체"/>
                        </a:rPr>
                        <a:t>구현방안</a:t>
                      </a:r>
                    </a:p>
                  </a:txBody>
                  <a:tcPr marL="45717" marR="45717" marT="45717" marB="45717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 hMerge="1">
                  <a:tcPr/>
                </a:tc>
              </a:tr>
              <a:tr h="3698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유형</a:t>
                      </a:r>
                    </a:p>
                  </a:txBody>
                  <a:tcPr marL="45717" marR="45717" marT="45717" marB="45717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  <a:r>
                        <a:t>요구사항</a:t>
                      </a:r>
                      <a:r>
                        <a:t>ID</a:t>
                      </a:r>
                    </a:p>
                  </a:txBody>
                  <a:tcPr marL="45717" marR="45717" marT="45717" marB="45717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분류</a:t>
                      </a:r>
                    </a:p>
                  </a:txBody>
                  <a:tcPr marL="45717" marR="45717" marT="45717" marB="45717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서비스명</a:t>
                      </a:r>
                    </a:p>
                  </a:txBody>
                  <a:tcPr marL="45717" marR="45717" marT="45717" marB="45717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요구사항</a:t>
                      </a:r>
                    </a:p>
                  </a:txBody>
                  <a:tcPr marL="45717" marR="45717" marT="45717" marB="45717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기능상세</a:t>
                      </a:r>
                    </a:p>
                  </a:txBody>
                  <a:tcPr marL="45717" marR="45717" marT="45717" marB="45717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mapping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Mapp_001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학습 데이터 전송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이미지 분류 모델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이미지의 특성파악 후 분류모델 적용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</a:tr>
              <a:tr h="4572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Mapp_002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17" marR="45717" marT="45717" marB="45717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학습된 데이터 전송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분류 결과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분류되어 나온 결과 전송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CCCCCC"/>
                    </a:solidFill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Model 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Model_001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학습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이미지 학습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  <a:r>
                        <a:t>Upload</a:t>
                      </a:r>
                      <a:r>
                        <a:t>된 이미지 학습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</a:tr>
              <a:tr h="4572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Model_002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17" marR="45717" marT="45717" marB="45717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Model-update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  <a:r>
                        <a:t>모델 </a:t>
                      </a:r>
                      <a:r>
                        <a:t>update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  <a:r>
                        <a:t>저장된 이미지를 가지고 모델 </a:t>
                      </a:r>
                      <a:r>
                        <a:t>upload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CCCCCC"/>
                    </a:solidFill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DB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DB_001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이미지 저장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이미지 저장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데이터 베이스에 이미지 저장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E8E8E8"/>
                    </a:solidFill>
                  </a:tcPr>
                </a:tc>
              </a:tr>
              <a:tr h="4572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DB_002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돋움체"/>
                        </a:defRPr>
                      </a:pPr>
                    </a:p>
                  </a:txBody>
                  <a:tcPr marL="45717" marR="45717" marT="45717" marB="45717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관리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데이터 관리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돋움체"/>
                        </a:rPr>
                        <a:t>관리자가 사용내역 관리</a:t>
                      </a:r>
                    </a:p>
                  </a:txBody>
                  <a:tcPr marL="45717" marR="45717" marT="45717" marB="45717" anchor="ctr" anchorCtr="0" horzOverflow="overflow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246039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9" name="- Machine &lt;-&gt; website"/>
          <p:cNvSpPr txBox="1"/>
          <p:nvPr/>
        </p:nvSpPr>
        <p:spPr>
          <a:xfrm>
            <a:off x="568452" y="1224348"/>
            <a:ext cx="31027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Machine &lt;-&gt; website</a:t>
            </a:r>
          </a:p>
        </p:txBody>
      </p:sp>
      <p:pic>
        <p:nvPicPr>
          <p:cNvPr id="9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5259" y="1860687"/>
            <a:ext cx="5119536" cy="4504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8322" y="2070237"/>
            <a:ext cx="2029978" cy="3729682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플로우 챠트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플로우 챠트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246039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5" name="플로우 챠트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플로우 챠트</a:t>
            </a:r>
          </a:p>
        </p:txBody>
      </p:sp>
      <p:sp>
        <p:nvSpPr>
          <p:cNvPr id="96" name="- website &lt;-&gt; server"/>
          <p:cNvSpPr txBox="1"/>
          <p:nvPr/>
        </p:nvSpPr>
        <p:spPr>
          <a:xfrm>
            <a:off x="568451" y="1224348"/>
            <a:ext cx="279748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website &lt;-&gt; server</a:t>
            </a:r>
          </a:p>
        </p:txBody>
      </p:sp>
      <p:pic>
        <p:nvPicPr>
          <p:cNvPr id="9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1070" y="2054026"/>
            <a:ext cx="3930400" cy="3435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863" y="2846633"/>
            <a:ext cx="3589694" cy="1850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슬라이드 번호"/>
          <p:cNvSpPr txBox="1"/>
          <p:nvPr>
            <p:ph type="sldNum" sz="quarter" idx="2"/>
          </p:nvPr>
        </p:nvSpPr>
        <p:spPr>
          <a:xfrm>
            <a:off x="7924800" y="6443662"/>
            <a:ext cx="246039" cy="396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굴림체"/>
                <a:ea typeface="굴림체"/>
                <a:cs typeface="굴림체"/>
                <a:sym typeface="굴림체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1" name="플로우 챠트"/>
          <p:cNvSpPr txBox="1"/>
          <p:nvPr>
            <p:ph type="ctrTitle" idx="4294967295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플로우 챠트</a:t>
            </a:r>
          </a:p>
        </p:txBody>
      </p:sp>
      <p:sp>
        <p:nvSpPr>
          <p:cNvPr id="102" name="- server &lt;-&gt; mapping"/>
          <p:cNvSpPr txBox="1"/>
          <p:nvPr/>
        </p:nvSpPr>
        <p:spPr>
          <a:xfrm>
            <a:off x="568451" y="1224348"/>
            <a:ext cx="29332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server &lt;-&gt; mapping</a:t>
            </a:r>
          </a:p>
        </p:txBody>
      </p:sp>
      <p:pic>
        <p:nvPicPr>
          <p:cNvPr id="10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549" y="2274207"/>
            <a:ext cx="2057701" cy="2995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9499" y="2045679"/>
            <a:ext cx="3044673" cy="3452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bllineb">
  <a:themeElements>
    <a:clrScheme name="dbllineb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BEBEB"/>
      </a:accent1>
      <a:accent2>
        <a:srgbClr val="2323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llineb">
      <a:majorFont>
        <a:latin typeface="Helvetica"/>
        <a:ea typeface="Helvetica"/>
        <a:cs typeface="Helvetica"/>
      </a:majorFont>
      <a:minorFont>
        <a:latin typeface="돋움체"/>
        <a:ea typeface="돋움체"/>
        <a:cs typeface="돋움체"/>
      </a:minorFont>
    </a:fontScheme>
    <a:fmtScheme name="dbllineb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돋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돋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bllineb">
  <a:themeElements>
    <a:clrScheme name="dbllineb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BEBEB"/>
      </a:accent1>
      <a:accent2>
        <a:srgbClr val="2323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llineb">
      <a:majorFont>
        <a:latin typeface="Helvetica"/>
        <a:ea typeface="Helvetica"/>
        <a:cs typeface="Helvetica"/>
      </a:majorFont>
      <a:minorFont>
        <a:latin typeface="돋움체"/>
        <a:ea typeface="돋움체"/>
        <a:cs typeface="돋움체"/>
      </a:minorFont>
    </a:fontScheme>
    <a:fmtScheme name="dbllineb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돋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돋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