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8" d="100"/>
          <a:sy n="78" d="100"/>
        </p:scale>
        <p:origin x="1668" y="84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e-WoY38ifA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https://www.youtube.com/watch?v=8e-WoY38ifA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2feelus&amp;logNo=220391880091&amp;proxyReferer=https:%2F%2Fwww.google.com%2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6536724" cy="1985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3.8 </a:t>
            </a:r>
            <a:r>
              <a:rPr lang="ko-KR" altLang="en-US" sz="2000" b="1" dirty="0"/>
              <a:t>자유도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자유도  </a:t>
            </a:r>
            <a:r>
              <a:rPr lang="ko-KR" altLang="en-US" sz="1600" dirty="0"/>
              <a:t>주어진 조건 하에서 자유롭게 </a:t>
            </a:r>
            <a:r>
              <a:rPr lang="ko-KR" altLang="en-US" sz="1600" dirty="0" err="1"/>
              <a:t>변화될수</a:t>
            </a:r>
            <a:r>
              <a:rPr lang="ko-KR" altLang="en-US" sz="1600" dirty="0"/>
              <a:t> 있는 요소의 수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모집단의 분산을 추정하고자 할 때 분모에 </a:t>
            </a:r>
            <a:r>
              <a:rPr lang="en-US" altLang="ko-KR" sz="1600" dirty="0"/>
              <a:t>n</a:t>
            </a:r>
            <a:r>
              <a:rPr lang="ko-KR" altLang="en-US" sz="1600" dirty="0"/>
              <a:t>을 사용하면 편향이 생김</a:t>
            </a:r>
            <a:r>
              <a:rPr lang="en-US" altLang="ko-KR" sz="1600" dirty="0"/>
              <a:t>, n-1</a:t>
            </a:r>
            <a:r>
              <a:rPr lang="ko-KR" altLang="en-US" sz="1600" dirty="0"/>
              <a:t>로 하면 편향이 생기지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D60B6B-5BC0-47F0-A804-875F6F3EA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39210"/>
              </p:ext>
            </p:extLst>
          </p:nvPr>
        </p:nvGraphicFramePr>
        <p:xfrm>
          <a:off x="6740238" y="2508532"/>
          <a:ext cx="2437674" cy="1489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37">
                  <a:extLst>
                    <a:ext uri="{9D8B030D-6E8A-4147-A177-3AD203B41FA5}">
                      <a16:colId xmlns:a16="http://schemas.microsoft.com/office/drawing/2014/main" val="990409325"/>
                    </a:ext>
                  </a:extLst>
                </a:gridCol>
                <a:gridCol w="1218837">
                  <a:extLst>
                    <a:ext uri="{9D8B030D-6E8A-4147-A177-3AD203B41FA5}">
                      <a16:colId xmlns:a16="http://schemas.microsoft.com/office/drawing/2014/main" val="1401713942"/>
                    </a:ext>
                  </a:extLst>
                </a:gridCol>
              </a:tblGrid>
              <a:tr h="372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평균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62932"/>
                  </a:ext>
                </a:extLst>
              </a:tr>
              <a:tr h="372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7051"/>
                  </a:ext>
                </a:extLst>
              </a:tr>
              <a:tr h="372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71625"/>
                  </a:ext>
                </a:extLst>
              </a:tr>
              <a:tr h="3723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262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93B914-91B6-435B-8030-C381DA354F36}"/>
              </a:ext>
            </a:extLst>
          </p:cNvPr>
          <p:cNvSpPr txBox="1"/>
          <p:nvPr/>
        </p:nvSpPr>
        <p:spPr>
          <a:xfrm>
            <a:off x="6796235" y="2063578"/>
            <a:ext cx="23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평균 </a:t>
            </a:r>
            <a:r>
              <a:rPr lang="en-US" altLang="ko-KR" sz="1600" dirty="0"/>
              <a:t>= 3, n = 3</a:t>
            </a:r>
            <a:endParaRPr lang="ko-KR" altLang="en-US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055D0A-521A-4794-B7DF-FB702312F261}"/>
              </a:ext>
            </a:extLst>
          </p:cNvPr>
          <p:cNvSpPr/>
          <p:nvPr/>
        </p:nvSpPr>
        <p:spPr>
          <a:xfrm>
            <a:off x="6685005" y="2842054"/>
            <a:ext cx="1285103" cy="8402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2400" dirty="0"/>
              <a:t>표본을 통해 모집단의 분산을 추정하고자 할 때 분모에 </a:t>
            </a:r>
            <a:r>
              <a:rPr lang="en-US" altLang="ko-KR" sz="2400" dirty="0"/>
              <a:t>n </a:t>
            </a:r>
            <a:r>
              <a:rPr lang="ko-KR" altLang="en-US" sz="2400" dirty="0"/>
              <a:t>대신 </a:t>
            </a:r>
            <a:r>
              <a:rPr lang="en-US" altLang="ko-KR" sz="2400" dirty="0"/>
              <a:t>n-1</a:t>
            </a:r>
            <a:r>
              <a:rPr lang="ko-KR" altLang="en-US" sz="2400" dirty="0"/>
              <a:t>을 사용해야 </a:t>
            </a:r>
            <a:r>
              <a:rPr lang="ko-KR" altLang="en-US" sz="2400" dirty="0" err="1"/>
              <a:t>추정값에</a:t>
            </a:r>
            <a:r>
              <a:rPr lang="ko-KR" altLang="en-US" sz="2400" dirty="0"/>
              <a:t> 편향이 발생하지 않는다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그런데 이것이 데이터 과학에서도 중요할까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ko-KR" altLang="en-US" sz="2400" dirty="0"/>
              <a:t>유의성 검정에서는 그렇지 않다</a:t>
            </a:r>
          </a:p>
          <a:p>
            <a:pPr lvl="1"/>
            <a:r>
              <a:rPr lang="en-US" altLang="ko-KR" sz="2400" dirty="0"/>
              <a:t>- </a:t>
            </a:r>
            <a:r>
              <a:rPr lang="ko-KR" altLang="en-US" sz="2400" dirty="0"/>
              <a:t>데이터의 크기가 대개 충분히 크기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분모가 </a:t>
            </a:r>
            <a:r>
              <a:rPr lang="en-US" altLang="ko-KR" sz="2400" dirty="0"/>
              <a:t>n</a:t>
            </a:r>
            <a:r>
              <a:rPr lang="ko-KR" altLang="en-US" sz="2400" dirty="0"/>
              <a:t>인지 </a:t>
            </a:r>
            <a:r>
              <a:rPr lang="en-US" altLang="ko-KR" sz="2400" dirty="0"/>
              <a:t>n-1</a:t>
            </a:r>
            <a:r>
              <a:rPr lang="ko-KR" altLang="en-US" sz="2400" dirty="0"/>
              <a:t>인지 크게 중요하지 않은 경우가 많다</a:t>
            </a:r>
            <a:endParaRPr lang="en-US" altLang="ko-KR" sz="2400" dirty="0"/>
          </a:p>
          <a:p>
            <a:pPr lvl="1"/>
            <a:endParaRPr lang="ko-KR" altLang="en-US" sz="2400" dirty="0"/>
          </a:p>
          <a:p>
            <a:r>
              <a:rPr lang="ko-KR" altLang="en-US" sz="2400" dirty="0"/>
              <a:t>회귀에서 요인변수를 사용할 때는 중요하다</a:t>
            </a:r>
          </a:p>
          <a:p>
            <a:pPr lvl="1"/>
            <a:r>
              <a:rPr lang="en-US" altLang="ko-KR" sz="2400" dirty="0"/>
              <a:t>- </a:t>
            </a:r>
            <a:r>
              <a:rPr lang="ko-KR" altLang="en-US" sz="2400" dirty="0"/>
              <a:t>범주형 변수를 </a:t>
            </a:r>
            <a:r>
              <a:rPr lang="en-US" altLang="ko-KR" sz="2400" dirty="0"/>
              <a:t>dummy </a:t>
            </a:r>
            <a:r>
              <a:rPr lang="ko-KR" altLang="en-US" sz="2400" dirty="0"/>
              <a:t>변수로 바꾸는 경우</a:t>
            </a:r>
            <a:r>
              <a:rPr lang="en-US" altLang="ko-KR" sz="2400" dirty="0"/>
              <a:t>!</a:t>
            </a:r>
          </a:p>
          <a:p>
            <a:pPr lvl="1"/>
            <a:r>
              <a:rPr lang="ko-KR" altLang="en-US" sz="2400" dirty="0"/>
              <a:t>요일별로 더미 변수를 만든다면 자유도는 </a:t>
            </a:r>
            <a:r>
              <a:rPr lang="en-US" altLang="ko-KR" sz="2400" dirty="0"/>
              <a:t>6</a:t>
            </a:r>
            <a:r>
              <a:rPr lang="ko-KR" altLang="en-US" sz="2400" dirty="0"/>
              <a:t>이어야 한다</a:t>
            </a:r>
            <a:endParaRPr lang="en-US" altLang="ko-KR" sz="2400" dirty="0"/>
          </a:p>
          <a:p>
            <a:pPr lvl="1"/>
            <a:r>
              <a:rPr lang="en-US" altLang="ko-KR" sz="2400" dirty="0">
                <a:highlight>
                  <a:srgbClr val="FFFF00"/>
                </a:highlight>
                <a:hlinkClick r:id="rId3"/>
              </a:rPr>
              <a:t>https://m.blog.naver.com/PostView.nhn?blogId=2feelus&amp;logNo=220391880091&amp;proxyReferer=https:%2F%2Fwww.google.com%2F</a:t>
            </a:r>
            <a:endParaRPr lang="ko-KR" altLang="en-US" sz="2400" dirty="0">
              <a:highlight>
                <a:srgbClr val="FFFF00"/>
              </a:highlight>
            </a:endParaRPr>
          </a:p>
          <a:p>
            <a:pPr lvl="1"/>
            <a:endParaRPr lang="en-US" altLang="ko-KR" sz="2400" dirty="0"/>
          </a:p>
          <a:p>
            <a:pPr lvl="1"/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20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8142</TotalTime>
  <Words>191</Words>
  <Application>Microsoft Office PowerPoint</Application>
  <PresentationFormat>A4 용지(210x297mm)</PresentationFormat>
  <Paragraphs>30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김 동현</cp:lastModifiedBy>
  <cp:revision>95</cp:revision>
  <dcterms:created xsi:type="dcterms:W3CDTF">2018-12-13T08:26:30Z</dcterms:created>
  <dcterms:modified xsi:type="dcterms:W3CDTF">2020-05-19T15:44:29Z</dcterms:modified>
</cp:coreProperties>
</file>