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pos="135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pos="6124">
          <p15:clr>
            <a:srgbClr val="A4A3A4"/>
          </p15:clr>
        </p15:guide>
        <p15:guide id="5" pos="4115">
          <p15:clr>
            <a:srgbClr val="A4A3A4"/>
          </p15:clr>
        </p15:guide>
        <p15:guide id="6" orient="horz" pos="1003">
          <p15:clr>
            <a:srgbClr val="A4A3A4"/>
          </p15:clr>
        </p15:guide>
        <p15:guide id="7" pos="5737">
          <p15:clr>
            <a:srgbClr val="A4A3A4"/>
          </p15:clr>
        </p15:guide>
        <p15:guide id="8" orient="horz" pos="2591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1253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282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" roundtripDataSignature="AMtx7mhva3UHPhQA4WbyUQCroSE+7w+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67" autoAdjust="0"/>
  </p:normalViewPr>
  <p:slideViewPr>
    <p:cSldViewPr snapToGrid="0">
      <p:cViewPr varScale="1">
        <p:scale>
          <a:sx n="77" d="100"/>
          <a:sy n="77" d="100"/>
        </p:scale>
        <p:origin x="2424" y="96"/>
      </p:cViewPr>
      <p:guideLst>
        <p:guide orient="horz" pos="414"/>
        <p:guide pos="135"/>
        <p:guide orient="horz" pos="731"/>
        <p:guide pos="6124"/>
        <p:guide pos="4115"/>
        <p:guide orient="horz" pos="1003"/>
        <p:guide pos="5737"/>
        <p:guide orient="horz" pos="2591"/>
        <p:guide orient="horz" pos="4065"/>
        <p:guide orient="horz" pos="1253"/>
        <p:guide orient="horz" pos="2704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4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908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298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 rot="-5400000">
            <a:off x="4031090" y="-4031091"/>
            <a:ext cx="1843821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50000"/>
            <a:ext cx="9906000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56692"/>
            <a:ext cx="9906000" cy="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 rot="-5400000">
            <a:off x="4745966" y="-4745968"/>
            <a:ext cx="414069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://www.ktword.co.kr/word/abbr_view.php?m_temp1=870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hyperlink" Target="http://blog.naver.com/PostView.nhn?blogId=mykepzzang&amp;logNo=220840724901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freshrimpsushi.tistory.com/1510?category=696569" TargetMode="Externa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hyperlink" Target="http://www.ktword.co.kr/word/abbr_view.php?m_temp1=4401" TargetMode="Externa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-62262" y="930518"/>
            <a:ext cx="996826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2.10 </a:t>
            </a: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푸아송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분포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지수분포</a:t>
            </a:r>
            <a:endParaRPr lang="en-US" altLang="ko-KR" sz="1600" dirty="0"/>
          </a:p>
          <a:p>
            <a:pPr marL="400050" lvl="0" indent="-285750" algn="just">
              <a:lnSpc>
                <a:spcPct val="150000"/>
              </a:lnSpc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푸아송</a:t>
            </a:r>
            <a:r>
              <a:rPr lang="ko-KR" altLang="en-US" sz="1600" b="1" dirty="0"/>
              <a:t> 분포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dirty="0"/>
              <a:t>단위시간</a:t>
            </a:r>
            <a:r>
              <a:rPr lang="en-US" altLang="ko-KR" dirty="0"/>
              <a:t>, </a:t>
            </a:r>
            <a:r>
              <a:rPr lang="ko-KR" altLang="en-US" dirty="0"/>
              <a:t>단위 공간에 어떤 사건이 몇 번 발생할 것인가를 표현하는 이산확률분포</a:t>
            </a:r>
            <a:endParaRPr lang="en-US" altLang="ko-KR" dirty="0"/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</a:pPr>
            <a:r>
              <a:rPr lang="en-US" altLang="ko-KR" sz="1600" dirty="0"/>
              <a:t>…</a:t>
            </a:r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</a:pPr>
            <a:endParaRPr lang="en-US" altLang="ko-KR" sz="1600" dirty="0"/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</a:pPr>
            <a:endParaRPr lang="en-US" altLang="ko-KR" sz="1600" dirty="0"/>
          </a:p>
          <a:p>
            <a:pPr marL="4000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US" altLang="ko-KR" sz="1600" dirty="0"/>
              <a:t>Ex)</a:t>
            </a:r>
            <a:r>
              <a:rPr lang="ko-KR" altLang="en-US" sz="1600" dirty="0"/>
              <a:t> 한 주에 고장 나는 횟수의 평균값이 </a:t>
            </a:r>
            <a:r>
              <a:rPr lang="en-US" altLang="ko-KR" sz="1600" dirty="0"/>
              <a:t>3.4</a:t>
            </a:r>
            <a:r>
              <a:rPr lang="ko-KR" altLang="en-US" sz="1600" dirty="0"/>
              <a:t>인 팝콘 기계가 있다</a:t>
            </a:r>
            <a:r>
              <a:rPr lang="en-US" altLang="ko-KR" sz="1600" dirty="0"/>
              <a:t>. </a:t>
            </a:r>
            <a:r>
              <a:rPr lang="ko-KR" altLang="en-US" sz="1600" dirty="0"/>
              <a:t>기계가 </a:t>
            </a:r>
            <a:r>
              <a:rPr lang="en-US" altLang="ko-KR" sz="1600" dirty="0"/>
              <a:t>3</a:t>
            </a:r>
            <a:r>
              <a:rPr lang="ko-KR" altLang="en-US" sz="1600" dirty="0"/>
              <a:t>번 고장 날 확률</a:t>
            </a:r>
            <a:r>
              <a:rPr lang="en-US" altLang="ko-KR" sz="1600" dirty="0"/>
              <a:t>?</a:t>
            </a:r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</a:pPr>
            <a:endParaRPr lang="en-US" altLang="ko-KR" sz="1600" dirty="0"/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</a:pPr>
            <a:endParaRPr lang="en-US" altLang="ko-KR" sz="1600" dirty="0"/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</a:pPr>
            <a:endParaRPr lang="en-US" altLang="ko-KR" sz="1600" dirty="0"/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</a:pPr>
            <a:endParaRPr lang="en-US" altLang="ko-KR" sz="1600" dirty="0"/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</a:pPr>
            <a:endParaRPr lang="en-US" altLang="ko-KR" sz="1600" dirty="0"/>
          </a:p>
          <a:p>
            <a:pPr marL="114300" lvl="0" algn="just">
              <a:lnSpc>
                <a:spcPct val="150000"/>
              </a:lnSpc>
              <a:buClrTx/>
              <a:buSzPts val="1800"/>
            </a:pPr>
            <a:r>
              <a:rPr lang="en-US" altLang="ko-KR" sz="2000" b="1" dirty="0"/>
              <a:t>Python code</a:t>
            </a:r>
          </a:p>
          <a:p>
            <a:pPr marL="114300" lvl="1" algn="just">
              <a:lnSpc>
                <a:spcPct val="150000"/>
              </a:lnSpc>
              <a:buClrTx/>
              <a:buSzPts val="1800"/>
            </a:pPr>
            <a:r>
              <a:rPr lang="en-US" altLang="ko-KR" sz="1600" dirty="0" err="1"/>
              <a:t>np.random.poisson</a:t>
            </a:r>
            <a:r>
              <a:rPr lang="en-US" altLang="ko-KR" sz="1600" dirty="0"/>
              <a:t>(lam=5, size=10000)</a:t>
            </a:r>
          </a:p>
          <a:p>
            <a:pPr marL="114300" lvl="1" algn="just">
              <a:lnSpc>
                <a:spcPct val="150000"/>
              </a:lnSpc>
              <a:buClrTx/>
              <a:buSzPts val="1800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hlinkClick r:id="rId3"/>
              </a:rPr>
              <a:t>http://www.ktword.co.kr/word/abbr_view.php?m_temp1=870</a:t>
            </a: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hlinkClick r:id="rId4"/>
              </a:rPr>
              <a:t>http://blog.naver.com/PostView.nhn?blogId=mykepzzang&amp;logNo=220840724901</a:t>
            </a:r>
            <a:endParaRPr lang="en-US" altLang="ko-KR" sz="1100" dirty="0"/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</a:pPr>
            <a:endParaRPr lang="en-US" altLang="ko-KR" sz="1600" dirty="0"/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</a:pPr>
            <a:endParaRPr lang="en-US" altLang="ko-KR" sz="1600" dirty="0"/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72254EF-0C6E-46BF-A02A-EA8C4702C18E}"/>
              </a:ext>
            </a:extLst>
          </p:cNvPr>
          <p:cNvGrpSpPr/>
          <p:nvPr/>
        </p:nvGrpSpPr>
        <p:grpSpPr>
          <a:xfrm>
            <a:off x="763832" y="2048006"/>
            <a:ext cx="4320046" cy="569580"/>
            <a:chOff x="4465529" y="2974931"/>
            <a:chExt cx="4320046" cy="5695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51D49C8-A0D1-4FB6-9359-3ECA12886D67}"/>
                    </a:ext>
                  </a:extLst>
                </p:cNvPr>
                <p:cNvSpPr txBox="1"/>
                <p:nvPr/>
              </p:nvSpPr>
              <p:spPr>
                <a:xfrm>
                  <a:off x="4465529" y="2974931"/>
                  <a:ext cx="1415709" cy="5695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ko-KR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ko-KR" altLang="en-US" sz="18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ko-KR" alt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800" i="0">
                                    <a:latin typeface="Cambria Math" panose="02040503050406030204" pitchFamily="18" charset="0"/>
                                  </a:rPr>
                                  <m:t>ⅇ</m:t>
                                </m:r>
                              </m:e>
                              <m:sup>
                                <m:r>
                                  <a:rPr lang="ko-KR" altLang="en-US" sz="18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p>
                            </m:sSup>
                          </m:num>
                          <m:den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ko-KR" altLang="en-US" sz="1800" i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oMath>
                    </m:oMathPara>
                  </a14:m>
                  <a:endParaRPr lang="ko-KR" altLang="en-US" sz="18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51D49C8-A0D1-4FB6-9359-3ECA12886D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5529" y="2974931"/>
                  <a:ext cx="1415709" cy="5695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7D1CCFD-A7F3-4B63-8D9A-C0D6C24A533B}"/>
                    </a:ext>
                  </a:extLst>
                </p:cNvPr>
                <p:cNvSpPr txBox="1"/>
                <p:nvPr/>
              </p:nvSpPr>
              <p:spPr>
                <a:xfrm>
                  <a:off x="6258978" y="3161395"/>
                  <a:ext cx="10373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[ </m:t>
                        </m:r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 ]=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ko-KR" altLang="en-US" sz="18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7D1CCFD-A7F3-4B63-8D9A-C0D6C24A53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8978" y="3161395"/>
                  <a:ext cx="103733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706" t="-2222" r="-4706" b="-4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132967B-A658-4689-8548-3146729CAC11}"/>
                    </a:ext>
                  </a:extLst>
                </p:cNvPr>
                <p:cNvSpPr txBox="1"/>
                <p:nvPr/>
              </p:nvSpPr>
              <p:spPr>
                <a:xfrm>
                  <a:off x="7601726" y="3161396"/>
                  <a:ext cx="11838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ko-KR" altLang="en-US" sz="1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ko-KR" altLang="en-US" sz="1800">
                                <a:latin typeface="Cambria Math" panose="02040503050406030204" pitchFamily="18" charset="0"/>
                              </a:rPr>
                              <m:t>Var</m:t>
                            </m:r>
                          </m:fName>
                          <m:e>
                            <m:d>
                              <m:d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  <m:r>
                          <a:rPr lang="ko-KR" altLang="en-US" sz="18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ko-KR" altLang="en-US" sz="18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132967B-A658-4689-8548-3146729CAC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726" y="3161396"/>
                  <a:ext cx="118384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608" r="-3608"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D339FE-B21B-4720-B2AD-6DC3EF907574}"/>
                  </a:ext>
                </a:extLst>
              </p:cNvPr>
              <p:cNvSpPr txBox="1"/>
              <p:nvPr/>
            </p:nvSpPr>
            <p:spPr>
              <a:xfrm>
                <a:off x="651096" y="3877514"/>
                <a:ext cx="141571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=3.4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D339FE-B21B-4720-B2AD-6DC3EF907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96" y="3877514"/>
                <a:ext cx="1415710" cy="307777"/>
              </a:xfrm>
              <a:prstGeom prst="rect">
                <a:avLst/>
              </a:prstGeom>
              <a:blipFill>
                <a:blip r:embed="rId8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E4EF8F-4618-43F0-8418-086BC36E22FB}"/>
                  </a:ext>
                </a:extLst>
              </p:cNvPr>
              <p:cNvSpPr txBox="1"/>
              <p:nvPr/>
            </p:nvSpPr>
            <p:spPr>
              <a:xfrm>
                <a:off x="2574274" y="3721386"/>
                <a:ext cx="2937178" cy="6176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ko-KR" altLang="en-US" sz="2000" i="0">
                                  <a:latin typeface="Cambria Math" panose="02040503050406030204" pitchFamily="18" charset="0"/>
                                </a:rPr>
                                <m:t>−3.4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000" i="0">
                                  <a:latin typeface="Cambria Math" panose="02040503050406030204" pitchFamily="18" charset="0"/>
                                </a:rPr>
                                <m:t>3.4</m:t>
                              </m:r>
                            </m:e>
                            <m:sup>
                              <m:r>
                                <a:rPr lang="ko-KR" altLang="en-US" sz="20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E4EF8F-4618-43F0-8418-086BC36E2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274" y="3721386"/>
                <a:ext cx="2937178" cy="6176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0E9312-097A-41ED-9CE8-D0F94151677E}"/>
                  </a:ext>
                </a:extLst>
              </p:cNvPr>
              <p:cNvSpPr txBox="1"/>
              <p:nvPr/>
            </p:nvSpPr>
            <p:spPr>
              <a:xfrm>
                <a:off x="5906185" y="3316977"/>
                <a:ext cx="3018773" cy="1736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40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ko-KR" altLang="en-US" sz="2400" i="0">
                                <a:latin typeface="Cambria Math" panose="02040503050406030204" pitchFamily="18" charset="0"/>
                              </a:rPr>
                              <m:t>−3.4</m:t>
                            </m:r>
                          </m:sup>
                        </m:sSup>
                        <m:r>
                          <a:rPr lang="ko-KR" altLang="en-US" sz="2400" i="0">
                            <a:latin typeface="Cambria Math" panose="02040503050406030204" pitchFamily="18" charset="0"/>
                          </a:rPr>
                          <m:t>×39.304</m:t>
                        </m:r>
                      </m:num>
                      <m:den>
                        <m:r>
                          <a:rPr lang="ko-KR" altLang="en-US" sz="2400" i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altLang="ko-KR" sz="18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800" dirty="0"/>
                  <a:t>= 0.033 x 6.55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800" dirty="0"/>
                  <a:t>= 0.216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0E9312-097A-41ED-9CE8-D0F941516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185" y="3316977"/>
                <a:ext cx="3018773" cy="1736629"/>
              </a:xfrm>
              <a:prstGeom prst="rect">
                <a:avLst/>
              </a:prstGeom>
              <a:blipFill>
                <a:blip r:embed="rId10"/>
                <a:stretch>
                  <a:fillRect l="-1818" b="-49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58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9A71DD-D990-4E56-9E57-50C7C4AE0CDB}"/>
              </a:ext>
            </a:extLst>
          </p:cNvPr>
          <p:cNvSpPr txBox="1"/>
          <p:nvPr/>
        </p:nvSpPr>
        <p:spPr>
          <a:xfrm>
            <a:off x="0" y="1114072"/>
            <a:ext cx="9906000" cy="5678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지수분포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사건과 사건사이의 경과된 시간에 대한 분포</a:t>
            </a:r>
            <a:r>
              <a:rPr lang="en-US" altLang="ko-KR" sz="1600" dirty="0"/>
              <a:t>, </a:t>
            </a:r>
            <a:r>
              <a:rPr lang="ko-KR" altLang="en-US" sz="1600" dirty="0"/>
              <a:t>다음 사건이 일어날 때 까지 대기시간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Ex) </a:t>
            </a:r>
            <a:r>
              <a:rPr lang="ko-KR" altLang="en-US" sz="1600" dirty="0"/>
              <a:t>어느 회사에서 판매하는 전자제품의 평균수명은 </a:t>
            </a:r>
            <a:r>
              <a:rPr lang="en-US" altLang="ko-KR" sz="1600" dirty="0"/>
              <a:t>3</a:t>
            </a:r>
            <a:r>
              <a:rPr lang="ko-KR" altLang="en-US" sz="1600" dirty="0"/>
              <a:t>년</a:t>
            </a:r>
            <a:r>
              <a:rPr lang="en-US" altLang="ko-KR" sz="1600" dirty="0"/>
              <a:t>, </a:t>
            </a:r>
            <a:r>
              <a:rPr lang="ko-KR" altLang="en-US" sz="1600" dirty="0"/>
              <a:t>보증기간은 </a:t>
            </a:r>
            <a:r>
              <a:rPr lang="en-US" altLang="ko-KR" sz="1600" dirty="0"/>
              <a:t>1</a:t>
            </a:r>
            <a:r>
              <a:rPr lang="ko-KR" altLang="en-US" sz="1600" dirty="0"/>
              <a:t>년이라고 한다</a:t>
            </a:r>
            <a:r>
              <a:rPr lang="en-US" altLang="ko-KR" sz="1600" dirty="0"/>
              <a:t>. </a:t>
            </a:r>
            <a:r>
              <a:rPr lang="ko-KR" altLang="en-US" sz="1600" dirty="0"/>
              <a:t>그럼 이 전자제품이 </a:t>
            </a:r>
            <a:r>
              <a:rPr lang="en-US" altLang="ko-KR" sz="1600" dirty="0"/>
              <a:t>1</a:t>
            </a:r>
            <a:r>
              <a:rPr lang="ko-KR" altLang="en-US" sz="1600" dirty="0"/>
              <a:t>년 이내에 고장 나서</a:t>
            </a:r>
            <a:r>
              <a:rPr lang="en-US" altLang="ko-KR" sz="1600" dirty="0"/>
              <a:t>, </a:t>
            </a:r>
            <a:r>
              <a:rPr lang="ko-KR" altLang="en-US" sz="1600" dirty="0"/>
              <a:t>보상받을 확률</a:t>
            </a:r>
            <a:r>
              <a:rPr lang="en-US" altLang="ko-KR" sz="1600" dirty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Python code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/>
              <a:t>np.random.exponential</a:t>
            </a:r>
            <a:r>
              <a:rPr lang="en-US" altLang="ko-KR" sz="1600" dirty="0"/>
              <a:t>(0.5, 10000)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hlinkClick r:id="rId3"/>
              </a:rPr>
              <a:t>https://freshrimpsushi.tistory.com/1510?category=696569</a:t>
            </a:r>
            <a:endParaRPr lang="en-US" altLang="ko-KR" sz="11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dirty="0">
                <a:hlinkClick r:id="rId4"/>
              </a:rPr>
              <a:t>http://www.ktword.co.kr/word/abbr_view.php?m_temp1=4401</a:t>
            </a:r>
            <a:endParaRPr lang="en-US" altLang="ko-KR" sz="11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6C20BE3-AC10-4A54-8D4A-BAB425B53631}"/>
              </a:ext>
            </a:extLst>
          </p:cNvPr>
          <p:cNvGrpSpPr/>
          <p:nvPr/>
        </p:nvGrpSpPr>
        <p:grpSpPr>
          <a:xfrm>
            <a:off x="757825" y="1799637"/>
            <a:ext cx="5443783" cy="520463"/>
            <a:chOff x="807929" y="3290235"/>
            <a:chExt cx="5443783" cy="5204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2C2D0E2-1A23-430C-B8AA-0B595D333C63}"/>
                    </a:ext>
                  </a:extLst>
                </p:cNvPr>
                <p:cNvSpPr txBox="1"/>
                <p:nvPr/>
              </p:nvSpPr>
              <p:spPr>
                <a:xfrm>
                  <a:off x="3601232" y="3411968"/>
                  <a:ext cx="103339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 ]=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ko-KR" altLang="en-US" sz="18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2C2D0E2-1A23-430C-B8AA-0B595D333C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232" y="3411968"/>
                  <a:ext cx="103339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734" r="-5325" b="-391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34A0D88-8723-4343-B589-D72DDAD4DEA9}"/>
                    </a:ext>
                  </a:extLst>
                </p:cNvPr>
                <p:cNvSpPr txBox="1"/>
                <p:nvPr/>
              </p:nvSpPr>
              <p:spPr>
                <a:xfrm>
                  <a:off x="4967835" y="3290235"/>
                  <a:ext cx="1283877" cy="520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ko-KR" altLang="en-US" sz="1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ko-KR" altLang="en-US" sz="1800">
                                <a:latin typeface="Cambria Math" panose="02040503050406030204" pitchFamily="18" charset="0"/>
                              </a:rPr>
                              <m:t>Var</m:t>
                            </m:r>
                          </m:fName>
                          <m:e>
                            <m:d>
                              <m:d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  <m:r>
                          <a:rPr lang="ko-KR" altLang="en-US" sz="18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ko-KR" alt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8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ko-KR" altLang="en-US" sz="1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ko-KR" altLang="en-US" sz="18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34A0D88-8723-4343-B589-D72DDAD4DE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7835" y="3290235"/>
                  <a:ext cx="1283877" cy="5204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7DFF153-481B-496E-A6FC-DAEFA5311CE5}"/>
                    </a:ext>
                  </a:extLst>
                </p:cNvPr>
                <p:cNvSpPr txBox="1"/>
                <p:nvPr/>
              </p:nvSpPr>
              <p:spPr>
                <a:xfrm>
                  <a:off x="807929" y="3411968"/>
                  <a:ext cx="2460097" cy="2899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ko-KR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ko-KR" altLang="en-US" sz="18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ko-KR" alt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800" i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ko-KR" altLang="en-US" sz="18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ko-KR" altLang="en-US" sz="1800" i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ko-KR" altLang="en-US" sz="18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7DFF153-481B-496E-A6FC-DAEFA5311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929" y="3411968"/>
                  <a:ext cx="2460097" cy="289951"/>
                </a:xfrm>
                <a:prstGeom prst="rect">
                  <a:avLst/>
                </a:prstGeom>
                <a:blipFill>
                  <a:blip r:embed="rId7"/>
                  <a:stretch>
                    <a:fillRect l="-2723" r="-1485" b="-354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8BF8EC-8B0B-4ADD-B28D-82FC8713E04A}"/>
                  </a:ext>
                </a:extLst>
              </p:cNvPr>
              <p:cNvSpPr txBox="1"/>
              <p:nvPr/>
            </p:nvSpPr>
            <p:spPr>
              <a:xfrm>
                <a:off x="746127" y="3649097"/>
                <a:ext cx="685444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8BF8EC-8B0B-4ADD-B28D-82FC8713E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27" y="3649097"/>
                <a:ext cx="685444" cy="5782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2A8EE8-E4B1-4313-B530-CD8E17467569}"/>
                  </a:ext>
                </a:extLst>
              </p:cNvPr>
              <p:cNvSpPr txBox="1"/>
              <p:nvPr/>
            </p:nvSpPr>
            <p:spPr>
              <a:xfrm>
                <a:off x="1904783" y="3592510"/>
                <a:ext cx="2774862" cy="691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ko-KR" altLang="en-US" sz="20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p>
                            <m:sSupPr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000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ko-KR" altLang="en-US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ko-KR" altLang="en-US" sz="20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2A8EE8-E4B1-4313-B530-CD8E17467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783" y="3592510"/>
                <a:ext cx="2774862" cy="6914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2357CF58-41FB-48E1-A63C-00D67DB1523F}"/>
              </a:ext>
            </a:extLst>
          </p:cNvPr>
          <p:cNvGrpSpPr/>
          <p:nvPr/>
        </p:nvGrpSpPr>
        <p:grpSpPr>
          <a:xfrm>
            <a:off x="5653684" y="3109531"/>
            <a:ext cx="1861487" cy="1657365"/>
            <a:chOff x="6177307" y="3752999"/>
            <a:chExt cx="1861487" cy="16573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4CB3F04-8A6B-4FEB-B8CE-83F7DB6744D8}"/>
                    </a:ext>
                  </a:extLst>
                </p:cNvPr>
                <p:cNvSpPr txBox="1"/>
                <p:nvPr/>
              </p:nvSpPr>
              <p:spPr>
                <a:xfrm>
                  <a:off x="6177307" y="3752999"/>
                  <a:ext cx="1269386" cy="6008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2000" dirty="0"/>
                    <a:t>=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2000" i="0">
                                      <a:latin typeface="Cambria Math" panose="02040503050406030204" pitchFamily="18" charset="0"/>
                                    </a:rPr>
                                    <m:t>ⅇ</m:t>
                                  </m:r>
                                </m:e>
                                <m:sup>
                                  <m:r>
                                    <a:rPr lang="ko-KR" altLang="en-US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sz="20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ko-KR" altLang="en-US" sz="2000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4CB3F04-8A6B-4FEB-B8CE-83F7DB6744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307" y="3752999"/>
                  <a:ext cx="1269386" cy="600870"/>
                </a:xfrm>
                <a:prstGeom prst="rect">
                  <a:avLst/>
                </a:prstGeom>
                <a:blipFill>
                  <a:blip r:embed="rId10"/>
                  <a:stretch>
                    <a:fillRect l="-11962" b="-252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7893304-E3D9-4127-8784-D3C71C68CF62}"/>
                    </a:ext>
                  </a:extLst>
                </p:cNvPr>
                <p:cNvSpPr txBox="1"/>
                <p:nvPr/>
              </p:nvSpPr>
              <p:spPr>
                <a:xfrm>
                  <a:off x="6178798" y="4458216"/>
                  <a:ext cx="1859996" cy="4221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2000" dirty="0"/>
                    <a:t>=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ko-KR" alt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000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ko-KR" altLang="en-US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ko-KR" altLang="en-US" sz="20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7893304-E3D9-4127-8784-D3C71C68CF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8798" y="4458216"/>
                  <a:ext cx="1859996" cy="422167"/>
                </a:xfrm>
                <a:prstGeom prst="rect">
                  <a:avLst/>
                </a:prstGeom>
                <a:blipFill>
                  <a:blip r:embed="rId11"/>
                  <a:stretch>
                    <a:fillRect l="-8525" b="-3623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B10A7C9-EC58-4A1F-88AB-ADB5692B7AA9}"/>
                    </a:ext>
                  </a:extLst>
                </p:cNvPr>
                <p:cNvSpPr txBox="1"/>
                <p:nvPr/>
              </p:nvSpPr>
              <p:spPr>
                <a:xfrm>
                  <a:off x="6177307" y="4988197"/>
                  <a:ext cx="1262397" cy="4221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2000" dirty="0"/>
                    <a:t>= </a:t>
                  </a:r>
                  <a14:m>
                    <m:oMath xmlns:m="http://schemas.openxmlformats.org/officeDocument/2006/math">
                      <m:r>
                        <a:rPr lang="ko-KR" altLang="en-US" sz="2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000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ko-KR" altLang="en-US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ko-KR" altLang="en-US" sz="20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B10A7C9-EC58-4A1F-88AB-ADB5692B7A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307" y="4988197"/>
                  <a:ext cx="1262397" cy="422167"/>
                </a:xfrm>
                <a:prstGeom prst="rect">
                  <a:avLst/>
                </a:prstGeom>
                <a:blipFill>
                  <a:blip r:embed="rId12"/>
                  <a:stretch>
                    <a:fillRect l="-12019" b="-3623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F94D710-33B9-4CAD-A620-9B1E9B1C21C1}"/>
              </a:ext>
            </a:extLst>
          </p:cNvPr>
          <p:cNvSpPr txBox="1"/>
          <p:nvPr/>
        </p:nvSpPr>
        <p:spPr>
          <a:xfrm>
            <a:off x="5547519" y="4871894"/>
            <a:ext cx="2287817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= 1 - 0.7165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= 0.2835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61486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7788</TotalTime>
  <Words>285</Words>
  <Application>Microsoft Office PowerPoint</Application>
  <PresentationFormat>A4 용지(210x297mm)</PresentationFormat>
  <Paragraphs>57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Noto Sans Symbols</vt:lpstr>
      <vt:lpstr>Malgun Gothic</vt:lpstr>
      <vt:lpstr>Arial</vt:lpstr>
      <vt:lpstr>Calibri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문희</dc:creator>
  <cp:lastModifiedBy> </cp:lastModifiedBy>
  <cp:revision>81</cp:revision>
  <dcterms:created xsi:type="dcterms:W3CDTF">2018-12-13T08:26:30Z</dcterms:created>
  <dcterms:modified xsi:type="dcterms:W3CDTF">2020-05-13T07:08:08Z</dcterms:modified>
</cp:coreProperties>
</file>