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8" d="100"/>
          <a:sy n="78" d="100"/>
        </p:scale>
        <p:origin x="2388" y="8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word/abbr_view.php?m_temp1=870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blog.naver.com/PostView.nhn?blogId=mykepzzang&amp;logNo=220840724901" TargetMode="External"/><Relationship Id="rId4" Type="http://schemas.openxmlformats.org/officeDocument/2006/relationships/hyperlink" Target="http://www.ktword.co.kr/word/abbr_view.php?nav=2&amp;choice=map&amp;id=728&amp;m_temp1=87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Google Shape;32;p2"/>
              <p:cNvSpPr/>
              <p:nvPr/>
            </p:nvSpPr>
            <p:spPr>
              <a:xfrm>
                <a:off x="-62262" y="930518"/>
                <a:ext cx="9968261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1800"/>
                </a:pPr>
                <a:r>
                  <a:rPr lang="en-US" altLang="ko-KR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2.10 </a:t>
                </a:r>
                <a:r>
                  <a:rPr lang="ko-KR" altLang="en-US" sz="2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푸아송</a:t>
                </a:r>
                <a:r>
                  <a:rPr lang="ko-KR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분포</a:t>
                </a:r>
                <a:r>
                  <a:rPr lang="en-US" altLang="ko-KR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지수분포</a:t>
                </a:r>
                <a:endParaRPr lang="en-US" altLang="ko-KR" sz="1600" dirty="0"/>
              </a:p>
              <a:p>
                <a:pPr marL="400050" lvl="0" indent="-285750" algn="just">
                  <a:lnSpc>
                    <a:spcPct val="150000"/>
                  </a:lnSpc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b="1" dirty="0" err="1"/>
                  <a:t>푸아송</a:t>
                </a:r>
                <a:r>
                  <a:rPr lang="ko-KR" altLang="en-US" sz="1600" b="1" dirty="0"/>
                  <a:t> 분포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dirty="0"/>
                  <a:t>단위시간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단위 공간에 어떤 사건이 몇 번 발생할 것인가를 표현하는 이산확률분포</a:t>
                </a:r>
                <a:endParaRPr lang="en-US" altLang="ko-KR" dirty="0"/>
              </a:p>
              <a:p>
                <a:pPr marL="400050" lvl="0" indent="-285750" algn="just">
                  <a:lnSpc>
                    <a:spcPct val="150000"/>
                  </a:lnSpc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이산확률분포에서 가장 많이 사용되는 분포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푸아송분포에서의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모수는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‘</a:t>
                </a:r>
                <a:r>
                  <a:rPr lang="ko-KR" altLang="en-US" sz="1600" dirty="0"/>
                  <a:t>단위시간 또는 단위 공간에서 평균 발생 횟수‘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모수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람다</a:t>
                </a:r>
                <a:r>
                  <a:rPr lang="en-US" altLang="ko-KR" sz="1600" dirty="0"/>
                  <a:t>, p = </a:t>
                </a:r>
                <a:r>
                  <a:rPr lang="ko-KR" altLang="en-US" sz="1600" dirty="0"/>
                  <a:t>확률</a:t>
                </a:r>
                <a:r>
                  <a:rPr lang="en-US" altLang="ko-KR" sz="1600" dirty="0"/>
                  <a:t>, n = </a:t>
                </a:r>
                <a:r>
                  <a:rPr lang="ko-KR" altLang="en-US" sz="1600" dirty="0"/>
                  <a:t>사건발생 횟수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/>
                  <a:t>람다 </a:t>
                </a:r>
                <a:r>
                  <a:rPr lang="en-US" altLang="ko-KR" sz="1600" dirty="0"/>
                  <a:t>= np</a:t>
                </a:r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푸아송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분포의 특징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/>
                  <a:t>평균</a:t>
                </a:r>
                <a:r>
                  <a:rPr lang="en-US" altLang="ko-KR" sz="1600" dirty="0"/>
                  <a:t>(</a:t>
                </a:r>
                <a:r>
                  <a:rPr lang="ko-KR" altLang="en-US" sz="1600" dirty="0" err="1"/>
                  <a:t>기댓값</a:t>
                </a:r>
                <a:r>
                  <a:rPr lang="en-US" altLang="ko-KR" sz="1600" dirty="0"/>
                  <a:t>) = </a:t>
                </a:r>
                <a:r>
                  <a:rPr lang="ko-KR" altLang="en-US" sz="1600" dirty="0"/>
                  <a:t>분산 </a:t>
                </a:r>
                <a:r>
                  <a:rPr lang="en-US" altLang="ko-KR" sz="1600" dirty="0"/>
                  <a:t>= </a:t>
                </a:r>
                <a:r>
                  <a:rPr lang="ko-KR" altLang="en-US" sz="1600" dirty="0" err="1"/>
                  <a:t>모수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푸아송</a:t>
                </a:r>
                <a:r>
                  <a:rPr lang="ko-KR" altLang="en-US" sz="1600" dirty="0"/>
                  <a:t> 확률함수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en-US" altLang="ko-KR" sz="1600" dirty="0"/>
                  <a:t>X(</a:t>
                </a:r>
                <a:r>
                  <a:rPr lang="ko-KR" altLang="en-US" sz="1600" dirty="0"/>
                  <a:t>확률변수</a:t>
                </a:r>
                <a:r>
                  <a:rPr lang="en-US" altLang="ko-KR" sz="1600" dirty="0"/>
                  <a:t>)=0,1,2,…., e=2.71828…</a:t>
                </a:r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r>
                  <a:rPr lang="en-US" altLang="ko-KR" sz="1600" dirty="0" err="1"/>
                  <a:t>np.random.poisson</a:t>
                </a:r>
                <a:r>
                  <a:rPr lang="en-US" altLang="ko-KR" sz="1600" dirty="0"/>
                  <a:t>(5, 10000)</a:t>
                </a:r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Google Shape;32;p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62" y="930518"/>
                <a:ext cx="9968261" cy="369300"/>
              </a:xfrm>
              <a:prstGeom prst="rect">
                <a:avLst/>
              </a:prstGeom>
              <a:blipFill>
                <a:blip r:embed="rId3"/>
                <a:stretch>
                  <a:fillRect b="-126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6762D11-5482-445B-98E7-AA22BC5F4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465" y="3254158"/>
            <a:ext cx="5438605" cy="33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신뢰수준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신뢰수준이 높을 수록 구간이 더 넓어진다</a:t>
            </a:r>
            <a:r>
              <a:rPr lang="en-US" altLang="ko-KR" sz="1600" dirty="0"/>
              <a:t>.</a:t>
            </a:r>
          </a:p>
          <a:p>
            <a:pPr lvl="5">
              <a:lnSpc>
                <a:spcPct val="150000"/>
              </a:lnSpc>
            </a:pPr>
            <a:r>
              <a:rPr lang="ko-KR" altLang="en-US" sz="1600" dirty="0"/>
              <a:t>표본이 클 수록 구간이 좁아진다</a:t>
            </a:r>
            <a:r>
              <a:rPr lang="en-US" altLang="ko-KR" sz="1600" dirty="0"/>
              <a:t>(</a:t>
            </a:r>
            <a:r>
              <a:rPr lang="ko-KR" altLang="en-US" sz="1600" dirty="0"/>
              <a:t>확실성이 커진다</a:t>
            </a:r>
            <a:r>
              <a:rPr lang="en-US" altLang="ko-KR" sz="1600" dirty="0"/>
              <a:t>.)</a:t>
            </a:r>
          </a:p>
          <a:p>
            <a:pPr lvl="5">
              <a:lnSpc>
                <a:spcPct val="150000"/>
              </a:lnSpc>
            </a:pPr>
            <a:endParaRPr lang="en-US" altLang="ko-KR" sz="1600" dirty="0"/>
          </a:p>
          <a:p>
            <a:pPr lvl="5">
              <a:lnSpc>
                <a:spcPct val="150000"/>
              </a:lnSpc>
            </a:pPr>
            <a:endParaRPr lang="en-US" altLang="ko-KR" sz="1600" dirty="0"/>
          </a:p>
          <a:p>
            <a:pPr lvl="5">
              <a:lnSpc>
                <a:spcPct val="150000"/>
              </a:lnSpc>
            </a:pPr>
            <a:endParaRPr lang="en-US" altLang="ko-KR" sz="1600" dirty="0"/>
          </a:p>
          <a:p>
            <a:pPr lvl="5">
              <a:lnSpc>
                <a:spcPct val="150000"/>
              </a:lnSpc>
            </a:pPr>
            <a:endParaRPr lang="en-US" altLang="ko-KR" sz="1600" dirty="0"/>
          </a:p>
          <a:p>
            <a:pPr lvl="5">
              <a:lnSpc>
                <a:spcPct val="150000"/>
              </a:lnSpc>
            </a:pPr>
            <a:r>
              <a:rPr lang="en-US" altLang="ko-KR" sz="1600" dirty="0" err="1"/>
              <a:t>np.random.exponential</a:t>
            </a:r>
            <a:r>
              <a:rPr lang="en-US" altLang="ko-KR" sz="1600" dirty="0"/>
              <a:t>(0.5, 10000)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98406B-55D3-44DC-B351-D0E3DD541FC3}"/>
              </a:ext>
            </a:extLst>
          </p:cNvPr>
          <p:cNvSpPr/>
          <p:nvPr/>
        </p:nvSpPr>
        <p:spPr>
          <a:xfrm>
            <a:off x="2476500" y="3079642"/>
            <a:ext cx="4953000" cy="6987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 algn="just">
              <a:lnSpc>
                <a:spcPct val="150000"/>
              </a:lnSpc>
              <a:buClrTx/>
              <a:buSzPts val="1800"/>
            </a:pPr>
            <a:r>
              <a:rPr lang="en-US" altLang="ko-KR" dirty="0">
                <a:hlinkClick r:id="rId3"/>
              </a:rPr>
              <a:t>http://www.ktword.co.kr/word/abbr_view.php?m_temp1=870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0533-D510-48D9-AEE5-F72CCA48B569}"/>
              </a:ext>
            </a:extLst>
          </p:cNvPr>
          <p:cNvSpPr/>
          <p:nvPr/>
        </p:nvSpPr>
        <p:spPr>
          <a:xfrm>
            <a:off x="1731917" y="4328029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http://www.ktword.co.kr/word/abbr_view.php?nav=2&amp;choice=map&amp;id=728&amp;m_temp1=870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8477C4-244B-4659-A4C9-CEEDFFDF9E77}"/>
              </a:ext>
            </a:extLst>
          </p:cNvPr>
          <p:cNvSpPr/>
          <p:nvPr/>
        </p:nvSpPr>
        <p:spPr>
          <a:xfrm>
            <a:off x="4083231" y="2150782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5"/>
              </a:rPr>
              <a:t>https://blog.naver.com/PostView.nhn?blogId=mykepzzang&amp;logNo=220840724901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D0ECED-F1FD-4652-9763-2AF2335EF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76285" y="1744778"/>
            <a:ext cx="4896533" cy="2972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7F54D8-E184-449C-8E2B-88AD12994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314" y="3114631"/>
            <a:ext cx="1581371" cy="628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지수분포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사건과 사건사이의 경과된 시간에 대한 분포</a:t>
            </a:r>
            <a:r>
              <a:rPr lang="en-US" altLang="ko-KR" sz="1600" dirty="0"/>
              <a:t>, </a:t>
            </a:r>
            <a:r>
              <a:rPr lang="ko-KR" altLang="en-US" sz="1600" dirty="0"/>
              <a:t>다음 사건이 일어날 때 까지 대기시간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평균시간 </a:t>
            </a:r>
            <a:r>
              <a:rPr lang="en-US" altLang="ko-KR" sz="1600" dirty="0"/>
              <a:t>= 1/</a:t>
            </a:r>
            <a:r>
              <a:rPr lang="ko-KR" altLang="en-US" sz="1600" dirty="0"/>
              <a:t>람다</a:t>
            </a:r>
            <a:r>
              <a:rPr lang="en-US" altLang="ko-KR" sz="1600" dirty="0"/>
              <a:t>, </a:t>
            </a:r>
            <a:r>
              <a:rPr lang="ko-KR" altLang="en-US" sz="1600" dirty="0"/>
              <a:t>분산 </a:t>
            </a:r>
            <a:r>
              <a:rPr lang="en-US" altLang="ko-KR" sz="1600" dirty="0"/>
              <a:t>= 1/(</a:t>
            </a:r>
            <a:r>
              <a:rPr lang="ko-KR" altLang="en-US" sz="1600" dirty="0"/>
              <a:t>람다</a:t>
            </a:r>
            <a:r>
              <a:rPr lang="en-US" altLang="ko-KR" sz="1600"/>
              <a:t>)^</a:t>
            </a:r>
            <a:r>
              <a:rPr lang="en-US" altLang="ko-KR" sz="1600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261</Words>
  <Application>Microsoft Office PowerPoint</Application>
  <PresentationFormat>A4 용지(210x297mm)</PresentationFormat>
  <Paragraphs>40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73</cp:revision>
  <dcterms:created xsi:type="dcterms:W3CDTF">2018-12-13T08:26:30Z</dcterms:created>
  <dcterms:modified xsi:type="dcterms:W3CDTF">2020-05-11T14:06:41Z</dcterms:modified>
</cp:coreProperties>
</file>