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6" y="108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1063685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400" b="1" dirty="0">
                <a:solidFill>
                  <a:srgbClr val="0070C0"/>
                </a:solidFill>
              </a:rPr>
              <a:t>1.3.2 </a:t>
            </a:r>
            <a:r>
              <a:rPr lang="ko-KR" altLang="en-US" sz="2400" b="1" dirty="0" err="1">
                <a:solidFill>
                  <a:srgbClr val="0070C0"/>
                </a:solidFill>
              </a:rPr>
              <a:t>중간값과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로버스트</a:t>
            </a:r>
            <a:r>
              <a:rPr lang="ko-KR" altLang="en-US" sz="2400" b="1" dirty="0">
                <a:solidFill>
                  <a:srgbClr val="0070C0"/>
                </a:solidFill>
              </a:rPr>
              <a:t> 추정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ko-KR" altLang="en-US" sz="1800" b="1" dirty="0">
                <a:solidFill>
                  <a:srgbClr val="0070C0"/>
                </a:solidFill>
              </a:rPr>
              <a:t>중간값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데이터를 일렬로 정렬했을 때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가운데에 위치한 값</a:t>
            </a:r>
            <a:r>
              <a:rPr lang="en-US" altLang="ko-KR" sz="1800" dirty="0">
                <a:solidFill>
                  <a:srgbClr val="0070C0"/>
                </a:solidFill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</a:rPr>
              <a:t>데이터의 개수가 짝수라면 가운데 두 값의 평균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ko-KR" altLang="en-US" sz="1800" b="1" dirty="0">
                <a:solidFill>
                  <a:srgbClr val="0070C0"/>
                </a:solidFill>
              </a:rPr>
              <a:t>가중 중간값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가중치를 가지는 데이터의 값이 있을 때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어떤 위치를 기준으로 상위 절반의 가중치의 </a:t>
            </a:r>
            <a:r>
              <a:rPr lang="ko-KR" altLang="en-US" sz="1800" dirty="0" err="1">
                <a:solidFill>
                  <a:srgbClr val="0070C0"/>
                </a:solidFill>
              </a:rPr>
              <a:t>가중치의</a:t>
            </a:r>
            <a:r>
              <a:rPr lang="ko-KR" altLang="en-US" sz="1800" dirty="0">
                <a:solidFill>
                  <a:srgbClr val="0070C0"/>
                </a:solidFill>
              </a:rPr>
              <a:t> 합이 하위 절반의 가중치의 합과 동일한 위치의 값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D0CCAF-2D4F-4186-8266-659AD5C2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7" y="3593878"/>
            <a:ext cx="9364382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1.1정형화된 데이터의 요소</a:t>
            </a:r>
            <a:endParaRPr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algn="just">
              <a:buClr>
                <a:srgbClr val="0070C0"/>
              </a:buClr>
              <a:buSzPts val="1800"/>
            </a:pPr>
            <a:r>
              <a:rPr lang="ko-KR" altLang="en-US" sz="1800" b="1" dirty="0" err="1">
                <a:solidFill>
                  <a:srgbClr val="0070C0"/>
                </a:solidFill>
              </a:rPr>
              <a:t>특이값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어떤 데이터 집합에서 다른 값들과 매우 멀리 떨어져 있는 값들을 말한다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ko-KR" altLang="en-US" sz="1800" b="1" dirty="0">
                <a:solidFill>
                  <a:srgbClr val="0070C0"/>
                </a:solidFill>
              </a:rPr>
              <a:t>이상 검출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대부분의 정상적인 데이터보다는 예외적으로 측정된 </a:t>
            </a:r>
            <a:r>
              <a:rPr lang="ko-KR" altLang="en-US" sz="1800" dirty="0" err="1">
                <a:solidFill>
                  <a:srgbClr val="0070C0"/>
                </a:solidFill>
              </a:rPr>
              <a:t>특잇값들이</a:t>
            </a:r>
            <a:r>
              <a:rPr lang="ko-KR" altLang="en-US" sz="1800" dirty="0">
                <a:solidFill>
                  <a:srgbClr val="0070C0"/>
                </a:solidFill>
              </a:rPr>
              <a:t> 바로 주된 관심의 대상이 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2400" b="1" dirty="0">
                <a:solidFill>
                  <a:srgbClr val="0070C0"/>
                </a:solidFill>
              </a:rPr>
              <a:t>1.3.3 </a:t>
            </a:r>
            <a:r>
              <a:rPr lang="ko-KR" altLang="en-US" sz="2400" b="1" dirty="0">
                <a:solidFill>
                  <a:srgbClr val="0070C0"/>
                </a:solidFill>
              </a:rPr>
              <a:t>예제 </a:t>
            </a:r>
            <a:r>
              <a:rPr lang="en-US" altLang="ko-KR" sz="2400" b="1" dirty="0">
                <a:solidFill>
                  <a:srgbClr val="0070C0"/>
                </a:solidFill>
              </a:rPr>
              <a:t>: </a:t>
            </a:r>
            <a:r>
              <a:rPr lang="ko-KR" altLang="en-US" sz="2400" b="1" dirty="0">
                <a:solidFill>
                  <a:srgbClr val="0070C0"/>
                </a:solidFill>
              </a:rPr>
              <a:t>인구에 따른 살인 </a:t>
            </a:r>
            <a:r>
              <a:rPr lang="ko-KR" altLang="en-US" sz="2400" b="1" dirty="0" err="1">
                <a:solidFill>
                  <a:srgbClr val="0070C0"/>
                </a:solidFill>
              </a:rPr>
              <a:t>비울의</a:t>
            </a:r>
            <a:r>
              <a:rPr lang="ko-KR" altLang="en-US" sz="2400" b="1" dirty="0">
                <a:solidFill>
                  <a:srgbClr val="0070C0"/>
                </a:solidFill>
              </a:rPr>
              <a:t> 위치 추정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b="1" dirty="0">
                <a:solidFill>
                  <a:srgbClr val="0070C0"/>
                </a:solidFill>
              </a:rPr>
              <a:t>R Code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mean(state[[‘Population’]])		# </a:t>
            </a:r>
            <a:r>
              <a:rPr lang="ko-KR" altLang="en-US" sz="1800" dirty="0">
                <a:solidFill>
                  <a:srgbClr val="0070C0"/>
                </a:solidFill>
              </a:rPr>
              <a:t>평균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&gt; 6162876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mean(state[[‘Population’]])		# </a:t>
            </a:r>
            <a:r>
              <a:rPr lang="ko-KR" altLang="en-US" sz="1800" dirty="0">
                <a:solidFill>
                  <a:srgbClr val="0070C0"/>
                </a:solidFill>
              </a:rPr>
              <a:t>절사평균 </a:t>
            </a:r>
            <a:r>
              <a:rPr lang="en-US" altLang="ko-KR" sz="1800" dirty="0">
                <a:solidFill>
                  <a:srgbClr val="0070C0"/>
                </a:solidFill>
              </a:rPr>
              <a:t>10%</a:t>
            </a:r>
            <a:r>
              <a:rPr lang="ko-KR" altLang="en-US" sz="1800" dirty="0">
                <a:solidFill>
                  <a:srgbClr val="0070C0"/>
                </a:solidFill>
              </a:rPr>
              <a:t>제외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&gt; 4783697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median(state[[‘Population’]])		# </a:t>
            </a:r>
            <a:r>
              <a:rPr lang="ko-KR" altLang="en-US" sz="1800" dirty="0">
                <a:solidFill>
                  <a:srgbClr val="0070C0"/>
                </a:solidFill>
              </a:rPr>
              <a:t>중간값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&gt; 4436370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 err="1">
                <a:solidFill>
                  <a:srgbClr val="0070C0"/>
                </a:solidFill>
              </a:rPr>
              <a:t>weighted.mean</a:t>
            </a:r>
            <a:r>
              <a:rPr lang="en-US" altLang="ko-KR" sz="1800" dirty="0">
                <a:solidFill>
                  <a:srgbClr val="0070C0"/>
                </a:solidFill>
              </a:rPr>
              <a:t>(state[[‘</a:t>
            </a:r>
            <a:r>
              <a:rPr lang="en-US" altLang="ko-KR" sz="1800" dirty="0" err="1">
                <a:solidFill>
                  <a:srgbClr val="0070C0"/>
                </a:solidFill>
              </a:rPr>
              <a:t>Murder.Tate</a:t>
            </a:r>
            <a:r>
              <a:rPr lang="en-US" altLang="ko-KR" sz="1800" dirty="0">
                <a:solidFill>
                  <a:srgbClr val="0070C0"/>
                </a:solidFill>
              </a:rPr>
              <a:t>’]], w=state[[‘Population’]])		# </a:t>
            </a:r>
            <a:r>
              <a:rPr lang="ko-KR" altLang="en-US" sz="1800" dirty="0">
                <a:solidFill>
                  <a:srgbClr val="0070C0"/>
                </a:solidFill>
              </a:rPr>
              <a:t>가중평균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&gt; 4.445834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library(‘</a:t>
            </a:r>
            <a:r>
              <a:rPr lang="en-US" altLang="ko-KR" sz="1800" dirty="0" err="1">
                <a:solidFill>
                  <a:srgbClr val="0070C0"/>
                </a:solidFill>
              </a:rPr>
              <a:t>matrixstats</a:t>
            </a:r>
            <a:r>
              <a:rPr lang="en-US" altLang="ko-KR" sz="1800" dirty="0">
                <a:solidFill>
                  <a:srgbClr val="0070C0"/>
                </a:solidFill>
              </a:rPr>
              <a:t>’)</a:t>
            </a: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 err="1">
                <a:solidFill>
                  <a:srgbClr val="0070C0"/>
                </a:solidFill>
              </a:rPr>
              <a:t>weighted.Median</a:t>
            </a:r>
            <a:r>
              <a:rPr lang="en-US" altLang="ko-KR" sz="1800" dirty="0">
                <a:solidFill>
                  <a:srgbClr val="0070C0"/>
                </a:solidFill>
              </a:rPr>
              <a:t>(state[[‘</a:t>
            </a:r>
            <a:r>
              <a:rPr lang="en-US" altLang="ko-KR" sz="1800" dirty="0" err="1">
                <a:solidFill>
                  <a:srgbClr val="0070C0"/>
                </a:solidFill>
              </a:rPr>
              <a:t>Murder.Rate</a:t>
            </a:r>
            <a:r>
              <a:rPr lang="en-US" altLang="ko-KR" sz="1800" dirty="0">
                <a:solidFill>
                  <a:srgbClr val="0070C0"/>
                </a:solidFill>
              </a:rPr>
              <a:t>’]], w=state[[‘Population’]])	# </a:t>
            </a:r>
            <a:r>
              <a:rPr lang="ko-KR" altLang="en-US" sz="1800" dirty="0">
                <a:solidFill>
                  <a:srgbClr val="0070C0"/>
                </a:solidFill>
              </a:rPr>
              <a:t>가중 중간값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1800" dirty="0">
                <a:solidFill>
                  <a:srgbClr val="0070C0"/>
                </a:solidFill>
              </a:rPr>
              <a:t>&gt; 4.4</a:t>
            </a: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1.1정형화된 데이터의 요소</a:t>
            </a:r>
            <a:endParaRPr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g7fdcfe9825_0_2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Python Code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state[‘Population’].mean()			# </a:t>
            </a:r>
            <a:r>
              <a:rPr lang="ko-KR" altLang="en-US" sz="1800" dirty="0">
                <a:solidFill>
                  <a:srgbClr val="0070C0"/>
                </a:solidFill>
              </a:rPr>
              <a:t>평균</a:t>
            </a:r>
            <a:endParaRPr lang="en-US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&gt; 6162876.3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state[‘Population’].median()		# </a:t>
            </a:r>
            <a:r>
              <a:rPr lang="ko-KR" altLang="en-US" sz="1800" dirty="0">
                <a:solidFill>
                  <a:srgbClr val="0070C0"/>
                </a:solidFill>
              </a:rPr>
              <a:t>중간값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&gt; 4436369.5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70C0"/>
                </a:solidFill>
              </a:rPr>
              <a:t>stats.trim_mean</a:t>
            </a:r>
            <a:r>
              <a:rPr lang="en-US" altLang="ko-KR" sz="1800" dirty="0">
                <a:solidFill>
                  <a:srgbClr val="0070C0"/>
                </a:solidFill>
              </a:rPr>
              <a:t>(state[‘Population’], 0.1)	# </a:t>
            </a:r>
            <a:r>
              <a:rPr lang="ko-KR" altLang="en-US" sz="1800" dirty="0">
                <a:solidFill>
                  <a:srgbClr val="0070C0"/>
                </a:solidFill>
              </a:rPr>
              <a:t>절사평균 </a:t>
            </a:r>
            <a:r>
              <a:rPr lang="en-US" altLang="ko-KR" sz="1800" dirty="0">
                <a:solidFill>
                  <a:srgbClr val="0070C0"/>
                </a:solidFill>
              </a:rPr>
              <a:t>10% </a:t>
            </a:r>
            <a:r>
              <a:rPr lang="ko-KR" altLang="en-US" sz="1800" dirty="0">
                <a:solidFill>
                  <a:srgbClr val="0070C0"/>
                </a:solidFill>
              </a:rPr>
              <a:t>제외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&gt; 4783697.125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70C0"/>
                </a:solidFill>
              </a:rPr>
              <a:t>np.average</a:t>
            </a:r>
            <a:r>
              <a:rPr lang="en-US" altLang="ko-KR" sz="1800" dirty="0">
                <a:solidFill>
                  <a:srgbClr val="0070C0"/>
                </a:solidFill>
              </a:rPr>
              <a:t>(state[‘</a:t>
            </a:r>
            <a:r>
              <a:rPr lang="en-US" altLang="ko-KR" sz="1800" dirty="0" err="1">
                <a:solidFill>
                  <a:srgbClr val="0070C0"/>
                </a:solidFill>
              </a:rPr>
              <a:t>Murder.Rate</a:t>
            </a:r>
            <a:r>
              <a:rPr lang="en-US" altLang="ko-KR" sz="1800" dirty="0">
                <a:solidFill>
                  <a:srgbClr val="0070C0"/>
                </a:solidFill>
              </a:rPr>
              <a:t>’], weights=state[‘Population’])	# </a:t>
            </a:r>
            <a:r>
              <a:rPr lang="ko-KR" altLang="en-US" sz="1800" dirty="0">
                <a:solidFill>
                  <a:srgbClr val="0070C0"/>
                </a:solidFill>
              </a:rPr>
              <a:t>가중평균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&gt; 4.445833981123393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pip install </a:t>
            </a:r>
            <a:r>
              <a:rPr lang="en-US" altLang="ko-KR" sz="1800" dirty="0" err="1">
                <a:solidFill>
                  <a:srgbClr val="0070C0"/>
                </a:solidFill>
              </a:rPr>
              <a:t>wquantiles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import weighted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70C0"/>
                </a:solidFill>
              </a:rPr>
              <a:t>weighted.median</a:t>
            </a:r>
            <a:r>
              <a:rPr lang="en-US" altLang="ko-KR" sz="1800" dirty="0">
                <a:solidFill>
                  <a:srgbClr val="0070C0"/>
                </a:solidFill>
              </a:rPr>
              <a:t>(state[‘</a:t>
            </a:r>
            <a:r>
              <a:rPr lang="en-US" altLang="ko-KR" sz="1800" dirty="0" err="1">
                <a:solidFill>
                  <a:srgbClr val="0070C0"/>
                </a:solidFill>
              </a:rPr>
              <a:t>Murder.Rate</a:t>
            </a:r>
            <a:r>
              <a:rPr lang="en-US" altLang="ko-KR" sz="1800" dirty="0">
                <a:solidFill>
                  <a:srgbClr val="0070C0"/>
                </a:solidFill>
              </a:rPr>
              <a:t>’], state[‘Population’])	# </a:t>
            </a:r>
            <a:r>
              <a:rPr lang="ko-KR" altLang="en-US" sz="1800" dirty="0">
                <a:solidFill>
                  <a:srgbClr val="0070C0"/>
                </a:solidFill>
              </a:rPr>
              <a:t>가중 중간값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70C0"/>
                </a:solidFill>
              </a:rPr>
              <a:t>&gt; 4.4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298</Words>
  <Application>Microsoft Office PowerPoint</Application>
  <PresentationFormat>A4 용지(210x297mm)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4</cp:revision>
  <dcterms:created xsi:type="dcterms:W3CDTF">2018-12-13T08:26:30Z</dcterms:created>
  <dcterms:modified xsi:type="dcterms:W3CDTF">2020-04-25T10:08:28Z</dcterms:modified>
</cp:coreProperties>
</file>