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5" r:id="rId5"/>
    <p:sldId id="260" r:id="rId6"/>
    <p:sldId id="261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88" autoAdjust="0"/>
  </p:normalViewPr>
  <p:slideViewPr>
    <p:cSldViewPr snapToGrid="0">
      <p:cViewPr>
        <p:scale>
          <a:sx n="95" d="100"/>
          <a:sy n="95" d="100"/>
        </p:scale>
        <p:origin x="1836" y="108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FsZVZWBfZ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44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12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98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8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https://www.youtube.com/watch?v=SFsZVZWBfZ0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0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E98C3F-EDF8-4E60-90D9-C38A2F345438}"/>
              </a:ext>
            </a:extLst>
          </p:cNvPr>
          <p:cNvSpPr/>
          <p:nvPr/>
        </p:nvSpPr>
        <p:spPr>
          <a:xfrm>
            <a:off x="278116" y="1753780"/>
            <a:ext cx="9349768" cy="36167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이분산성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분산이 다르다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회귀계수의 표준오차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 다르다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왜 문제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회귀 계수의 유의성을 판단하려면 우선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값을 계산해야 함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T-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값은 회귀계수를 표준오차로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나눈 것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이때 표준오차가 이분산성을 띄게 되면 하나의 수로 나타낼 수 없음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2C371A-44C6-4A64-944A-85E188D2F764}"/>
              </a:ext>
            </a:extLst>
          </p:cNvPr>
          <p:cNvSpPr/>
          <p:nvPr/>
        </p:nvSpPr>
        <p:spPr>
          <a:xfrm>
            <a:off x="278116" y="838482"/>
            <a:ext cx="9349768" cy="57001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종속변수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주택가격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독립변수 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거실크기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독립변수를 </a:t>
            </a:r>
            <a:r>
              <a:rPr lang="en-US" altLang="ko-KR" sz="2000" dirty="0">
                <a:solidFill>
                  <a:schemeClr val="tx1"/>
                </a:solidFill>
              </a:rPr>
              <a:t>x</a:t>
            </a:r>
            <a:r>
              <a:rPr lang="ko-KR" altLang="en-US" sz="2000" dirty="0">
                <a:solidFill>
                  <a:schemeClr val="tx1"/>
                </a:solidFill>
              </a:rPr>
              <a:t>축으로 종속변수를 </a:t>
            </a:r>
            <a:r>
              <a:rPr lang="en-US" altLang="ko-KR" sz="2000" dirty="0">
                <a:solidFill>
                  <a:schemeClr val="tx1"/>
                </a:solidFill>
              </a:rPr>
              <a:t>y</a:t>
            </a:r>
            <a:r>
              <a:rPr lang="ko-KR" altLang="en-US" sz="2000" dirty="0">
                <a:solidFill>
                  <a:schemeClr val="tx1"/>
                </a:solidFill>
              </a:rPr>
              <a:t>축으로 산포도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거실크기가 커질 수록 회귀계수의 표준오차가 커짐 </a:t>
            </a:r>
            <a:r>
              <a:rPr lang="en-US" altLang="ko-KR" sz="2000" dirty="0">
                <a:solidFill>
                  <a:schemeClr val="tx1"/>
                </a:solidFill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</a:rPr>
              <a:t>표준오차는 독립변수 거실크기의 함수로 표현될 수 있음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219734" y="838482"/>
            <a:ext cx="990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76995-9644-4B39-B61A-0E5672BE1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48" b="82778" l="44004" r="93868">
                        <a14:foregroundMark x1="44004" y1="57593" x2="44815" y2="70741"/>
                        <a14:foregroundMark x1="94319" y1="55926" x2="93868" y2="71667"/>
                        <a14:foregroundMark x1="93868" y1="71667" x2="93417" y2="73704"/>
                      </a14:backgroundRemoval>
                    </a14:imgEffect>
                  </a14:imgLayer>
                </a14:imgProps>
              </a:ext>
            </a:extLst>
          </a:blip>
          <a:srcRect l="40716" t="44106" r="3266" b="12805"/>
          <a:stretch/>
        </p:blipFill>
        <p:spPr>
          <a:xfrm>
            <a:off x="4251587" y="3099418"/>
            <a:ext cx="4936829" cy="184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E66526-80D7-4372-B87D-B212F9BF82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67" b="93889" l="6312" r="35708">
                        <a14:foregroundMark x1="9017" y1="47778" x2="11632" y2="66296"/>
                        <a14:foregroundMark x1="7394" y1="44074" x2="7124" y2="65926"/>
                        <a14:foregroundMark x1="13526" y1="46852" x2="32011" y2="65741"/>
                        <a14:foregroundMark x1="32011" y1="65741" x2="34355" y2="70741"/>
                        <a14:foregroundMark x1="33273" y1="47407" x2="25428" y2="50185"/>
                        <a14:foregroundMark x1="21551" y1="45926" x2="9829" y2="44444"/>
                        <a14:foregroundMark x1="7214" y1="42222" x2="14247" y2="41852"/>
                        <a14:foregroundMark x1="14247" y1="41852" x2="26150" y2="44444"/>
                        <a14:foregroundMark x1="26150" y1="44444" x2="32101" y2="43704"/>
                        <a14:foregroundMark x1="32101" y1="43704" x2="34626" y2="55556"/>
                        <a14:foregroundMark x1="34626" y1="55556" x2="32462" y2="92037"/>
                        <a14:foregroundMark x1="32462" y1="92037" x2="12894" y2="94444"/>
                        <a14:foregroundMark x1="12894" y1="94444" x2="7574" y2="90185"/>
                        <a14:foregroundMark x1="7574" y1="90185" x2="7574" y2="66852"/>
                        <a14:foregroundMark x1="6312" y1="44444" x2="6763" y2="92037"/>
                        <a14:foregroundMark x1="7665" y1="41667" x2="32191" y2="43148"/>
                        <a14:foregroundMark x1="32191" y1="43148" x2="35708" y2="53333"/>
                        <a14:foregroundMark x1="35708" y1="53333" x2="35347" y2="92963"/>
                        <a14:foregroundMark x1="34896" y1="41667" x2="34896" y2="41667"/>
                      </a14:backgroundRemoval>
                    </a14:imgEffect>
                  </a14:imgLayer>
                </a14:imgProps>
              </a:ext>
            </a:extLst>
          </a:blip>
          <a:srcRect l="4379" t="38108" r="62517" b="2752"/>
          <a:stretch/>
        </p:blipFill>
        <p:spPr>
          <a:xfrm>
            <a:off x="717584" y="2825186"/>
            <a:ext cx="2756175" cy="23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B69EA6-FB7B-4DBA-B786-2F05990A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948"/>
            <a:ext cx="9906000" cy="421765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BCF717-347C-413F-8026-A1A3C7931A82}"/>
              </a:ext>
            </a:extLst>
          </p:cNvPr>
          <p:cNvSpPr/>
          <p:nvPr/>
        </p:nvSpPr>
        <p:spPr>
          <a:xfrm>
            <a:off x="278116" y="5606048"/>
            <a:ext cx="9349768" cy="4305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예측값과</a:t>
            </a:r>
            <a:r>
              <a:rPr lang="ko-KR" altLang="en-US" sz="2000" b="1" dirty="0">
                <a:solidFill>
                  <a:schemeClr val="tx1"/>
                </a:solidFill>
              </a:rPr>
              <a:t> 오차 </a:t>
            </a:r>
            <a:r>
              <a:rPr lang="en-US" altLang="ko-KR" sz="2000" b="1" dirty="0" err="1">
                <a:solidFill>
                  <a:schemeClr val="tx1"/>
                </a:solidFill>
              </a:rPr>
              <a:t>fiting</a:t>
            </a:r>
            <a:r>
              <a:rPr lang="en-US" altLang="ko-KR" sz="2000" b="1" dirty="0">
                <a:solidFill>
                  <a:schemeClr val="tx1"/>
                </a:solidFill>
              </a:rPr>
              <a:t>			</a:t>
            </a:r>
            <a:r>
              <a:rPr lang="ko-KR" altLang="en-US" sz="2000" b="1" dirty="0">
                <a:solidFill>
                  <a:schemeClr val="tx1"/>
                </a:solidFill>
              </a:rPr>
              <a:t>독립변수와 오차 </a:t>
            </a:r>
            <a:r>
              <a:rPr lang="en-US" altLang="ko-KR" sz="2000" b="1" dirty="0" err="1">
                <a:solidFill>
                  <a:schemeClr val="tx1"/>
                </a:solidFill>
              </a:rPr>
              <a:t>fiting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6AF339-D05D-4010-AD84-A0680B7FEBD9}"/>
              </a:ext>
            </a:extLst>
          </p:cNvPr>
          <p:cNvSpPr/>
          <p:nvPr/>
        </p:nvSpPr>
        <p:spPr>
          <a:xfrm>
            <a:off x="278116" y="1240078"/>
            <a:ext cx="9349768" cy="41304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이분산성 확인 방법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산포도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잔차도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White test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/>
                </a:solidFill>
              </a:rPr>
              <a:t>Goldfeld-Quandt</a:t>
            </a:r>
            <a:r>
              <a:rPr lang="en-US" altLang="ko-KR" sz="2000" dirty="0">
                <a:solidFill>
                  <a:schemeClr val="tx1"/>
                </a:solidFill>
              </a:rPr>
              <a:t> test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Breusch-Pagan test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tx1"/>
                </a:solidFill>
              </a:rPr>
              <a:t>테스트 결과가 유의 하면 이분산성이 있다는 뜻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40DAF10-ABDC-4F4B-A475-104E7B76D36F}"/>
              </a:ext>
            </a:extLst>
          </p:cNvPr>
          <p:cNvSpPr/>
          <p:nvPr/>
        </p:nvSpPr>
        <p:spPr>
          <a:xfrm>
            <a:off x="278116" y="743578"/>
            <a:ext cx="9349768" cy="50342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이분산성 해결 방법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</a:rPr>
              <a:t>Robust standard error(</a:t>
            </a: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statsmodels.regression.linear_model.RegressionResults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구하는 방법이 복잡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통계프로그램에 따라서 기능을 제공하기도 하고 아니기도 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</a:rPr>
              <a:t>Weighted least square regression(WLS regression)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이분산서의 함수를 찾아서 그 역함수로 독립변수를 만들어 추가하는 </a:t>
            </a:r>
            <a:r>
              <a:rPr lang="en-US" altLang="ko-KR" sz="2000" dirty="0">
                <a:solidFill>
                  <a:schemeClr val="tx1"/>
                </a:solidFill>
              </a:rPr>
              <a:t>OLS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문제는 이분산성의 함수를 찾는다는 것이 쉽지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이론적으로는 쉬우나 현식적으로는 어려움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tx1"/>
                </a:solidFill>
              </a:rPr>
              <a:t>GLS/FGLS regression</a:t>
            </a: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949D74-732D-4EDC-BC48-B5C6A7C0774B}"/>
              </a:ext>
            </a:extLst>
          </p:cNvPr>
          <p:cNvSpPr/>
          <p:nvPr/>
        </p:nvSpPr>
        <p:spPr>
          <a:xfrm>
            <a:off x="278116" y="713433"/>
            <a:ext cx="9349768" cy="59435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회귀계수의 표준오차가 동일하지 않고 변화하는 경우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회귀계수의 표준오차가 독립변수의 함수로 나타남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확인 방법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산포도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 err="1">
                <a:solidFill>
                  <a:schemeClr val="tx1"/>
                </a:solidFill>
              </a:rPr>
              <a:t>잔차도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White test </a:t>
            </a:r>
            <a:r>
              <a:rPr lang="ko-KR" altLang="en-US" sz="2000" dirty="0">
                <a:solidFill>
                  <a:schemeClr val="tx1"/>
                </a:solidFill>
              </a:rPr>
              <a:t>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해결방법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Robust standard error(</a:t>
            </a:r>
            <a:r>
              <a:rPr lang="en-US" altLang="ko-KR" sz="2000" dirty="0" err="1">
                <a:solidFill>
                  <a:schemeClr val="tx1"/>
                </a:solidFill>
              </a:rPr>
              <a:t>statsmodels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WLS regression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이론적으로는 쉬우나 현실적으로는 어려움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chemeClr val="tx1"/>
                </a:solidFill>
              </a:rPr>
              <a:t>시계열 데이터 회귀분석 자기상관 확인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statsmodels.stats.stattools.durbin_watson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10227</TotalTime>
  <Words>266</Words>
  <Application>Microsoft Office PowerPoint</Application>
  <PresentationFormat>A4 용지(210x297mm)</PresentationFormat>
  <Paragraphs>68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185</cp:revision>
  <dcterms:created xsi:type="dcterms:W3CDTF">2018-12-13T08:26:30Z</dcterms:created>
  <dcterms:modified xsi:type="dcterms:W3CDTF">2020-06-16T06:54:10Z</dcterms:modified>
</cp:coreProperties>
</file>