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414">
          <p15:clr>
            <a:srgbClr val="A4A3A4"/>
          </p15:clr>
        </p15:guide>
        <p15:guide id="2" pos="135">
          <p15:clr>
            <a:srgbClr val="A4A3A4"/>
          </p15:clr>
        </p15:guide>
        <p15:guide id="3" orient="horz" pos="731">
          <p15:clr>
            <a:srgbClr val="A4A3A4"/>
          </p15:clr>
        </p15:guide>
        <p15:guide id="4" pos="6124">
          <p15:clr>
            <a:srgbClr val="A4A3A4"/>
          </p15:clr>
        </p15:guide>
        <p15:guide id="5" pos="4115">
          <p15:clr>
            <a:srgbClr val="A4A3A4"/>
          </p15:clr>
        </p15:guide>
        <p15:guide id="6" orient="horz" pos="1003">
          <p15:clr>
            <a:srgbClr val="A4A3A4"/>
          </p15:clr>
        </p15:guide>
        <p15:guide id="7" pos="5737">
          <p15:clr>
            <a:srgbClr val="A4A3A4"/>
          </p15:clr>
        </p15:guide>
        <p15:guide id="8" orient="horz" pos="2591">
          <p15:clr>
            <a:srgbClr val="A4A3A4"/>
          </p15:clr>
        </p15:guide>
        <p15:guide id="9" orient="horz" pos="4065">
          <p15:clr>
            <a:srgbClr val="A4A3A4"/>
          </p15:clr>
        </p15:guide>
        <p15:guide id="10" orient="horz" pos="1253">
          <p15:clr>
            <a:srgbClr val="A4A3A4"/>
          </p15:clr>
        </p15:guide>
        <p15:guide id="11" orient="horz" pos="2704">
          <p15:clr>
            <a:srgbClr val="A4A3A4"/>
          </p15:clr>
        </p15:guide>
        <p15:guide id="12" pos="28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va3UHPhQA4WbyUQCroSE+7w+S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8A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306" y="48"/>
      </p:cViewPr>
      <p:guideLst>
        <p:guide orient="horz" pos="414"/>
        <p:guide pos="135"/>
        <p:guide orient="horz" pos="731"/>
        <p:guide pos="6124"/>
        <p:guide pos="4115"/>
        <p:guide orient="horz" pos="1003"/>
        <p:guide pos="5737"/>
        <p:guide orient="horz" pos="2591"/>
        <p:guide orient="horz" pos="4065"/>
        <p:guide orient="horz" pos="1253"/>
        <p:guide orient="horz" pos="2704"/>
        <p:guide pos="2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727CD9C-5035-4028-B48F-C1B8C7898B93}" type="doc">
      <dgm:prSet loTypeId="urn:microsoft.com/office/officeart/2008/layout/VerticalCurvedList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pPr latinLnBrk="1"/>
          <a:endParaRPr lang="ko-KR" altLang="en-US"/>
        </a:p>
      </dgm:t>
    </dgm:pt>
    <dgm:pt modelId="{5BD71355-466C-411B-BC66-CC0E146BAB98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동일한 변수 안에 연속적인 측정값을 가짐</a:t>
          </a:r>
          <a:endParaRPr lang="en-US" altLang="ko-KR" sz="1400" dirty="0"/>
        </a:p>
        <a:p>
          <a:pPr latinLnBrk="1"/>
          <a:r>
            <a:rPr lang="en-US" altLang="ko-KR" sz="1400" dirty="0"/>
            <a:t>: </a:t>
          </a:r>
          <a:r>
            <a:rPr lang="ko-KR" altLang="en-US" sz="1400" dirty="0"/>
            <a:t>통계적 예측 기법들을 위한 원재료</a:t>
          </a:r>
          <a:r>
            <a:rPr lang="en-US" altLang="ko-KR" sz="1400" dirty="0"/>
            <a:t>. </a:t>
          </a:r>
          <a:r>
            <a:rPr lang="ko-KR" altLang="en-US" sz="1400" dirty="0"/>
            <a:t>다양한 디바이스에서 생산되는 데이터들 중 중요한 요소</a:t>
          </a:r>
        </a:p>
      </dgm:t>
    </dgm:pt>
    <dgm:pt modelId="{0021A000-C4B5-4FA0-8A4D-E4F097BFA429}" type="parTrans" cxnId="{AC2F6763-8261-41AB-9DE9-9B2E26A4D4D8}">
      <dgm:prSet/>
      <dgm:spPr/>
      <dgm:t>
        <a:bodyPr/>
        <a:lstStyle/>
        <a:p>
          <a:pPr latinLnBrk="1"/>
          <a:endParaRPr lang="ko-KR" altLang="en-US"/>
        </a:p>
      </dgm:t>
    </dgm:pt>
    <dgm:pt modelId="{E5D4C114-88FD-42E8-A122-1A65C35F3253}" type="sibTrans" cxnId="{AC2F6763-8261-41AB-9DE9-9B2E26A4D4D8}">
      <dgm:prSet/>
      <dgm:spPr/>
      <dgm:t>
        <a:bodyPr/>
        <a:lstStyle/>
        <a:p>
          <a:pPr latinLnBrk="1"/>
          <a:endParaRPr lang="ko-KR" altLang="en-US"/>
        </a:p>
      </dgm:t>
    </dgm:pt>
    <dgm:pt modelId="{080AE364-4D06-48E6-A4B2-BA2555DA667E}">
      <dgm:prSet phldrT="[텍스트]" custT="1"/>
      <dgm:spPr/>
      <dgm:t>
        <a:bodyPr/>
        <a:lstStyle/>
        <a:p>
          <a:pPr latinLnBrk="1">
            <a:lnSpc>
              <a:spcPct val="100000"/>
            </a:lnSpc>
          </a:pPr>
          <a:r>
            <a:rPr lang="ko-KR" altLang="en-US" sz="1300" dirty="0"/>
            <a:t>테이블 데이터보다 좀 더 복잡하고 다양함</a:t>
          </a:r>
          <a:r>
            <a:rPr lang="en-US" altLang="ko-KR" sz="1300" dirty="0"/>
            <a:t>.</a:t>
          </a:r>
        </a:p>
        <a:p>
          <a:pPr latinLnBrk="1">
            <a:lnSpc>
              <a:spcPct val="100000"/>
            </a:lnSpc>
          </a:pPr>
          <a:r>
            <a:rPr lang="en-US" altLang="ko-KR" sz="1300" dirty="0"/>
            <a:t>‘</a:t>
          </a:r>
          <a:r>
            <a:rPr lang="ko-KR" altLang="en-US" sz="1300" dirty="0"/>
            <a:t>객체</a:t>
          </a:r>
          <a:r>
            <a:rPr lang="en-US" altLang="ko-KR" sz="1300" dirty="0"/>
            <a:t>’</a:t>
          </a:r>
          <a:r>
            <a:rPr lang="ko-KR" altLang="en-US" sz="1300" dirty="0"/>
            <a:t>를 표현할 때</a:t>
          </a:r>
          <a:r>
            <a:rPr lang="en-US" altLang="ko-KR" sz="1300" dirty="0"/>
            <a:t>, </a:t>
          </a:r>
          <a:r>
            <a:rPr lang="ko-KR" altLang="en-US" sz="1300" dirty="0"/>
            <a:t>어떤 객체와 그것의 공간 좌표가 데이터의 중심이 됨</a:t>
          </a:r>
          <a:endParaRPr lang="en-US" altLang="ko-KR" sz="1300" dirty="0"/>
        </a:p>
        <a:p>
          <a:pPr latinLnBrk="1">
            <a:lnSpc>
              <a:spcPct val="100000"/>
            </a:lnSpc>
          </a:pPr>
          <a:r>
            <a:rPr lang="en-US" altLang="ko-KR" sz="1300" dirty="0"/>
            <a:t>‘</a:t>
          </a:r>
          <a:r>
            <a:rPr lang="ko-KR" altLang="en-US" sz="1300" dirty="0"/>
            <a:t>필드</a:t>
          </a:r>
          <a:r>
            <a:rPr lang="en-US" altLang="ko-KR" sz="1300" dirty="0"/>
            <a:t>’ </a:t>
          </a:r>
          <a:r>
            <a:rPr lang="ko-KR" altLang="en-US" sz="1300" dirty="0"/>
            <a:t>정보는 공간을 나타내는 단위와 적당한 측정 </a:t>
          </a:r>
          <a:r>
            <a:rPr lang="ko-KR" altLang="en-US" sz="1300" dirty="0" err="1"/>
            <a:t>기준값에</a:t>
          </a:r>
          <a:r>
            <a:rPr lang="ko-KR" altLang="en-US" sz="1300" dirty="0"/>
            <a:t> 중점을 둠</a:t>
          </a:r>
        </a:p>
      </dgm:t>
    </dgm:pt>
    <dgm:pt modelId="{54E1A903-46F8-499D-9AFB-D4F01A991FA8}" type="parTrans" cxnId="{C06CD674-0A9C-4149-958C-7E6085AFAB0B}">
      <dgm:prSet/>
      <dgm:spPr/>
      <dgm:t>
        <a:bodyPr/>
        <a:lstStyle/>
        <a:p>
          <a:pPr latinLnBrk="1"/>
          <a:endParaRPr lang="ko-KR" altLang="en-US"/>
        </a:p>
      </dgm:t>
    </dgm:pt>
    <dgm:pt modelId="{8AF241D2-6DD3-4F25-98B9-8007E2529C90}" type="sibTrans" cxnId="{C06CD674-0A9C-4149-958C-7E6085AFAB0B}">
      <dgm:prSet/>
      <dgm:spPr/>
      <dgm:t>
        <a:bodyPr/>
        <a:lstStyle/>
        <a:p>
          <a:pPr latinLnBrk="1"/>
          <a:endParaRPr lang="ko-KR" altLang="en-US"/>
        </a:p>
      </dgm:t>
    </dgm:pt>
    <dgm:pt modelId="{38CE8752-D974-499C-ACB6-7F6CF9DD7810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물리적</a:t>
          </a:r>
          <a:r>
            <a:rPr lang="en-US" altLang="ko-KR" sz="1400" dirty="0"/>
            <a:t>/</a:t>
          </a:r>
          <a:r>
            <a:rPr lang="ko-KR" altLang="en-US" sz="1400" dirty="0"/>
            <a:t>사회적</a:t>
          </a:r>
          <a:r>
            <a:rPr lang="en-US" altLang="ko-KR" sz="1400" dirty="0"/>
            <a:t>/</a:t>
          </a:r>
          <a:r>
            <a:rPr lang="ko-KR" altLang="en-US" sz="1400" dirty="0"/>
            <a:t>추상적 관계를 표현하기 위해 사용됨</a:t>
          </a:r>
          <a:endParaRPr lang="en-US" altLang="ko-KR" sz="1400" dirty="0"/>
        </a:p>
        <a:p>
          <a:pPr latinLnBrk="1"/>
          <a:r>
            <a:rPr lang="ko-KR" altLang="en-US" sz="1400" dirty="0"/>
            <a:t>네트워크 최적화나 추천 시스템 문제에 유용</a:t>
          </a:r>
        </a:p>
      </dgm:t>
    </dgm:pt>
    <dgm:pt modelId="{DE9F3578-20B3-45C2-BFFA-2E20C95519A2}" type="parTrans" cxnId="{90967170-6DB9-457E-9F6C-DBAE99A38726}">
      <dgm:prSet/>
      <dgm:spPr/>
      <dgm:t>
        <a:bodyPr/>
        <a:lstStyle/>
        <a:p>
          <a:pPr latinLnBrk="1"/>
          <a:endParaRPr lang="ko-KR" altLang="en-US"/>
        </a:p>
      </dgm:t>
    </dgm:pt>
    <dgm:pt modelId="{299E9721-2ADA-4D34-B965-7F431C5300C4}" type="sibTrans" cxnId="{90967170-6DB9-457E-9F6C-DBAE99A38726}">
      <dgm:prSet/>
      <dgm:spPr/>
      <dgm:t>
        <a:bodyPr/>
        <a:lstStyle/>
        <a:p>
          <a:pPr latinLnBrk="1"/>
          <a:endParaRPr lang="ko-KR" altLang="en-US"/>
        </a:p>
      </dgm:t>
    </dgm:pt>
    <dgm:pt modelId="{AFA09D0C-A72D-4ED1-AD2C-12B62EF1ADE4}" type="pres">
      <dgm:prSet presAssocID="{8727CD9C-5035-4028-B48F-C1B8C7898B93}" presName="Name0" presStyleCnt="0">
        <dgm:presLayoutVars>
          <dgm:chMax val="7"/>
          <dgm:chPref val="7"/>
          <dgm:dir/>
        </dgm:presLayoutVars>
      </dgm:prSet>
      <dgm:spPr/>
    </dgm:pt>
    <dgm:pt modelId="{EBB0B963-01B9-43E6-9C49-F2CB7FE94B5A}" type="pres">
      <dgm:prSet presAssocID="{8727CD9C-5035-4028-B48F-C1B8C7898B93}" presName="Name1" presStyleCnt="0"/>
      <dgm:spPr/>
    </dgm:pt>
    <dgm:pt modelId="{87142FDA-8CDB-4929-B93C-15FA1701D857}" type="pres">
      <dgm:prSet presAssocID="{8727CD9C-5035-4028-B48F-C1B8C7898B93}" presName="cycle" presStyleCnt="0"/>
      <dgm:spPr/>
    </dgm:pt>
    <dgm:pt modelId="{8AF85972-B99E-460F-9966-FD33642CFCD4}" type="pres">
      <dgm:prSet presAssocID="{8727CD9C-5035-4028-B48F-C1B8C7898B93}" presName="srcNode" presStyleLbl="node1" presStyleIdx="0" presStyleCnt="3"/>
      <dgm:spPr/>
    </dgm:pt>
    <dgm:pt modelId="{BD1762C8-3BBF-4766-B9DC-3A78EE4EE8E2}" type="pres">
      <dgm:prSet presAssocID="{8727CD9C-5035-4028-B48F-C1B8C7898B93}" presName="conn" presStyleLbl="parChTrans1D2" presStyleIdx="0" presStyleCnt="1"/>
      <dgm:spPr/>
    </dgm:pt>
    <dgm:pt modelId="{C089EAEF-89F6-4873-B9FB-2C533ADA170A}" type="pres">
      <dgm:prSet presAssocID="{8727CD9C-5035-4028-B48F-C1B8C7898B93}" presName="extraNode" presStyleLbl="node1" presStyleIdx="0" presStyleCnt="3"/>
      <dgm:spPr/>
    </dgm:pt>
    <dgm:pt modelId="{7BA0833A-C33E-464C-A255-E495E6F1D9E9}" type="pres">
      <dgm:prSet presAssocID="{8727CD9C-5035-4028-B48F-C1B8C7898B93}" presName="dstNode" presStyleLbl="node1" presStyleIdx="0" presStyleCnt="3"/>
      <dgm:spPr/>
    </dgm:pt>
    <dgm:pt modelId="{046FD76A-C363-4C1F-9A36-8E3463C6C538}" type="pres">
      <dgm:prSet presAssocID="{5BD71355-466C-411B-BC66-CC0E146BAB98}" presName="text_1" presStyleLbl="node1" presStyleIdx="0" presStyleCnt="3">
        <dgm:presLayoutVars>
          <dgm:bulletEnabled val="1"/>
        </dgm:presLayoutVars>
      </dgm:prSet>
      <dgm:spPr/>
    </dgm:pt>
    <dgm:pt modelId="{7AF22BDC-0DDF-4E51-9F10-9417F9A2343D}" type="pres">
      <dgm:prSet presAssocID="{5BD71355-466C-411B-BC66-CC0E146BAB98}" presName="accent_1" presStyleCnt="0"/>
      <dgm:spPr/>
    </dgm:pt>
    <dgm:pt modelId="{A2E5A624-9942-47FB-81A6-1ACAB48A5CA1}" type="pres">
      <dgm:prSet presAssocID="{5BD71355-466C-411B-BC66-CC0E146BAB98}" presName="accentRepeatNode" presStyleLbl="solidFgAcc1" presStyleIdx="0" presStyleCnt="3"/>
      <dgm:spPr/>
    </dgm:pt>
    <dgm:pt modelId="{CF952318-91B1-433D-929E-EEE8F4FE3611}" type="pres">
      <dgm:prSet presAssocID="{080AE364-4D06-48E6-A4B2-BA2555DA667E}" presName="text_2" presStyleLbl="node1" presStyleIdx="1" presStyleCnt="3">
        <dgm:presLayoutVars>
          <dgm:bulletEnabled val="1"/>
        </dgm:presLayoutVars>
      </dgm:prSet>
      <dgm:spPr/>
    </dgm:pt>
    <dgm:pt modelId="{4B13246F-3473-4A52-BD36-A4A28EA5ADCF}" type="pres">
      <dgm:prSet presAssocID="{080AE364-4D06-48E6-A4B2-BA2555DA667E}" presName="accent_2" presStyleCnt="0"/>
      <dgm:spPr/>
    </dgm:pt>
    <dgm:pt modelId="{7711628C-ABE2-44E5-97CE-1662DDD9652C}" type="pres">
      <dgm:prSet presAssocID="{080AE364-4D06-48E6-A4B2-BA2555DA667E}" presName="accentRepeatNode" presStyleLbl="solidFgAcc1" presStyleIdx="1" presStyleCnt="3"/>
      <dgm:spPr/>
    </dgm:pt>
    <dgm:pt modelId="{FB104197-49DA-428F-9C33-579F9312629F}" type="pres">
      <dgm:prSet presAssocID="{38CE8752-D974-499C-ACB6-7F6CF9DD7810}" presName="text_3" presStyleLbl="node1" presStyleIdx="2" presStyleCnt="3">
        <dgm:presLayoutVars>
          <dgm:bulletEnabled val="1"/>
        </dgm:presLayoutVars>
      </dgm:prSet>
      <dgm:spPr/>
    </dgm:pt>
    <dgm:pt modelId="{35878A7E-EE91-40E5-8035-A4521C4379CB}" type="pres">
      <dgm:prSet presAssocID="{38CE8752-D974-499C-ACB6-7F6CF9DD7810}" presName="accent_3" presStyleCnt="0"/>
      <dgm:spPr/>
    </dgm:pt>
    <dgm:pt modelId="{F89FD40F-AADB-4BD5-B173-54D4B54EA0C3}" type="pres">
      <dgm:prSet presAssocID="{38CE8752-D974-499C-ACB6-7F6CF9DD7810}" presName="accentRepeatNode" presStyleLbl="solidFgAcc1" presStyleIdx="2" presStyleCnt="3"/>
      <dgm:spPr/>
    </dgm:pt>
  </dgm:ptLst>
  <dgm:cxnLst>
    <dgm:cxn modelId="{BB8AA104-8D84-4D3A-9051-E6ECA62BF32D}" type="presOf" srcId="{8727CD9C-5035-4028-B48F-C1B8C7898B93}" destId="{AFA09D0C-A72D-4ED1-AD2C-12B62EF1ADE4}" srcOrd="0" destOrd="0" presId="urn:microsoft.com/office/officeart/2008/layout/VerticalCurvedList"/>
    <dgm:cxn modelId="{71E11F2D-493B-4AA3-B51B-B750FAD54F0D}" type="presOf" srcId="{38CE8752-D974-499C-ACB6-7F6CF9DD7810}" destId="{FB104197-49DA-428F-9C33-579F9312629F}" srcOrd="0" destOrd="0" presId="urn:microsoft.com/office/officeart/2008/layout/VerticalCurvedList"/>
    <dgm:cxn modelId="{87D0505B-7958-4A62-9152-2467D619F22A}" type="presOf" srcId="{080AE364-4D06-48E6-A4B2-BA2555DA667E}" destId="{CF952318-91B1-433D-929E-EEE8F4FE3611}" srcOrd="0" destOrd="0" presId="urn:microsoft.com/office/officeart/2008/layout/VerticalCurvedList"/>
    <dgm:cxn modelId="{AC2F6763-8261-41AB-9DE9-9B2E26A4D4D8}" srcId="{8727CD9C-5035-4028-B48F-C1B8C7898B93}" destId="{5BD71355-466C-411B-BC66-CC0E146BAB98}" srcOrd="0" destOrd="0" parTransId="{0021A000-C4B5-4FA0-8A4D-E4F097BFA429}" sibTransId="{E5D4C114-88FD-42E8-A122-1A65C35F3253}"/>
    <dgm:cxn modelId="{90967170-6DB9-457E-9F6C-DBAE99A38726}" srcId="{8727CD9C-5035-4028-B48F-C1B8C7898B93}" destId="{38CE8752-D974-499C-ACB6-7F6CF9DD7810}" srcOrd="2" destOrd="0" parTransId="{DE9F3578-20B3-45C2-BFFA-2E20C95519A2}" sibTransId="{299E9721-2ADA-4D34-B965-7F431C5300C4}"/>
    <dgm:cxn modelId="{C06CD674-0A9C-4149-958C-7E6085AFAB0B}" srcId="{8727CD9C-5035-4028-B48F-C1B8C7898B93}" destId="{080AE364-4D06-48E6-A4B2-BA2555DA667E}" srcOrd="1" destOrd="0" parTransId="{54E1A903-46F8-499D-9AFB-D4F01A991FA8}" sibTransId="{8AF241D2-6DD3-4F25-98B9-8007E2529C90}"/>
    <dgm:cxn modelId="{57D33E78-9236-4605-A170-C8B37C240731}" type="presOf" srcId="{5BD71355-466C-411B-BC66-CC0E146BAB98}" destId="{046FD76A-C363-4C1F-9A36-8E3463C6C538}" srcOrd="0" destOrd="0" presId="urn:microsoft.com/office/officeart/2008/layout/VerticalCurvedList"/>
    <dgm:cxn modelId="{52FDACAD-1BAA-46E0-A7DC-F5AF555C822D}" type="presOf" srcId="{E5D4C114-88FD-42E8-A122-1A65C35F3253}" destId="{BD1762C8-3BBF-4766-B9DC-3A78EE4EE8E2}" srcOrd="0" destOrd="0" presId="urn:microsoft.com/office/officeart/2008/layout/VerticalCurvedList"/>
    <dgm:cxn modelId="{50CA053E-76BB-4698-B42D-80D2652AF3B7}" type="presParOf" srcId="{AFA09D0C-A72D-4ED1-AD2C-12B62EF1ADE4}" destId="{EBB0B963-01B9-43E6-9C49-F2CB7FE94B5A}" srcOrd="0" destOrd="0" presId="urn:microsoft.com/office/officeart/2008/layout/VerticalCurvedList"/>
    <dgm:cxn modelId="{8B486D98-DF9E-4207-AD30-B8C52D34ADEF}" type="presParOf" srcId="{EBB0B963-01B9-43E6-9C49-F2CB7FE94B5A}" destId="{87142FDA-8CDB-4929-B93C-15FA1701D857}" srcOrd="0" destOrd="0" presId="urn:microsoft.com/office/officeart/2008/layout/VerticalCurvedList"/>
    <dgm:cxn modelId="{FE34E42A-7F1A-4FEE-8543-FFB4079F1C97}" type="presParOf" srcId="{87142FDA-8CDB-4929-B93C-15FA1701D857}" destId="{8AF85972-B99E-460F-9966-FD33642CFCD4}" srcOrd="0" destOrd="0" presId="urn:microsoft.com/office/officeart/2008/layout/VerticalCurvedList"/>
    <dgm:cxn modelId="{673956F0-823E-44BE-AF6C-A6AFD42A1007}" type="presParOf" srcId="{87142FDA-8CDB-4929-B93C-15FA1701D857}" destId="{BD1762C8-3BBF-4766-B9DC-3A78EE4EE8E2}" srcOrd="1" destOrd="0" presId="urn:microsoft.com/office/officeart/2008/layout/VerticalCurvedList"/>
    <dgm:cxn modelId="{5DEA0EEC-EF6D-4624-B501-7771E72DF906}" type="presParOf" srcId="{87142FDA-8CDB-4929-B93C-15FA1701D857}" destId="{C089EAEF-89F6-4873-B9FB-2C533ADA170A}" srcOrd="2" destOrd="0" presId="urn:microsoft.com/office/officeart/2008/layout/VerticalCurvedList"/>
    <dgm:cxn modelId="{AFFB4E96-0A99-450A-AE1B-5497BFC9FD69}" type="presParOf" srcId="{87142FDA-8CDB-4929-B93C-15FA1701D857}" destId="{7BA0833A-C33E-464C-A255-E495E6F1D9E9}" srcOrd="3" destOrd="0" presId="urn:microsoft.com/office/officeart/2008/layout/VerticalCurvedList"/>
    <dgm:cxn modelId="{54264D5D-1F6A-4155-A8A6-61E097C5E2D4}" type="presParOf" srcId="{EBB0B963-01B9-43E6-9C49-F2CB7FE94B5A}" destId="{046FD76A-C363-4C1F-9A36-8E3463C6C538}" srcOrd="1" destOrd="0" presId="urn:microsoft.com/office/officeart/2008/layout/VerticalCurvedList"/>
    <dgm:cxn modelId="{41D56B65-725A-4979-A626-29DE89FE388D}" type="presParOf" srcId="{EBB0B963-01B9-43E6-9C49-F2CB7FE94B5A}" destId="{7AF22BDC-0DDF-4E51-9F10-9417F9A2343D}" srcOrd="2" destOrd="0" presId="urn:microsoft.com/office/officeart/2008/layout/VerticalCurvedList"/>
    <dgm:cxn modelId="{744301F9-D39B-4D0E-95F4-4BE1D9C0CA12}" type="presParOf" srcId="{7AF22BDC-0DDF-4E51-9F10-9417F9A2343D}" destId="{A2E5A624-9942-47FB-81A6-1ACAB48A5CA1}" srcOrd="0" destOrd="0" presId="urn:microsoft.com/office/officeart/2008/layout/VerticalCurvedList"/>
    <dgm:cxn modelId="{ADA90D20-A6A8-4A4C-95B0-C96049B4B962}" type="presParOf" srcId="{EBB0B963-01B9-43E6-9C49-F2CB7FE94B5A}" destId="{CF952318-91B1-433D-929E-EEE8F4FE3611}" srcOrd="3" destOrd="0" presId="urn:microsoft.com/office/officeart/2008/layout/VerticalCurvedList"/>
    <dgm:cxn modelId="{3910CA30-DE58-4819-8200-F90A16064B17}" type="presParOf" srcId="{EBB0B963-01B9-43E6-9C49-F2CB7FE94B5A}" destId="{4B13246F-3473-4A52-BD36-A4A28EA5ADCF}" srcOrd="4" destOrd="0" presId="urn:microsoft.com/office/officeart/2008/layout/VerticalCurvedList"/>
    <dgm:cxn modelId="{B0E287C4-CE13-4CB5-A53E-C62AC71D2334}" type="presParOf" srcId="{4B13246F-3473-4A52-BD36-A4A28EA5ADCF}" destId="{7711628C-ABE2-44E5-97CE-1662DDD9652C}" srcOrd="0" destOrd="0" presId="urn:microsoft.com/office/officeart/2008/layout/VerticalCurvedList"/>
    <dgm:cxn modelId="{43FB7EFF-2888-4A29-9C34-3CDA0C49785F}" type="presParOf" srcId="{EBB0B963-01B9-43E6-9C49-F2CB7FE94B5A}" destId="{FB104197-49DA-428F-9C33-579F9312629F}" srcOrd="5" destOrd="0" presId="urn:microsoft.com/office/officeart/2008/layout/VerticalCurvedList"/>
    <dgm:cxn modelId="{A51B3AC8-4825-4256-A610-2249FDB5387F}" type="presParOf" srcId="{EBB0B963-01B9-43E6-9C49-F2CB7FE94B5A}" destId="{35878A7E-EE91-40E5-8035-A4521C4379CB}" srcOrd="6" destOrd="0" presId="urn:microsoft.com/office/officeart/2008/layout/VerticalCurvedList"/>
    <dgm:cxn modelId="{65D12B6D-5727-4CD5-8ED7-6D7E588B0F0D}" type="presParOf" srcId="{35878A7E-EE91-40E5-8035-A4521C4379CB}" destId="{F89FD40F-AADB-4BD5-B173-54D4B54EA0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1762C8-3BBF-4766-B9DC-3A78EE4EE8E2}">
      <dsp:nvSpPr>
        <dsp:cNvPr id="0" name=""/>
        <dsp:cNvSpPr/>
      </dsp:nvSpPr>
      <dsp:spPr>
        <a:xfrm>
          <a:off x="-6019808" y="-921363"/>
          <a:ext cx="7168097" cy="7168097"/>
        </a:xfrm>
        <a:prstGeom prst="blockArc">
          <a:avLst>
            <a:gd name="adj1" fmla="val 18900000"/>
            <a:gd name="adj2" fmla="val 2700000"/>
            <a:gd name="adj3" fmla="val 301"/>
          </a:avLst>
        </a:prstGeom>
        <a:noFill/>
        <a:ln w="254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6FD76A-C363-4C1F-9A36-8E3463C6C538}">
      <dsp:nvSpPr>
        <dsp:cNvPr id="0" name=""/>
        <dsp:cNvSpPr/>
      </dsp:nvSpPr>
      <dsp:spPr>
        <a:xfrm>
          <a:off x="739161" y="532537"/>
          <a:ext cx="7175402" cy="1065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02" tIns="35560" rIns="35560" bIns="3556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동일한 변수 안에 연속적인 측정값을 가짐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: </a:t>
          </a:r>
          <a:r>
            <a:rPr lang="ko-KR" altLang="en-US" sz="1400" kern="1200" dirty="0"/>
            <a:t>통계적 예측 기법들을 위한 원재료</a:t>
          </a:r>
          <a:r>
            <a:rPr lang="en-US" altLang="ko-KR" sz="1400" kern="1200" dirty="0"/>
            <a:t>. </a:t>
          </a:r>
          <a:r>
            <a:rPr lang="ko-KR" altLang="en-US" sz="1400" kern="1200" dirty="0"/>
            <a:t>다양한 디바이스에서 생산되는 데이터들 중 중요한 요소</a:t>
          </a:r>
        </a:p>
      </dsp:txBody>
      <dsp:txXfrm>
        <a:off x="739161" y="532537"/>
        <a:ext cx="7175402" cy="1065074"/>
      </dsp:txXfrm>
    </dsp:sp>
    <dsp:sp modelId="{A2E5A624-9942-47FB-81A6-1ACAB48A5CA1}">
      <dsp:nvSpPr>
        <dsp:cNvPr id="0" name=""/>
        <dsp:cNvSpPr/>
      </dsp:nvSpPr>
      <dsp:spPr>
        <a:xfrm>
          <a:off x="73490" y="399402"/>
          <a:ext cx="1331342" cy="1331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952318-91B1-433D-929E-EEE8F4FE3611}">
      <dsp:nvSpPr>
        <dsp:cNvPr id="0" name=""/>
        <dsp:cNvSpPr/>
      </dsp:nvSpPr>
      <dsp:spPr>
        <a:xfrm>
          <a:off x="1126315" y="2130148"/>
          <a:ext cx="6788248" cy="1065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02" tIns="33020" rIns="33020" bIns="33020" numCol="1" spcCol="1270" anchor="ctr" anchorCtr="0">
          <a:noAutofit/>
        </a:bodyPr>
        <a:lstStyle/>
        <a:p>
          <a:pPr marL="0" lvl="0" indent="0" algn="l" defTabSz="5778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300" kern="1200" dirty="0"/>
            <a:t>테이블 데이터보다 좀 더 복잡하고 다양함</a:t>
          </a:r>
          <a:r>
            <a:rPr lang="en-US" altLang="ko-KR" sz="1300" kern="1200" dirty="0"/>
            <a:t>.</a:t>
          </a:r>
        </a:p>
        <a:p>
          <a:pPr marL="0" lvl="0" indent="0" algn="l" defTabSz="5778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‘</a:t>
          </a:r>
          <a:r>
            <a:rPr lang="ko-KR" altLang="en-US" sz="1300" kern="1200" dirty="0"/>
            <a:t>객체</a:t>
          </a:r>
          <a:r>
            <a:rPr lang="en-US" altLang="ko-KR" sz="1300" kern="1200" dirty="0"/>
            <a:t>’</a:t>
          </a:r>
          <a:r>
            <a:rPr lang="ko-KR" altLang="en-US" sz="1300" kern="1200" dirty="0"/>
            <a:t>를 표현할 때</a:t>
          </a:r>
          <a:r>
            <a:rPr lang="en-US" altLang="ko-KR" sz="1300" kern="1200" dirty="0"/>
            <a:t>, </a:t>
          </a:r>
          <a:r>
            <a:rPr lang="ko-KR" altLang="en-US" sz="1300" kern="1200" dirty="0"/>
            <a:t>어떤 객체와 그것의 공간 좌표가 데이터의 중심이 됨</a:t>
          </a:r>
          <a:endParaRPr lang="en-US" altLang="ko-KR" sz="1300" kern="1200" dirty="0"/>
        </a:p>
        <a:p>
          <a:pPr marL="0" lvl="0" indent="0" algn="l" defTabSz="5778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300" kern="1200" dirty="0"/>
            <a:t>‘</a:t>
          </a:r>
          <a:r>
            <a:rPr lang="ko-KR" altLang="en-US" sz="1300" kern="1200" dirty="0"/>
            <a:t>필드</a:t>
          </a:r>
          <a:r>
            <a:rPr lang="en-US" altLang="ko-KR" sz="1300" kern="1200" dirty="0"/>
            <a:t>’ </a:t>
          </a:r>
          <a:r>
            <a:rPr lang="ko-KR" altLang="en-US" sz="1300" kern="1200" dirty="0"/>
            <a:t>정보는 공간을 나타내는 단위와 적당한 측정 </a:t>
          </a:r>
          <a:r>
            <a:rPr lang="ko-KR" altLang="en-US" sz="1300" kern="1200" dirty="0" err="1"/>
            <a:t>기준값에</a:t>
          </a:r>
          <a:r>
            <a:rPr lang="ko-KR" altLang="en-US" sz="1300" kern="1200" dirty="0"/>
            <a:t> 중점을 둠</a:t>
          </a:r>
        </a:p>
      </dsp:txBody>
      <dsp:txXfrm>
        <a:off x="1126315" y="2130148"/>
        <a:ext cx="6788248" cy="1065074"/>
      </dsp:txXfrm>
    </dsp:sp>
    <dsp:sp modelId="{7711628C-ABE2-44E5-97CE-1662DDD9652C}">
      <dsp:nvSpPr>
        <dsp:cNvPr id="0" name=""/>
        <dsp:cNvSpPr/>
      </dsp:nvSpPr>
      <dsp:spPr>
        <a:xfrm>
          <a:off x="460644" y="1997013"/>
          <a:ext cx="1331342" cy="1331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104197-49DA-428F-9C33-579F9312629F}">
      <dsp:nvSpPr>
        <dsp:cNvPr id="0" name=""/>
        <dsp:cNvSpPr/>
      </dsp:nvSpPr>
      <dsp:spPr>
        <a:xfrm>
          <a:off x="739161" y="3727759"/>
          <a:ext cx="7175402" cy="106507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45402" tIns="35560" rIns="35560" bIns="35560" numCol="1" spcCol="1270" anchor="ctr" anchorCtr="0">
          <a:noAutofit/>
        </a:bodyPr>
        <a:lstStyle/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물리적</a:t>
          </a:r>
          <a:r>
            <a:rPr lang="en-US" altLang="ko-KR" sz="1400" kern="1200" dirty="0"/>
            <a:t>/</a:t>
          </a:r>
          <a:r>
            <a:rPr lang="ko-KR" altLang="en-US" sz="1400" kern="1200" dirty="0"/>
            <a:t>사회적</a:t>
          </a:r>
          <a:r>
            <a:rPr lang="en-US" altLang="ko-KR" sz="1400" kern="1200" dirty="0"/>
            <a:t>/</a:t>
          </a:r>
          <a:r>
            <a:rPr lang="ko-KR" altLang="en-US" sz="1400" kern="1200" dirty="0"/>
            <a:t>추상적 관계를 표현하기 위해 사용됨</a:t>
          </a:r>
          <a:endParaRPr lang="en-US" altLang="ko-KR" sz="1400" kern="1200" dirty="0"/>
        </a:p>
        <a:p>
          <a:pPr marL="0" lvl="0" indent="0" algn="l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네트워크 최적화나 추천 시스템 문제에 유용</a:t>
          </a:r>
        </a:p>
      </dsp:txBody>
      <dsp:txXfrm>
        <a:off x="739161" y="3727759"/>
        <a:ext cx="7175402" cy="1065074"/>
      </dsp:txXfrm>
    </dsp:sp>
    <dsp:sp modelId="{F89FD40F-AADB-4BD5-B173-54D4B54EA0C3}">
      <dsp:nvSpPr>
        <dsp:cNvPr id="0" name=""/>
        <dsp:cNvSpPr/>
      </dsp:nvSpPr>
      <dsp:spPr>
        <a:xfrm>
          <a:off x="73490" y="3594624"/>
          <a:ext cx="1331342" cy="133134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557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43960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16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테이블 데이터 정의</a:t>
            </a:r>
            <a:endParaRPr lang="en-US" altLang="ko-KR" sz="1200" dirty="0">
              <a:solidFill>
                <a:srgbClr val="0070C0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endParaRPr lang="en-US" altLang="ko-KR" sz="1200" dirty="0">
              <a:solidFill>
                <a:srgbClr val="0070C0"/>
              </a:solidFill>
            </a:endParaRP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하지만</a:t>
            </a:r>
            <a:r>
              <a:rPr lang="en-US" altLang="ko-KR" sz="1200" dirty="0">
                <a:solidFill>
                  <a:srgbClr val="0070C0"/>
                </a:solidFill>
              </a:rPr>
              <a:t> </a:t>
            </a:r>
            <a:r>
              <a:rPr lang="ko-KR" altLang="en-US" sz="1200" dirty="0">
                <a:solidFill>
                  <a:srgbClr val="0070C0"/>
                </a:solidFill>
              </a:rPr>
              <a:t>데이터를 늘 이런 형태로 얻을 수 있는 건 아니고</a:t>
            </a:r>
            <a:r>
              <a:rPr lang="en-US" altLang="ko-KR" sz="1200" dirty="0">
                <a:solidFill>
                  <a:srgbClr val="0070C0"/>
                </a:solidFill>
              </a:rPr>
              <a:t>, </a:t>
            </a:r>
            <a:r>
              <a:rPr lang="ko-KR" altLang="en-US" sz="1200" dirty="0">
                <a:solidFill>
                  <a:srgbClr val="0070C0"/>
                </a:solidFill>
              </a:rPr>
              <a:t>가공을 해야 합니다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</a:p>
          <a:p>
            <a:pPr marL="11430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None/>
            </a:pPr>
            <a:r>
              <a:rPr lang="ko-KR" altLang="en-US" sz="1200" dirty="0">
                <a:solidFill>
                  <a:srgbClr val="0070C0"/>
                </a:solidFill>
              </a:rPr>
              <a:t>데이터 분석이나 모델링을 하기 위해 관계형 </a:t>
            </a:r>
            <a:r>
              <a:rPr lang="en-US" altLang="ko-KR" sz="1200" dirty="0">
                <a:solidFill>
                  <a:srgbClr val="0070C0"/>
                </a:solidFill>
              </a:rPr>
              <a:t>DB</a:t>
            </a:r>
            <a:r>
              <a:rPr lang="ko-KR" altLang="en-US" sz="1200" dirty="0">
                <a:solidFill>
                  <a:srgbClr val="0070C0"/>
                </a:solidFill>
              </a:rPr>
              <a:t>에 있는 데이터를 불러올 때도 마찬가지로 하나의 테이블 형태로 변환해야 합니다</a:t>
            </a:r>
            <a:r>
              <a:rPr lang="en-US" altLang="ko-KR" sz="1200" dirty="0">
                <a:solidFill>
                  <a:srgbClr val="0070C0"/>
                </a:solidFill>
              </a:rPr>
              <a:t>.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7fdcfe982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" name="Google Shape;46;g7fdcfe9825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보통 데이터베이스에서 하나 혹은 그 이상의 열을 인덱스로 지정합니다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파이썬에서는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en-US" altLang="ko-KR" dirty="0" err="1">
                <a:highlight>
                  <a:srgbClr val="FFFF00"/>
                </a:highlight>
              </a:rPr>
              <a:t>dataframe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객체를 지원하고</a:t>
            </a:r>
            <a:r>
              <a:rPr lang="en-US" altLang="ko-KR" dirty="0">
                <a:highlight>
                  <a:srgbClr val="FFFF00"/>
                </a:highlight>
              </a:rPr>
              <a:t>, R</a:t>
            </a:r>
            <a:r>
              <a:rPr lang="ko-KR" altLang="en-US" dirty="0">
                <a:highlight>
                  <a:srgbClr val="FFFF00"/>
                </a:highlight>
              </a:rPr>
              <a:t>에서는 </a:t>
            </a:r>
            <a:r>
              <a:rPr lang="en-US" altLang="ko-KR" dirty="0" err="1">
                <a:highlight>
                  <a:srgbClr val="FFFF00"/>
                </a:highlight>
              </a:rPr>
              <a:t>data.frame</a:t>
            </a:r>
            <a:r>
              <a:rPr lang="en-US" altLang="ko-KR" dirty="0">
                <a:highlight>
                  <a:srgbClr val="FFFF00"/>
                </a:highlight>
              </a:rPr>
              <a:t> </a:t>
            </a:r>
            <a:r>
              <a:rPr lang="ko-KR" altLang="en-US" dirty="0">
                <a:highlight>
                  <a:srgbClr val="FFFF00"/>
                </a:highlight>
              </a:rPr>
              <a:t>객체를 지원합니다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둘 다 행마다 순차적으로 정수로 된 인덱스를 가지지만</a:t>
            </a:r>
            <a:r>
              <a:rPr lang="en-US" altLang="ko-KR" dirty="0">
                <a:highlight>
                  <a:srgbClr val="FFFF00"/>
                </a:highlight>
              </a:rPr>
              <a:t>, </a:t>
            </a:r>
            <a:r>
              <a:rPr lang="ko-KR" altLang="en-US" dirty="0">
                <a:highlight>
                  <a:srgbClr val="FFFF00"/>
                </a:highlight>
              </a:rPr>
              <a:t>차이점도 존재합니다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 err="1">
                <a:highlight>
                  <a:srgbClr val="FFFF00"/>
                </a:highlight>
              </a:rPr>
              <a:t>파이썬의</a:t>
            </a:r>
            <a:r>
              <a:rPr lang="ko-KR" altLang="en-US" dirty="0">
                <a:highlight>
                  <a:srgbClr val="FFFF00"/>
                </a:highlight>
              </a:rPr>
              <a:t> </a:t>
            </a:r>
            <a:r>
              <a:rPr lang="ko-KR" altLang="en-US" dirty="0" err="1">
                <a:highlight>
                  <a:srgbClr val="FFFF00"/>
                </a:highlight>
              </a:rPr>
              <a:t>판다스는</a:t>
            </a:r>
            <a:r>
              <a:rPr lang="ko-KR" altLang="en-US" dirty="0">
                <a:highlight>
                  <a:srgbClr val="FFFF00"/>
                </a:highlight>
              </a:rPr>
              <a:t> 다중적 계층적 인덱스 설정이 가능하지만</a:t>
            </a:r>
            <a:r>
              <a:rPr lang="en-US" altLang="ko-KR" dirty="0">
                <a:highlight>
                  <a:srgbClr val="FFFF00"/>
                </a:highlight>
              </a:rPr>
              <a:t>, R</a:t>
            </a:r>
            <a:r>
              <a:rPr lang="ko-KR" altLang="en-US" dirty="0">
                <a:highlight>
                  <a:srgbClr val="FFFF00"/>
                </a:highlight>
              </a:rPr>
              <a:t>은 다중 인덱스를 지원하지 않습니다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이를 보완하기 위해 별도의 패키지를 설치하여 사용합니다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</p:txBody>
      </p:sp>
      <p:sp>
        <p:nvSpPr>
          <p:cNvPr id="47" name="Google Shape;47;g7fdcfe9825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7fdcfe982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" name="Google Shape;35;g7fdcfe9825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테이블 형식이 아닌 데이터 구조에는 대표적으로 </a:t>
            </a:r>
            <a:r>
              <a:rPr lang="en-US" altLang="ko-KR" dirty="0">
                <a:highlight>
                  <a:srgbClr val="FFFF00"/>
                </a:highlight>
              </a:rPr>
              <a:t>3</a:t>
            </a:r>
            <a:r>
              <a:rPr lang="ko-KR" altLang="en-US" dirty="0">
                <a:highlight>
                  <a:srgbClr val="FFFF00"/>
                </a:highlight>
              </a:rPr>
              <a:t>가지가 있습니다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첫 번째는 시계열 데이터로 </a:t>
            </a:r>
            <a:r>
              <a:rPr lang="en-US" altLang="ko-KR" dirty="0">
                <a:highlight>
                  <a:srgbClr val="FFFF00"/>
                </a:highlight>
              </a:rPr>
              <a:t>~ </a:t>
            </a:r>
            <a:r>
              <a:rPr lang="ko-KR" altLang="en-US" dirty="0">
                <a:highlight>
                  <a:srgbClr val="FFFF00"/>
                </a:highlight>
              </a:rPr>
              <a:t>가집니다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통계적 예측 기법</a:t>
            </a:r>
            <a:r>
              <a:rPr lang="en-US" altLang="ko-KR" dirty="0">
                <a:highlight>
                  <a:srgbClr val="FFFF00"/>
                </a:highlight>
              </a:rPr>
              <a:t>~ </a:t>
            </a:r>
            <a:r>
              <a:rPr lang="ko-KR" altLang="en-US" dirty="0">
                <a:highlight>
                  <a:srgbClr val="FFFF00"/>
                </a:highlight>
              </a:rPr>
              <a:t>요소입니다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두 번째로 공간 데이터로 </a:t>
            </a:r>
            <a:r>
              <a:rPr lang="en-US" altLang="ko-KR" dirty="0">
                <a:highlight>
                  <a:srgbClr val="FFFF00"/>
                </a:highlight>
              </a:rPr>
              <a:t>~ </a:t>
            </a:r>
            <a:r>
              <a:rPr lang="ko-KR" altLang="en-US" dirty="0">
                <a:highlight>
                  <a:srgbClr val="FFFF00"/>
                </a:highlight>
              </a:rPr>
              <a:t>다양합니다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ko-KR" altLang="en-US" dirty="0">
                <a:highlight>
                  <a:srgbClr val="FFFF00"/>
                </a:highlight>
              </a:rPr>
              <a:t>마지막으로 그래프 데이터는 </a:t>
            </a:r>
            <a:r>
              <a:rPr lang="en-US" altLang="ko-KR" dirty="0">
                <a:highlight>
                  <a:srgbClr val="FFFF00"/>
                </a:highlight>
              </a:rPr>
              <a:t>~ </a:t>
            </a:r>
            <a:r>
              <a:rPr lang="ko-KR" altLang="en-US" dirty="0">
                <a:highlight>
                  <a:srgbClr val="FFFF00"/>
                </a:highlight>
              </a:rPr>
              <a:t>사용되고</a:t>
            </a:r>
            <a:r>
              <a:rPr lang="en-US" altLang="ko-KR" dirty="0">
                <a:highlight>
                  <a:srgbClr val="FFFF00"/>
                </a:highlight>
              </a:rPr>
              <a:t>, ~</a:t>
            </a:r>
            <a:r>
              <a:rPr lang="ko-KR" altLang="en-US" dirty="0">
                <a:highlight>
                  <a:srgbClr val="FFFF00"/>
                </a:highlight>
              </a:rPr>
              <a:t>유용합니다</a:t>
            </a:r>
            <a:r>
              <a:rPr lang="en-US" altLang="ko-KR" dirty="0">
                <a:highlight>
                  <a:srgbClr val="FFFF00"/>
                </a:highlight>
              </a:rPr>
              <a:t>.</a:t>
            </a:r>
            <a:endParaRPr dirty="0">
              <a:highlight>
                <a:srgbClr val="FFFF00"/>
              </a:highlight>
            </a:endParaRPr>
          </a:p>
        </p:txBody>
      </p:sp>
      <p:sp>
        <p:nvSpPr>
          <p:cNvPr id="36" name="Google Shape;36;g7fdcfe9825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fdcfe982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g7fdcfe9825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r>
              <a:rPr lang="en-US" dirty="0">
                <a:highlight>
                  <a:srgbClr val="FFFF00"/>
                </a:highlight>
              </a:rPr>
              <a:t>R</a:t>
            </a:r>
            <a:r>
              <a:rPr lang="ko-KR" altLang="en-US" dirty="0">
                <a:highlight>
                  <a:srgbClr val="FFFF00"/>
                </a:highlight>
              </a:rPr>
              <a:t>과 파이썬 </a:t>
            </a:r>
            <a:r>
              <a:rPr lang="en-US" altLang="ko-KR" dirty="0">
                <a:highlight>
                  <a:srgbClr val="FFFF00"/>
                </a:highlight>
              </a:rPr>
              <a:t>df</a:t>
            </a:r>
            <a:r>
              <a:rPr lang="ko-KR" altLang="en-US" dirty="0">
                <a:highlight>
                  <a:srgbClr val="FFFF00"/>
                </a:highlight>
              </a:rPr>
              <a:t>에 </a:t>
            </a:r>
            <a:r>
              <a:rPr lang="ko-KR" altLang="en-US" dirty="0" err="1">
                <a:highlight>
                  <a:srgbClr val="FFFF00"/>
                </a:highlight>
              </a:rPr>
              <a:t>관려된</a:t>
            </a:r>
            <a:r>
              <a:rPr lang="ko-KR" altLang="en-US" dirty="0">
                <a:highlight>
                  <a:srgbClr val="FFFF00"/>
                </a:highlight>
              </a:rPr>
              <a:t> 자료 링크와 용어 차이에 대한 주석을 달아 놓았습니다</a:t>
            </a:r>
            <a:r>
              <a:rPr lang="en-US" altLang="ko-KR" dirty="0">
                <a:highlight>
                  <a:srgbClr val="FFFF00"/>
                </a:highlight>
              </a:rPr>
              <a:t>. </a:t>
            </a:r>
            <a:r>
              <a:rPr lang="ko-KR" altLang="en-US" dirty="0">
                <a:highlight>
                  <a:srgbClr val="FFFF00"/>
                </a:highlight>
              </a:rPr>
              <a:t>감사합니다</a:t>
            </a:r>
            <a:r>
              <a:rPr lang="en-US" altLang="ko-KR">
                <a:highlight>
                  <a:srgbClr val="FFFF00"/>
                </a:highlight>
              </a:rPr>
              <a:t>.</a:t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58" name="Google Shape;58;g7fdcfe9825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</a:pPr>
            <a:endParaRPr>
              <a:highlight>
                <a:srgbClr val="FFFF00"/>
              </a:highlight>
            </a:endParaRPr>
          </a:p>
        </p:txBody>
      </p:sp>
      <p:sp>
        <p:nvSpPr>
          <p:cNvPr id="27" name="Google Shape;2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>
  <p:cSld name="2_사용자 지정 레이아웃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/>
          <p:nvPr/>
        </p:nvSpPr>
        <p:spPr>
          <a:xfrm rot="-5400000">
            <a:off x="4031090" y="-4031091"/>
            <a:ext cx="1843821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>
  <p:cSld name="3_사용자 지정 레이아웃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50000"/>
            <a:ext cx="9906000" cy="1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0" y="556692"/>
            <a:ext cx="9906000" cy="3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6736080"/>
            <a:ext cx="9906000" cy="12192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7"/>
          <p:cNvSpPr/>
          <p:nvPr/>
        </p:nvSpPr>
        <p:spPr>
          <a:xfrm rot="-5400000">
            <a:off x="4745966" y="-4745968"/>
            <a:ext cx="414069" cy="9906001"/>
          </a:xfrm>
          <a:prstGeom prst="roundRect">
            <a:avLst>
              <a:gd name="adj" fmla="val 0"/>
            </a:avLst>
          </a:prstGeom>
          <a:gradFill>
            <a:gsLst>
              <a:gs pos="0">
                <a:srgbClr val="2EA7E0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63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sql/sql_datatypes.asp" TargetMode="External"/><Relationship Id="rId5" Type="http://schemas.openxmlformats.org/officeDocument/2006/relationships/hyperlink" Target="https://docs.python.org/3/" TargetMode="External"/><Relationship Id="rId4" Type="http://schemas.openxmlformats.org/officeDocument/2006/relationships/hyperlink" Target="http://www.r-tutor.com/r-introdction/basic-data-type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.ethz.ch/R-manual/R-devel/library/base/html/data.frame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andas.pydata.org/pandas-docs/stable/getting_started/dsintro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</a:rPr>
              <a:t>데이터 과학을 위한 통계  - 발표자: 송지영</a:t>
            </a:r>
            <a:endParaRPr sz="180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ctr"/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r>
              <a:rPr lang="en-US" altLang="ko-KR" sz="1800" b="1" dirty="0">
                <a:solidFill>
                  <a:schemeClr val="dk1"/>
                </a:solidFill>
              </a:rPr>
              <a:t> (</a:t>
            </a:r>
            <a:r>
              <a:rPr lang="en-US" altLang="ko-KR" sz="1800" dirty="0"/>
              <a:t>Exploratory data analysis</a:t>
            </a:r>
            <a:r>
              <a:rPr lang="en-US" altLang="ko-KR" sz="1800" b="1" dirty="0">
                <a:solidFill>
                  <a:schemeClr val="dk1"/>
                </a:solidFill>
              </a:rPr>
              <a:t>)</a:t>
            </a:r>
            <a:endParaRPr lang="en-US" altLang="ko-KR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697186-28A1-465A-942E-55C68C47D505}"/>
              </a:ext>
            </a:extLst>
          </p:cNvPr>
          <p:cNvSpPr txBox="1"/>
          <p:nvPr/>
        </p:nvSpPr>
        <p:spPr>
          <a:xfrm>
            <a:off x="278116" y="1480008"/>
            <a:ext cx="845936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</a:t>
            </a:r>
            <a:r>
              <a:rPr lang="ko-KR" altLang="en-US" dirty="0"/>
              <a:t>전</a:t>
            </a:r>
            <a:r>
              <a:rPr lang="en-US" altLang="ko-KR" dirty="0"/>
              <a:t>)</a:t>
            </a:r>
            <a:r>
              <a:rPr lang="ko-KR" altLang="en-US" dirty="0"/>
              <a:t>통계학 </a:t>
            </a:r>
            <a:r>
              <a:rPr lang="en-US" altLang="ko-KR" dirty="0"/>
              <a:t>- </a:t>
            </a:r>
            <a:r>
              <a:rPr lang="ko-KR" altLang="en-US" dirty="0"/>
              <a:t>추론 </a:t>
            </a:r>
            <a:r>
              <a:rPr lang="en-US" altLang="ko-KR" dirty="0"/>
              <a:t>:  </a:t>
            </a:r>
            <a:r>
              <a:rPr lang="ko-KR" altLang="en-US" dirty="0"/>
              <a:t>적은 표본을 가지고 더 큰 모집단에 대한 결론을 도출하기 위한 일련의 복잡한 과정</a:t>
            </a:r>
            <a:endParaRPr lang="en-US" altLang="ko-KR" dirty="0"/>
          </a:p>
          <a:p>
            <a:r>
              <a:rPr lang="en-US" altLang="ko-KR" dirty="0"/>
              <a:t>Tukey, John W. “ The Future Of Data Analysis"(1962) </a:t>
            </a:r>
          </a:p>
          <a:p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후</a:t>
            </a:r>
            <a:r>
              <a:rPr lang="en-US" altLang="ko-KR" dirty="0"/>
              <a:t>)</a:t>
            </a:r>
            <a:r>
              <a:rPr lang="ko-KR" altLang="en-US" dirty="0"/>
              <a:t>통계학 </a:t>
            </a:r>
            <a:r>
              <a:rPr lang="en-US" altLang="ko-KR" dirty="0"/>
              <a:t>- </a:t>
            </a:r>
            <a:r>
              <a:rPr lang="ko-KR" altLang="en-US" dirty="0"/>
              <a:t>통계를 공학과 컴퓨터 과학분야에 접목</a:t>
            </a:r>
            <a:endParaRPr lang="en-US" altLang="ko-KR" dirty="0"/>
          </a:p>
          <a:p>
            <a:r>
              <a:rPr lang="ko-KR" altLang="en-US" dirty="0"/>
              <a:t>탐색적 데이터 분석 분야 정립 </a:t>
            </a:r>
            <a:r>
              <a:rPr lang="en-US" altLang="ko-KR" dirty="0"/>
              <a:t>:Tukey, John W. “Exploratory data analysis "(1977) </a:t>
            </a:r>
          </a:p>
          <a:p>
            <a:r>
              <a:rPr lang="en-US" altLang="ko-KR" dirty="0"/>
              <a:t> 			         	  </a:t>
            </a:r>
            <a:r>
              <a:rPr lang="en-US" altLang="ko-KR" b="1" u="sng" dirty="0"/>
              <a:t>Exploratory data analysis is detective work</a:t>
            </a:r>
          </a:p>
          <a:p>
            <a:endParaRPr lang="en-US" altLang="ko-KR" b="1" u="sng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</p:txBody>
      </p:sp>
      <p:pic>
        <p:nvPicPr>
          <p:cNvPr id="1028" name="Picture 4" descr="The Many Futures of Data Analysis - Towards Data Science">
            <a:extLst>
              <a:ext uri="{FF2B5EF4-FFF2-40B4-BE49-F238E27FC236}">
                <a16:creationId xmlns:a16="http://schemas.microsoft.com/office/drawing/2014/main" id="{EC2CDCE5-7EDA-45C3-9721-BCEE1B434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498" y="3314488"/>
            <a:ext cx="7412918" cy="331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ealthcare Analytics: Exploration vs. Confirmation">
            <a:extLst>
              <a:ext uri="{FF2B5EF4-FFF2-40B4-BE49-F238E27FC236}">
                <a16:creationId xmlns:a16="http://schemas.microsoft.com/office/drawing/2014/main" id="{DDDBFADA-3441-4C22-BF02-A71D20880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098" y="4270342"/>
            <a:ext cx="2596984" cy="1468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140677" y="128397"/>
            <a:ext cx="384276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altLang="ko-KR" sz="1800" b="1" dirty="0">
                <a:solidFill>
                  <a:schemeClr val="dk1"/>
                </a:solidFill>
              </a:rPr>
              <a:t>1.3. </a:t>
            </a:r>
            <a:r>
              <a:rPr lang="ko-KR" altLang="en-US" sz="1800" b="1" dirty="0" err="1">
                <a:solidFill>
                  <a:schemeClr val="dk1"/>
                </a:solidFill>
              </a:rPr>
              <a:t>위치추정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page.26 ~ 29</a:t>
            </a:r>
            <a:endParaRPr lang="en-US" altLang="ko-KR" sz="1800"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" name="TextBox 8"/>
          <p:cNvSpPr txBox="1"/>
          <p:nvPr/>
        </p:nvSpPr>
        <p:spPr>
          <a:xfrm>
            <a:off x="4544227" y="777481"/>
            <a:ext cx="1117614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/>
              <a:t>용어 정리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234926" y="2593387"/>
            <a:ext cx="7409198" cy="2681748"/>
            <a:chOff x="1523787" y="4119545"/>
            <a:chExt cx="7409198" cy="2681748"/>
          </a:xfrm>
        </p:grpSpPr>
        <p:pic>
          <p:nvPicPr>
            <p:cNvPr id="13" name="Picture 6" descr="데이터 분석] 평균 데이터의 종류와 활용 방법 | BizSpring BLO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393" r="17950"/>
            <a:stretch/>
          </p:blipFill>
          <p:spPr bwMode="auto">
            <a:xfrm>
              <a:off x="1678046" y="4119545"/>
              <a:ext cx="2413308" cy="20902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데이터 분석] 평균 데이터의 종류와 활용 방법 | BizSpring BLO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91500" y="4260650"/>
              <a:ext cx="3441485" cy="1808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6189233" y="4367465"/>
              <a:ext cx="2200274" cy="1431663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1523787" y="6315296"/>
              <a:ext cx="371928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/>
                <a:t>절사</a:t>
              </a:r>
              <a:r>
                <a:rPr lang="ko-KR" altLang="en-US" sz="1200" dirty="0"/>
                <a:t> 평균</a:t>
              </a:r>
              <a:r>
                <a:rPr lang="en-US" altLang="ko-KR" sz="1200" dirty="0"/>
                <a:t>(trimmed mean) :</a:t>
              </a:r>
            </a:p>
            <a:p>
              <a:r>
                <a:rPr lang="ko-KR" altLang="en-US" sz="1200" dirty="0"/>
                <a:t>정해진 개수의 극단 값을 제외한 나머지 값들의 평균</a:t>
              </a:r>
              <a:endParaRPr lang="en-US" altLang="ko-KR" sz="1200" dirty="0"/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6011616" y="6339628"/>
              <a:ext cx="2555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200" dirty="0" err="1"/>
                <a:t>특잇값</a:t>
              </a:r>
              <a:r>
                <a:rPr lang="en-US" altLang="ko-KR" sz="1200" dirty="0"/>
                <a:t>(outlier) :</a:t>
              </a:r>
            </a:p>
            <a:p>
              <a:r>
                <a:rPr lang="ko-KR" altLang="en-US" sz="1200" dirty="0"/>
                <a:t>대부분의 값과 매우 다른 데이터 값</a:t>
              </a:r>
            </a:p>
          </p:txBody>
        </p:sp>
      </p:grpSp>
      <p:sp>
        <p:nvSpPr>
          <p:cNvPr id="2" name="직사각형 1"/>
          <p:cNvSpPr/>
          <p:nvPr/>
        </p:nvSpPr>
        <p:spPr>
          <a:xfrm>
            <a:off x="3348392" y="1687746"/>
            <a:ext cx="628974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100" dirty="0" err="1"/>
              <a:t>절사평균</a:t>
            </a:r>
            <a:r>
              <a:rPr lang="en-US" altLang="ko-KR" sz="2100" dirty="0"/>
              <a:t>, </a:t>
            </a:r>
            <a:r>
              <a:rPr lang="ko-KR" altLang="en-US" sz="2100" b="1" dirty="0" err="1"/>
              <a:t>로버스트</a:t>
            </a:r>
            <a:r>
              <a:rPr lang="en-US" altLang="ko-KR" sz="2100" dirty="0"/>
              <a:t>, </a:t>
            </a:r>
            <a:r>
              <a:rPr lang="ko-KR" altLang="en-US" sz="2100" b="1" dirty="0" err="1"/>
              <a:t>특잇값</a:t>
            </a:r>
            <a:endParaRPr lang="ko-KR" altLang="en-US" sz="2100" b="1" dirty="0"/>
          </a:p>
        </p:txBody>
      </p:sp>
      <p:sp>
        <p:nvSpPr>
          <p:cNvPr id="3" name="직사각형 2"/>
          <p:cNvSpPr/>
          <p:nvPr/>
        </p:nvSpPr>
        <p:spPr>
          <a:xfrm>
            <a:off x="309777" y="5777396"/>
            <a:ext cx="7362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★</a:t>
            </a:r>
            <a:r>
              <a:rPr lang="ko-KR" altLang="en-US" b="1" dirty="0" err="1"/>
              <a:t>로버스트</a:t>
            </a:r>
            <a:r>
              <a:rPr lang="en-US" altLang="ko-KR" b="1" dirty="0"/>
              <a:t>(Robust)</a:t>
            </a:r>
            <a:r>
              <a:rPr lang="ko-KR" altLang="en-US" b="1" dirty="0"/>
              <a:t> </a:t>
            </a:r>
            <a:r>
              <a:rPr lang="en-US" altLang="ko-KR" b="1" dirty="0"/>
              <a:t>: </a:t>
            </a:r>
            <a:r>
              <a:rPr lang="ko-KR" altLang="en-US" b="1" dirty="0" err="1"/>
              <a:t>극단값들에</a:t>
            </a:r>
            <a:r>
              <a:rPr lang="ko-KR" altLang="en-US" b="1" dirty="0"/>
              <a:t> 민감하지 않은 것</a:t>
            </a:r>
            <a:endParaRPr lang="en-US" altLang="ko-KR" b="1" dirty="0"/>
          </a:p>
          <a:p>
            <a:r>
              <a:rPr lang="en-US" altLang="ko-KR" b="1" dirty="0"/>
              <a:t>(</a:t>
            </a:r>
            <a:r>
              <a:rPr lang="ko-KR" altLang="en-US" b="1" dirty="0" err="1"/>
              <a:t>머신러닝</a:t>
            </a:r>
            <a:r>
              <a:rPr lang="ko-KR" altLang="en-US" b="1" dirty="0"/>
              <a:t> </a:t>
            </a:r>
            <a:r>
              <a:rPr lang="ko-KR" altLang="en-US" b="1" dirty="0" err="1"/>
              <a:t>하기전</a:t>
            </a:r>
            <a:r>
              <a:rPr lang="en-US" altLang="ko-KR" b="1" dirty="0"/>
              <a:t>, </a:t>
            </a:r>
            <a:r>
              <a:rPr lang="ko-KR" altLang="en-US" b="1" dirty="0" err="1"/>
              <a:t>연속형</a:t>
            </a:r>
            <a:r>
              <a:rPr lang="ko-KR" altLang="en-US" b="1" dirty="0"/>
              <a:t> 데이터들을 전처리과정이나 데이터 시각화 전에 하는 것을 추천</a:t>
            </a:r>
            <a:r>
              <a:rPr lang="en-US" altLang="ko-KR" b="1" dirty="0"/>
              <a:t>)</a:t>
            </a:r>
            <a:r>
              <a:rPr lang="ko-KR" altLang="en-US" b="1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김동현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Chapter 1. 탐색적 데이터 분석</a:t>
            </a: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-62261" y="1063685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1.3.2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중간값과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로버스트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추정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marR="0" lvl="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데이터를 일렬로 정렬했을 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가운데에 위치한 값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데이터의 개수가 짝수라면 가운데 두 값의 평균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가중 중간값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가중치를 가지는 데이터의 값이 있을 때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위치를 기준으로 상위 절반의 </a:t>
            </a:r>
            <a:r>
              <a:rPr lang="ko-KR" altLang="en-US" sz="1600">
                <a:solidFill>
                  <a:schemeClr val="tx1">
                    <a:lumMod val="95000"/>
                    <a:lumOff val="5000"/>
                  </a:schemeClr>
                </a:solidFill>
              </a:rPr>
              <a:t>가중치의 합이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하위 절반의 가중치의 합과 동일한 위치의 값</a:t>
            </a: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D0CCAF-2D4F-4186-8266-659AD5C24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9" y="2938567"/>
            <a:ext cx="9364382" cy="20062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8A6717-190E-44D3-BB74-A3FB2B353B8F}"/>
              </a:ext>
            </a:extLst>
          </p:cNvPr>
          <p:cNvSpPr txBox="1"/>
          <p:nvPr/>
        </p:nvSpPr>
        <p:spPr>
          <a:xfrm>
            <a:off x="0" y="5255581"/>
            <a:ext cx="9906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285750" algn="just"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특이값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극단값</a:t>
            </a:r>
            <a:r>
              <a:rPr lang="en-US" altLang="ko-KR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어떤 데이터 집합에서 다른 값들과 매우 멀리 떨어져 있는 값들을 말한다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lvl="0" indent="-285750" algn="just"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이상 검출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대부분의 정상적인 데이터보다는 예외적으로 측정된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특잇값들이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바로 주된 관심의 대상이 된다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endParaRPr lang="ko-KR" alt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3</a:t>
            </a:r>
            <a:r>
              <a:rPr lang="ko-KR" altLang="en-US" sz="1800" b="1" dirty="0">
                <a:solidFill>
                  <a:schemeClr val="dk1"/>
                </a:solidFill>
              </a:rPr>
              <a:t>위치 추정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3" name="Google Shape;43;g7fdcfe9825_0_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4300" lvl="0" algn="just">
              <a:buClr>
                <a:srgbClr val="0070C0"/>
              </a:buClr>
              <a:buSzPts val="1800"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1.3.3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예제 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인구에 따른 살인 </a:t>
            </a:r>
            <a:r>
              <a:rPr lang="ko-KR" altLang="en-U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비울의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위치 추정</a:t>
            </a:r>
            <a:endParaRPr lang="en-US" altLang="ko-KR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sz="1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Python Code</a:t>
            </a:r>
          </a:p>
          <a:p>
            <a:pPr lvl="0" algn="just"/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state[‘Population’].mean()			#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평균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6162876.3</a:t>
            </a: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state[‘Population’].median()		#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중간값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4436369.5</a:t>
            </a:r>
          </a:p>
          <a:p>
            <a:pPr lvl="0" algn="just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stats.trim_mean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(state[‘Population’], 0.1)	#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절사평균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10%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제외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4783697.125</a:t>
            </a:r>
          </a:p>
          <a:p>
            <a:pPr lvl="0" algn="just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np.average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(state[‘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Murder.Rate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’], weights=state[‘Population’])	#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가중평균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4.445833981123393</a:t>
            </a:r>
          </a:p>
          <a:p>
            <a:pPr lvl="0" algn="just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pip install 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wquantiles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import weighted</a:t>
            </a:r>
          </a:p>
          <a:p>
            <a:pPr lvl="0" algn="just"/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weighted.median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(state[‘</a:t>
            </a:r>
            <a:r>
              <a:rPr lang="en-US" altLang="ko-KR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Murder.Rate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’], state[‘Population’])	# 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가중 중간값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0" algn="just"/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&gt; 4.4</a:t>
            </a:r>
          </a:p>
          <a:p>
            <a:pPr marL="114300" lvl="0" algn="just">
              <a:buClr>
                <a:srgbClr val="0070C0"/>
              </a:buClr>
              <a:buSzPts val="1800"/>
            </a:pPr>
            <a:endParaRPr lang="en-US" altLang="ko-KR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가장 기본적인 위치 추정 기법은 평균이다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극단값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(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특잇값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)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에 민감할 수 있다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400050" lvl="0" indent="-285750" algn="just">
              <a:lnSpc>
                <a:spcPct val="150000"/>
              </a:lnSpc>
              <a:buClr>
                <a:srgbClr val="0070C0"/>
              </a:buClr>
              <a:buSzPts val="1800"/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중간값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절사평균과 같은 다른 방법들이 좀 더 </a:t>
            </a: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로버스트하다</a:t>
            </a:r>
            <a:r>
              <a:rPr lang="en-US" altLang="ko-KR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 </a:t>
            </a:r>
            <a:r>
              <a:rPr lang="ko-KR" altLang="en-US" sz="1800" b="1" dirty="0">
                <a:solidFill>
                  <a:schemeClr val="dk1"/>
                </a:solidFill>
              </a:rPr>
              <a:t>변이 추정 </a:t>
            </a:r>
            <a:r>
              <a:rPr lang="en-US" altLang="ko-KR" sz="1800" b="1" dirty="0">
                <a:solidFill>
                  <a:schemeClr val="dk1"/>
                </a:solidFill>
              </a:rPr>
              <a:t>~ 1.4.1 </a:t>
            </a:r>
            <a:r>
              <a:rPr lang="ko-KR" altLang="en-US" sz="1800" b="1" dirty="0">
                <a:solidFill>
                  <a:schemeClr val="dk1"/>
                </a:solidFill>
              </a:rPr>
              <a:t>표준편차와 관련 </a:t>
            </a:r>
            <a:r>
              <a:rPr lang="ko-KR" altLang="en-US" sz="1800" b="1" dirty="0" err="1">
                <a:solidFill>
                  <a:schemeClr val="dk1"/>
                </a:solidFill>
              </a:rPr>
              <a:t>추정값들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300" b="1" u="none" dirty="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8;g7fdcfe9825_0_1">
            <a:extLst>
              <a:ext uri="{FF2B5EF4-FFF2-40B4-BE49-F238E27FC236}">
                <a16:creationId xmlns:a16="http://schemas.microsoft.com/office/drawing/2014/main" id="{10E81E6E-67F1-4E14-982C-F8B9F2E4F229}"/>
              </a:ext>
            </a:extLst>
          </p:cNvPr>
          <p:cNvSpPr txBox="1"/>
          <p:nvPr/>
        </p:nvSpPr>
        <p:spPr>
          <a:xfrm>
            <a:off x="6807589" y="183215"/>
            <a:ext cx="2445817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ko-KR" altLang="ko-KR" sz="1800" dirty="0">
                <a:solidFill>
                  <a:schemeClr val="dk1"/>
                </a:solidFill>
              </a:rPr>
              <a:t>발표자: </a:t>
            </a:r>
            <a:r>
              <a:rPr lang="ko-KR" altLang="en-US" sz="1800" dirty="0">
                <a:solidFill>
                  <a:schemeClr val="dk1"/>
                </a:solidFill>
              </a:rPr>
              <a:t>현동엽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664E2-1ACB-460F-A2A2-BEF06CFB1E4F}"/>
              </a:ext>
            </a:extLst>
          </p:cNvPr>
          <p:cNvSpPr txBox="1"/>
          <p:nvPr/>
        </p:nvSpPr>
        <p:spPr>
          <a:xfrm>
            <a:off x="534256" y="1027416"/>
            <a:ext cx="8640566" cy="2314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변이 </a:t>
            </a:r>
            <a:r>
              <a:rPr lang="en-US" altLang="ko-KR" dirty="0"/>
              <a:t>: </a:t>
            </a:r>
            <a:r>
              <a:rPr lang="ko-KR" altLang="en-US" dirty="0"/>
              <a:t>데이터가 얼마나 밀집해 있는지</a:t>
            </a:r>
            <a:r>
              <a:rPr lang="en-US" altLang="ko-KR" dirty="0"/>
              <a:t>, </a:t>
            </a:r>
            <a:r>
              <a:rPr lang="ko-KR" altLang="en-US" dirty="0" err="1"/>
              <a:t>퍼져있는지를</a:t>
            </a:r>
            <a:r>
              <a:rPr lang="ko-KR" altLang="en-US" dirty="0"/>
              <a:t> 나타내는 정도</a:t>
            </a:r>
            <a:r>
              <a:rPr lang="en-US" altLang="ko-KR" dirty="0"/>
              <a:t>(</a:t>
            </a:r>
            <a:r>
              <a:rPr lang="ko-KR" altLang="en-US" dirty="0"/>
              <a:t>산포도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데이터가 어떻게 분포하고 있는지 알고 싶을 때</a:t>
            </a:r>
            <a:r>
              <a:rPr lang="en-US" altLang="ko-KR" dirty="0"/>
              <a:t>, </a:t>
            </a:r>
            <a:r>
              <a:rPr lang="ko-KR" altLang="en-US" dirty="0"/>
              <a:t>확인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>
                <a:solidFill>
                  <a:schemeClr val="dk1"/>
                </a:solidFill>
              </a:rPr>
              <a:t>   </a:t>
            </a:r>
            <a:r>
              <a:rPr lang="en-US" altLang="ko-KR" dirty="0">
                <a:solidFill>
                  <a:schemeClr val="dk1"/>
                </a:solidFill>
              </a:rPr>
              <a:t>-  </a:t>
            </a:r>
            <a:r>
              <a:rPr lang="ko-KR" altLang="en-US" dirty="0">
                <a:solidFill>
                  <a:schemeClr val="dk1"/>
                </a:solidFill>
              </a:rPr>
              <a:t>값이 작을수록 대푯값에 밀집되어 있고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클수록 멀리 흩어짐</a:t>
            </a:r>
            <a:endParaRPr lang="en-US" altLang="ko-KR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</a:rPr>
              <a:t>   -  </a:t>
            </a:r>
            <a:r>
              <a:rPr lang="ko-KR" altLang="en-US" dirty="0">
                <a:solidFill>
                  <a:schemeClr val="dk1"/>
                </a:solidFill>
              </a:rPr>
              <a:t>두 </a:t>
            </a:r>
            <a:r>
              <a:rPr lang="ko-KR" altLang="en-US" dirty="0" err="1">
                <a:solidFill>
                  <a:schemeClr val="dk1"/>
                </a:solidFill>
              </a:rPr>
              <a:t>데이터간의</a:t>
            </a:r>
            <a:r>
              <a:rPr lang="ko-KR" altLang="en-US" dirty="0">
                <a:solidFill>
                  <a:schemeClr val="dk1"/>
                </a:solidFill>
              </a:rPr>
              <a:t> 평균이 같다고 하더라도</a:t>
            </a:r>
            <a:r>
              <a:rPr lang="en-US" altLang="ko-KR" dirty="0">
                <a:solidFill>
                  <a:schemeClr val="dk1"/>
                </a:solidFill>
              </a:rPr>
              <a:t>, </a:t>
            </a:r>
            <a:r>
              <a:rPr lang="ko-KR" altLang="en-US" dirty="0">
                <a:solidFill>
                  <a:schemeClr val="dk1"/>
                </a:solidFill>
              </a:rPr>
              <a:t>변이에 따라 자료의 내용이나 성질이 달라질 수 있음</a:t>
            </a:r>
            <a:r>
              <a:rPr lang="en-US" altLang="ko-KR" dirty="0">
                <a:solidFill>
                  <a:schemeClr val="dk1"/>
                </a:solidFill>
              </a:rPr>
              <a:t>  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52512F-707D-460A-A876-4076851C6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0926" y="3064731"/>
            <a:ext cx="5289822" cy="21527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2EFEE9-F043-456D-BBBD-D4256203CAFB}"/>
              </a:ext>
            </a:extLst>
          </p:cNvPr>
          <p:cNvSpPr txBox="1"/>
          <p:nvPr/>
        </p:nvSpPr>
        <p:spPr>
          <a:xfrm>
            <a:off x="3278909" y="5163118"/>
            <a:ext cx="1246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12EF7-7E93-4F5B-9830-F88875FA5C71}"/>
              </a:ext>
            </a:extLst>
          </p:cNvPr>
          <p:cNvSpPr txBox="1"/>
          <p:nvPr/>
        </p:nvSpPr>
        <p:spPr>
          <a:xfrm>
            <a:off x="5861299" y="5163118"/>
            <a:ext cx="955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그림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109A5-3BA3-4FF4-96E9-242E8F5949D5}"/>
              </a:ext>
            </a:extLst>
          </p:cNvPr>
          <p:cNvSpPr txBox="1"/>
          <p:nvPr/>
        </p:nvSpPr>
        <p:spPr>
          <a:xfrm>
            <a:off x="2434612" y="5771050"/>
            <a:ext cx="5289821" cy="375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그림</a:t>
            </a:r>
            <a:r>
              <a:rPr lang="en-US" altLang="ko-KR" dirty="0"/>
              <a:t>1</a:t>
            </a:r>
            <a:r>
              <a:rPr lang="ko-KR" altLang="en-US" dirty="0"/>
              <a:t>보다 그림</a:t>
            </a:r>
            <a:r>
              <a:rPr lang="en-US" altLang="ko-KR" dirty="0"/>
              <a:t>2</a:t>
            </a:r>
            <a:r>
              <a:rPr lang="ko-KR" altLang="en-US" dirty="0"/>
              <a:t>의 데이터의 </a:t>
            </a:r>
            <a:r>
              <a:rPr lang="ko-KR" altLang="en-US" b="1" dirty="0"/>
              <a:t>변이</a:t>
            </a:r>
            <a:r>
              <a:rPr lang="ko-KR" altLang="en-US" dirty="0"/>
              <a:t>가 더 작다고 할 수 있다</a:t>
            </a:r>
          </a:p>
        </p:txBody>
      </p:sp>
    </p:spTree>
    <p:extLst>
      <p:ext uri="{BB962C8B-B14F-4D97-AF65-F5344CB8AC3E}">
        <p14:creationId xmlns:p14="http://schemas.microsoft.com/office/powerpoint/2010/main" val="12249599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FABD5-D4B1-420F-B65F-01DE4A918356}"/>
              </a:ext>
            </a:extLst>
          </p:cNvPr>
          <p:cNvSpPr txBox="1"/>
          <p:nvPr/>
        </p:nvSpPr>
        <p:spPr>
          <a:xfrm>
            <a:off x="358772" y="1202905"/>
            <a:ext cx="6134399" cy="58693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dk1"/>
                </a:solidFill>
              </a:rPr>
              <a:t>편차</a:t>
            </a:r>
            <a:r>
              <a:rPr lang="ko-KR" altLang="en-US" dirty="0">
                <a:solidFill>
                  <a:schemeClr val="dk1"/>
                </a:solidFill>
              </a:rPr>
              <a:t> </a:t>
            </a:r>
            <a:r>
              <a:rPr lang="en-US" altLang="ko-KR" dirty="0">
                <a:solidFill>
                  <a:schemeClr val="dk1"/>
                </a:solidFill>
              </a:rPr>
              <a:t>: </a:t>
            </a:r>
            <a:r>
              <a:rPr lang="ko-KR" altLang="en-US" dirty="0">
                <a:solidFill>
                  <a:schemeClr val="dk1"/>
                </a:solidFill>
              </a:rPr>
              <a:t>평균으로부터 벗어나 있는 정도</a:t>
            </a:r>
            <a:r>
              <a:rPr lang="en-US" altLang="ko-KR" dirty="0">
                <a:solidFill>
                  <a:schemeClr val="dk1"/>
                </a:solidFill>
              </a:rPr>
              <a:t>. </a:t>
            </a:r>
            <a:r>
              <a:rPr lang="ko-KR" altLang="en-US" dirty="0">
                <a:solidFill>
                  <a:schemeClr val="dk1"/>
                </a:solidFill>
              </a:rPr>
              <a:t>평균과 데이터의 차이 </a:t>
            </a:r>
            <a:endParaRPr lang="en-US" altLang="ko-KR" dirty="0">
              <a:solidFill>
                <a:schemeClr val="dk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    </a:t>
            </a:r>
            <a:r>
              <a:rPr lang="ko-KR" altLang="en-US" dirty="0">
                <a:solidFill>
                  <a:schemeClr val="dk1"/>
                </a:solidFill>
                <a:sym typeface="Wingdings" panose="05000000000000000000" pitchFamily="2" charset="2"/>
              </a:rPr>
              <a:t>각각의 데이터 간 편차의 합은 항상 </a:t>
            </a:r>
            <a:r>
              <a:rPr lang="en-US" altLang="ko-KR" dirty="0">
                <a:solidFill>
                  <a:schemeClr val="dk1"/>
                </a:solidFill>
                <a:sym typeface="Wingdings" panose="05000000000000000000" pitchFamily="2" charset="2"/>
              </a:rPr>
              <a:t>0</a:t>
            </a:r>
          </a:p>
          <a:p>
            <a:pPr marL="176213" lvl="1" indent="-176213">
              <a:lnSpc>
                <a:spcPct val="150000"/>
              </a:lnSpc>
            </a:pPr>
            <a:r>
              <a:rPr lang="ko-KR" altLang="en-US" dirty="0"/>
              <a:t>   </a:t>
            </a:r>
            <a:endParaRPr lang="en-US" altLang="ko-KR" dirty="0"/>
          </a:p>
          <a:p>
            <a:pPr marL="176213" lvl="1" indent="-176213">
              <a:lnSpc>
                <a:spcPct val="150000"/>
              </a:lnSpc>
            </a:pPr>
            <a:endParaRPr lang="en-US" altLang="ko-KR" b="1" dirty="0"/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분산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편차 제곱의 평균</a:t>
            </a:r>
            <a:endParaRPr lang="en-US" altLang="ko-KR" dirty="0"/>
          </a:p>
          <a:p>
            <a:pPr marL="176213" lvl="1" indent="-176213"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편차는 양수</a:t>
            </a:r>
            <a:r>
              <a:rPr lang="en-US" altLang="ko-KR" dirty="0"/>
              <a:t>, </a:t>
            </a:r>
            <a:r>
              <a:rPr lang="ko-KR" altLang="en-US" dirty="0"/>
              <a:t>음수가 모두 가능하기 때문에</a:t>
            </a:r>
            <a:r>
              <a:rPr lang="en-US" altLang="ko-KR" dirty="0"/>
              <a:t>,</a:t>
            </a:r>
            <a:r>
              <a:rPr lang="ko-KR" altLang="en-US" dirty="0"/>
              <a:t> 평균을 계산</a:t>
            </a:r>
            <a:r>
              <a:rPr lang="en-US" altLang="ko-KR" dirty="0"/>
              <a:t> </a:t>
            </a:r>
            <a:r>
              <a:rPr lang="ko-KR" altLang="en-US" dirty="0"/>
              <a:t>할 수가 없음</a:t>
            </a:r>
            <a:endParaRPr lang="en-US" altLang="ko-KR" dirty="0"/>
          </a:p>
          <a:p>
            <a:pPr marL="176213" lvl="1" indent="-176213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편차에 제곱을 하여 평균을 구하는 것은 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    </a:t>
            </a:r>
            <a:r>
              <a:rPr lang="ko-KR" altLang="en-US" dirty="0">
                <a:sym typeface="Wingdings" panose="05000000000000000000" pitchFamily="2" charset="2"/>
              </a:rPr>
              <a:t>편차에 절댓값을 적용해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평균을 구하는 것은 </a:t>
            </a:r>
            <a:r>
              <a:rPr lang="ko-KR" altLang="en-US" b="1" dirty="0" err="1">
                <a:sym typeface="Wingdings" panose="05000000000000000000" pitchFamily="2" charset="2"/>
              </a:rPr>
              <a:t>평균절대편차</a:t>
            </a:r>
            <a:endParaRPr lang="en-US" altLang="ko-KR" b="1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</a:pPr>
            <a:endParaRPr lang="en-US" altLang="ko-KR" dirty="0"/>
          </a:p>
          <a:p>
            <a:pPr marL="176213" lvl="1" indent="-176213">
              <a:lnSpc>
                <a:spcPct val="150000"/>
              </a:lnSpc>
            </a:pPr>
            <a:endParaRPr lang="en-US" altLang="ko-KR" dirty="0"/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표준편차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분산의 양의 제곱근</a:t>
            </a:r>
            <a:endParaRPr lang="en-US" altLang="ko-KR" dirty="0"/>
          </a:p>
          <a:p>
            <a:pPr marL="176213" lvl="1" indent="-176213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   </a:t>
            </a: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제곱을 통해 얻은 분산의 값이 너무 크므로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제곱근을 취해 크기를 줄임</a:t>
            </a:r>
            <a:endParaRPr lang="en-US" altLang="ko-KR" dirty="0"/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 err="1">
                <a:sym typeface="Wingdings" panose="05000000000000000000" pitchFamily="2" charset="2"/>
              </a:rPr>
              <a:t>중위절대편차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분산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표준편차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평균절대편차</a:t>
            </a:r>
            <a:r>
              <a:rPr lang="ko-KR" altLang="en-US" dirty="0">
                <a:sym typeface="Wingdings" panose="05000000000000000000" pitchFamily="2" charset="2"/>
              </a:rPr>
              <a:t> 모두 이상치에 민감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   - </a:t>
            </a:r>
            <a:r>
              <a:rPr lang="ko-KR" altLang="en-US" dirty="0" err="1">
                <a:sym typeface="Wingdings" panose="05000000000000000000" pitchFamily="2" charset="2"/>
              </a:rPr>
              <a:t>중간값을</a:t>
            </a:r>
            <a:r>
              <a:rPr lang="ko-KR" altLang="en-US" dirty="0">
                <a:sym typeface="Wingdings" panose="05000000000000000000" pitchFamily="2" charset="2"/>
              </a:rPr>
              <a:t> 사용하여 편차를 계산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47A51-2639-442F-B422-E897E7216BCE}"/>
                  </a:ext>
                </a:extLst>
              </p:cNvPr>
              <p:cNvSpPr txBox="1"/>
              <p:nvPr/>
            </p:nvSpPr>
            <p:spPr>
              <a:xfrm>
                <a:off x="6687135" y="1154543"/>
                <a:ext cx="28198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>
                    <a:sym typeface="Wingdings" panose="05000000000000000000" pitchFamily="2" charset="2"/>
                  </a:rPr>
                  <a:t>편차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altLang="ko-K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147A51-2639-442F-B422-E897E721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35" y="1154543"/>
                <a:ext cx="2819888" cy="523220"/>
              </a:xfrm>
              <a:prstGeom prst="rect">
                <a:avLst/>
              </a:prstGeom>
              <a:blipFill>
                <a:blip r:embed="rId3"/>
                <a:stretch>
                  <a:fillRect l="-648" t="-23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D4E34-BCF8-4903-8EE3-BED5071ECB8F}"/>
                  </a:ext>
                </a:extLst>
              </p:cNvPr>
              <p:cNvSpPr txBox="1"/>
              <p:nvPr/>
            </p:nvSpPr>
            <p:spPr>
              <a:xfrm>
                <a:off x="6687135" y="2565804"/>
                <a:ext cx="2819888" cy="1633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분산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sym typeface="Wingdings" panose="05000000000000000000" pitchFamily="2" charset="2"/>
                                      </a:rPr>
                                      <m:t> 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−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𝑚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평균절대편차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𝑖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 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 −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|</m:t>
                            </m:r>
                          </m:e>
                        </m:nary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lvl="1"/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5D4E34-BCF8-4903-8EE3-BED5071EC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135" y="2565804"/>
                <a:ext cx="2819888" cy="1633909"/>
              </a:xfrm>
              <a:prstGeom prst="rect">
                <a:avLst/>
              </a:prstGeom>
              <a:blipFill>
                <a:blip r:embed="rId4"/>
                <a:stretch>
                  <a:fillRect l="-648" t="-119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766198-FC4A-43B5-BE8C-66BF0CE9E155}"/>
                  </a:ext>
                </a:extLst>
              </p:cNvPr>
              <p:cNvSpPr txBox="1"/>
              <p:nvPr/>
            </p:nvSpPr>
            <p:spPr>
              <a:xfrm>
                <a:off x="6698868" y="4385909"/>
                <a:ext cx="2819888" cy="579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/>
                <a:r>
                  <a:rPr lang="ko-KR" altLang="en-US" dirty="0">
                    <a:sym typeface="Wingdings" panose="05000000000000000000" pitchFamily="2" charset="2"/>
                  </a:rPr>
                  <a:t>표준편차 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r>
                          <a:rPr lang="ko-KR" alt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분산</m:t>
                        </m:r>
                      </m:e>
                    </m:rad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2766198-FC4A-43B5-BE8C-66BF0CE9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8868" y="4385909"/>
                <a:ext cx="2819888" cy="579967"/>
              </a:xfrm>
              <a:prstGeom prst="rect">
                <a:avLst/>
              </a:prstGeom>
              <a:blipFill>
                <a:blip r:embed="rId5"/>
                <a:stretch>
                  <a:fillRect l="-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1DB309-37AB-4C96-9D70-7880C849065A}"/>
                  </a:ext>
                </a:extLst>
              </p:cNvPr>
              <p:cNvSpPr txBox="1"/>
              <p:nvPr/>
            </p:nvSpPr>
            <p:spPr>
              <a:xfrm>
                <a:off x="6493171" y="5645302"/>
                <a:ext cx="3565237" cy="10279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sym typeface="Wingdings" panose="05000000000000000000" pitchFamily="2" charset="2"/>
                  </a:rPr>
                  <a:t>    </a:t>
                </a:r>
                <a:r>
                  <a:rPr lang="ko-KR" altLang="en-US" dirty="0" err="1">
                    <a:sym typeface="Wingdings" panose="05000000000000000000" pitchFamily="2" charset="2"/>
                  </a:rPr>
                  <a:t>중위절대편차</a:t>
                </a:r>
                <a:r>
                  <a:rPr lang="en-US" altLang="ko-KR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= 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중간값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(|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𝑥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𝑚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 2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…,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 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𝑚</m:t>
                          </m:r>
                        </m:e>
                      </m:d>
                      <m:r>
                        <a:rPr lang="en-US" altLang="ko-KR" i="1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1DB309-37AB-4C96-9D70-7880C849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171" y="5645302"/>
                <a:ext cx="3565237" cy="1027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21AF203-E099-4E0B-AA02-2593B63300A4}"/>
              </a:ext>
            </a:extLst>
          </p:cNvPr>
          <p:cNvSpPr txBox="1"/>
          <p:nvPr/>
        </p:nvSpPr>
        <p:spPr>
          <a:xfrm>
            <a:off x="358772" y="720436"/>
            <a:ext cx="4294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dk1"/>
                </a:solidFill>
              </a:rPr>
              <a:t>변이를 추정하는 다양한 방법 </a:t>
            </a:r>
            <a:endParaRPr lang="en-US" altLang="ko-KR" dirty="0">
              <a:solidFill>
                <a:schemeClr val="dk1"/>
              </a:solidFill>
            </a:endParaRPr>
          </a:p>
          <a:p>
            <a:endParaRPr lang="ko-KR" altLang="en-US" dirty="0"/>
          </a:p>
        </p:txBody>
      </p:sp>
      <p:sp>
        <p:nvSpPr>
          <p:cNvPr id="25" name="Google Shape;38;g7fdcfe9825_0_1">
            <a:extLst>
              <a:ext uri="{FF2B5EF4-FFF2-40B4-BE49-F238E27FC236}">
                <a16:creationId xmlns:a16="http://schemas.microsoft.com/office/drawing/2014/main" id="{0AE0BF59-A596-4B78-B7E5-663364CE0486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 </a:t>
            </a:r>
            <a:r>
              <a:rPr lang="ko-KR" altLang="en-US" sz="1800" b="1" dirty="0">
                <a:solidFill>
                  <a:schemeClr val="dk1"/>
                </a:solidFill>
              </a:rPr>
              <a:t>변이 추정 </a:t>
            </a:r>
            <a:r>
              <a:rPr lang="en-US" altLang="ko-KR" sz="1800" b="1" dirty="0">
                <a:solidFill>
                  <a:schemeClr val="dk1"/>
                </a:solidFill>
              </a:rPr>
              <a:t>~ 1.4.1 </a:t>
            </a:r>
            <a:r>
              <a:rPr lang="ko-KR" altLang="en-US" sz="1800" b="1" dirty="0">
                <a:solidFill>
                  <a:schemeClr val="dk1"/>
                </a:solidFill>
              </a:rPr>
              <a:t>표준편차와 관련 </a:t>
            </a:r>
            <a:r>
              <a:rPr lang="ko-KR" altLang="en-US" sz="1800" b="1" dirty="0" err="1">
                <a:solidFill>
                  <a:schemeClr val="dk1"/>
                </a:solidFill>
              </a:rPr>
              <a:t>추정값들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EFABD5-D4B1-420F-B65F-01DE4A918356}"/>
              </a:ext>
            </a:extLst>
          </p:cNvPr>
          <p:cNvSpPr txBox="1"/>
          <p:nvPr/>
        </p:nvSpPr>
        <p:spPr>
          <a:xfrm>
            <a:off x="497310" y="1516943"/>
            <a:ext cx="22181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418E92-1B99-4995-958A-1047ECA9409B}"/>
              </a:ext>
            </a:extLst>
          </p:cNvPr>
          <p:cNvSpPr txBox="1"/>
          <p:nvPr/>
        </p:nvSpPr>
        <p:spPr>
          <a:xfrm>
            <a:off x="358772" y="720436"/>
            <a:ext cx="42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ko-KR" altLang="en-US" dirty="0">
                <a:sym typeface="Wingdings" panose="05000000000000000000" pitchFamily="2" charset="2"/>
              </a:rPr>
              <a:t>변이 추정 예제</a:t>
            </a:r>
            <a:endParaRPr lang="en-US" altLang="ko-KR" dirty="0">
              <a:sym typeface="Wingdings" panose="05000000000000000000" pitchFamily="2" charset="2"/>
            </a:endParaRP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7C678778-CA5A-46F5-9A19-4F1C1EF684AC}"/>
              </a:ext>
            </a:extLst>
          </p:cNvPr>
          <p:cNvGraphicFramePr>
            <a:graphicFrameLocks noGrp="1"/>
          </p:cNvGraphicFramePr>
          <p:nvPr/>
        </p:nvGraphicFramePr>
        <p:xfrm>
          <a:off x="893617" y="1466167"/>
          <a:ext cx="3041074" cy="308736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520537">
                  <a:extLst>
                    <a:ext uri="{9D8B030D-6E8A-4147-A177-3AD203B41FA5}">
                      <a16:colId xmlns:a16="http://schemas.microsoft.com/office/drawing/2014/main" val="1074147068"/>
                    </a:ext>
                  </a:extLst>
                </a:gridCol>
                <a:gridCol w="1520537">
                  <a:extLst>
                    <a:ext uri="{9D8B030D-6E8A-4147-A177-3AD203B41FA5}">
                      <a16:colId xmlns:a16="http://schemas.microsoft.com/office/drawing/2014/main" val="1726542465"/>
                    </a:ext>
                  </a:extLst>
                </a:gridCol>
              </a:tblGrid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학생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451542"/>
                  </a:ext>
                </a:extLst>
              </a:tr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497902"/>
                  </a:ext>
                </a:extLst>
              </a:tr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8526126"/>
                  </a:ext>
                </a:extLst>
              </a:tr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26213"/>
                  </a:ext>
                </a:extLst>
              </a:tr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599628"/>
                  </a:ext>
                </a:extLst>
              </a:tr>
              <a:tr h="51456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2190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A14AF-4764-4BE4-B581-8B87782B3D0F}"/>
                  </a:ext>
                </a:extLst>
              </p:cNvPr>
              <p:cNvSpPr txBox="1"/>
              <p:nvPr/>
            </p:nvSpPr>
            <p:spPr>
              <a:xfrm>
                <a:off x="4762486" y="1466168"/>
                <a:ext cx="5138891" cy="5279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평균 </a:t>
                </a:r>
                <a:r>
                  <a:rPr lang="en-US" altLang="ko-KR" dirty="0"/>
                  <a:t>: (5 + 15 + 20 + 10 + 10) / 5 = 12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편차 </a:t>
                </a:r>
                <a:r>
                  <a:rPr lang="en-US" altLang="ko-KR" dirty="0"/>
                  <a:t>: 5 – 12 = -7</a:t>
                </a:r>
              </a:p>
              <a:p>
                <a:r>
                  <a:rPr lang="en-US" altLang="ko-KR" dirty="0"/>
                  <a:t>          15 – 12 = 3</a:t>
                </a:r>
              </a:p>
              <a:p>
                <a:r>
                  <a:rPr lang="en-US" altLang="ko-KR" dirty="0"/>
                  <a:t>          20 – 12 = 8</a:t>
                </a:r>
              </a:p>
              <a:p>
                <a:r>
                  <a:rPr lang="en-US" altLang="ko-KR" dirty="0"/>
                  <a:t>          10 – 12 = -2</a:t>
                </a:r>
              </a:p>
              <a:p>
                <a:r>
                  <a:rPr lang="en-US" altLang="ko-KR" dirty="0"/>
                  <a:t>          10 - 12 = -2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분산 </a:t>
                </a:r>
                <a:r>
                  <a:rPr lang="en-US" altLang="ko-KR" dirty="0"/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(−7)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8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(−2)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altLang="ko-KR" dirty="0"/>
                          <m:t> + 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(−2)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 26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표준편차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e>
                    </m:ra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ko-KR" dirty="0"/>
                  <a:t> = 5.1</a:t>
                </a:r>
              </a:p>
              <a:p>
                <a:r>
                  <a:rPr lang="en-US" altLang="ko-KR" dirty="0"/>
                  <a:t> </a:t>
                </a:r>
              </a:p>
              <a:p>
                <a:r>
                  <a:rPr lang="ko-KR" altLang="en-US" dirty="0" err="1"/>
                  <a:t>평균절대편차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7+3+8+2+2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ko-KR" i="1">
                        <a:latin typeface="Cambria Math" panose="02040503050406030204" pitchFamily="18" charset="0"/>
                      </a:rPr>
                      <m:t>=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4.4</m:t>
                    </m:r>
                  </m:oMath>
                </a14:m>
                <a:endParaRPr lang="en-US" altLang="ko-KR" b="0" dirty="0"/>
              </a:p>
              <a:p>
                <a:endParaRPr lang="en-US" altLang="ko-KR" dirty="0"/>
              </a:p>
              <a:p>
                <a:r>
                  <a:rPr lang="ko-KR" altLang="en-US" b="0" dirty="0" err="1"/>
                  <a:t>중위절대편차</a:t>
                </a:r>
                <a:r>
                  <a:rPr lang="ko-KR" altLang="en-US" b="0" dirty="0"/>
                  <a:t> </a:t>
                </a:r>
                <a:r>
                  <a:rPr lang="en-US" altLang="ko-KR" b="0" dirty="0"/>
                  <a:t> </a:t>
                </a:r>
                <a:r>
                  <a:rPr lang="en-US" altLang="ko-KR" dirty="0"/>
                  <a:t>:  5 – 10 = -5        </a:t>
                </a:r>
                <a:r>
                  <a:rPr lang="en-US" altLang="ko-KR" dirty="0">
                    <a:sym typeface="Wingdings" panose="05000000000000000000" pitchFamily="2" charset="2"/>
                  </a:rPr>
                  <a:t> 5</a:t>
                </a:r>
                <a:endParaRPr lang="en-US" altLang="ko-KR" dirty="0"/>
              </a:p>
              <a:p>
                <a:r>
                  <a:rPr lang="en-US" altLang="ko-KR" b="0" dirty="0"/>
                  <a:t>	       15 – 10 = 5</a:t>
                </a:r>
              </a:p>
              <a:p>
                <a:r>
                  <a:rPr lang="en-US" altLang="ko-KR" dirty="0"/>
                  <a:t>                          20 – 10 = 10</a:t>
                </a:r>
              </a:p>
              <a:p>
                <a:r>
                  <a:rPr lang="en-US" altLang="ko-KR" dirty="0"/>
                  <a:t>                          10 – 10 = 0</a:t>
                </a:r>
              </a:p>
              <a:p>
                <a:r>
                  <a:rPr lang="en-US" altLang="ko-KR" dirty="0"/>
                  <a:t>                          10 – 10 = 0</a:t>
                </a:r>
              </a:p>
              <a:p>
                <a:r>
                  <a:rPr lang="en-US" altLang="ko-KR" b="0" dirty="0"/>
                  <a:t> 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BCA14AF-4764-4BE4-B581-8B87782B3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486" y="1466168"/>
                <a:ext cx="5138891" cy="5279074"/>
              </a:xfrm>
              <a:prstGeom prst="rect">
                <a:avLst/>
              </a:prstGeom>
              <a:blipFill>
                <a:blip r:embed="rId3"/>
                <a:stretch>
                  <a:fillRect l="-356" t="-3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Google Shape;38;g7fdcfe9825_0_1">
            <a:extLst>
              <a:ext uri="{FF2B5EF4-FFF2-40B4-BE49-F238E27FC236}">
                <a16:creationId xmlns:a16="http://schemas.microsoft.com/office/drawing/2014/main" id="{BEF934C0-8FF2-4619-9C24-783397BBF19D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 </a:t>
            </a:r>
            <a:r>
              <a:rPr lang="ko-KR" altLang="en-US" sz="1800" b="1" dirty="0">
                <a:solidFill>
                  <a:schemeClr val="dk1"/>
                </a:solidFill>
              </a:rPr>
              <a:t>변이 추정 </a:t>
            </a:r>
            <a:r>
              <a:rPr lang="en-US" altLang="ko-KR" sz="1800" b="1" dirty="0">
                <a:solidFill>
                  <a:schemeClr val="dk1"/>
                </a:solidFill>
              </a:rPr>
              <a:t>~ 1.4.1 </a:t>
            </a:r>
            <a:r>
              <a:rPr lang="ko-KR" altLang="en-US" sz="1800" b="1" dirty="0">
                <a:solidFill>
                  <a:schemeClr val="dk1"/>
                </a:solidFill>
              </a:rPr>
              <a:t>표준편차와 관련 </a:t>
            </a:r>
            <a:r>
              <a:rPr lang="ko-KR" altLang="en-US" sz="1800" b="1" dirty="0" err="1">
                <a:solidFill>
                  <a:schemeClr val="dk1"/>
                </a:solidFill>
              </a:rPr>
              <a:t>추정값들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79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A6AD584-164A-4774-BDB7-8785B6BB6DD3}"/>
              </a:ext>
            </a:extLst>
          </p:cNvPr>
          <p:cNvGraphicFramePr>
            <a:graphicFrameLocks noGrp="1"/>
          </p:cNvGraphicFramePr>
          <p:nvPr/>
        </p:nvGraphicFramePr>
        <p:xfrm>
          <a:off x="731179" y="2589057"/>
          <a:ext cx="36156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911">
                  <a:extLst>
                    <a:ext uri="{9D8B030D-6E8A-4147-A177-3AD203B41FA5}">
                      <a16:colId xmlns:a16="http://schemas.microsoft.com/office/drawing/2014/main" val="2383612988"/>
                    </a:ext>
                  </a:extLst>
                </a:gridCol>
                <a:gridCol w="1189539">
                  <a:extLst>
                    <a:ext uri="{9D8B030D-6E8A-4147-A177-3AD203B41FA5}">
                      <a16:colId xmlns:a16="http://schemas.microsoft.com/office/drawing/2014/main" val="2488358022"/>
                    </a:ext>
                  </a:extLst>
                </a:gridCol>
                <a:gridCol w="1205225">
                  <a:extLst>
                    <a:ext uri="{9D8B030D-6E8A-4147-A177-3AD203B41FA5}">
                      <a16:colId xmlns:a16="http://schemas.microsoft.com/office/drawing/2014/main" val="14247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– 8 = 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– 8 = -4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?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58217"/>
                  </a:ext>
                </a:extLst>
              </a:tr>
            </a:tbl>
          </a:graphicData>
        </a:graphic>
      </p:graphicFrame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B787E142-94A4-4885-BD85-08150CCB6A30}"/>
              </a:ext>
            </a:extLst>
          </p:cNvPr>
          <p:cNvGraphicFramePr>
            <a:graphicFrameLocks noGrp="1"/>
          </p:cNvGraphicFramePr>
          <p:nvPr/>
        </p:nvGraphicFramePr>
        <p:xfrm>
          <a:off x="5477840" y="2589057"/>
          <a:ext cx="361567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0911">
                  <a:extLst>
                    <a:ext uri="{9D8B030D-6E8A-4147-A177-3AD203B41FA5}">
                      <a16:colId xmlns:a16="http://schemas.microsoft.com/office/drawing/2014/main" val="2383612988"/>
                    </a:ext>
                  </a:extLst>
                </a:gridCol>
                <a:gridCol w="1189539">
                  <a:extLst>
                    <a:ext uri="{9D8B030D-6E8A-4147-A177-3AD203B41FA5}">
                      <a16:colId xmlns:a16="http://schemas.microsoft.com/office/drawing/2014/main" val="2488358022"/>
                    </a:ext>
                  </a:extLst>
                </a:gridCol>
                <a:gridCol w="1205225">
                  <a:extLst>
                    <a:ext uri="{9D8B030D-6E8A-4147-A177-3AD203B41FA5}">
                      <a16:colId xmlns:a16="http://schemas.microsoft.com/office/drawing/2014/main" val="14247116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샘플 </a:t>
                      </a:r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편차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219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 – 5 = 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597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 – 5 = -1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654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 – 5 = -3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0582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1201CC-9BC2-4DB6-8BE8-544F898F273A}"/>
              </a:ext>
            </a:extLst>
          </p:cNvPr>
          <p:cNvSpPr txBox="1"/>
          <p:nvPr/>
        </p:nvSpPr>
        <p:spPr>
          <a:xfrm>
            <a:off x="534256" y="1027416"/>
            <a:ext cx="8640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통계학에서 모집단에 대한 평균을 구하는 것은 불가능하다고 여김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경제적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공간적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시간적 제약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표본집단을 통한 해당 모집단의 </a:t>
            </a:r>
            <a:r>
              <a:rPr lang="ko-KR" altLang="en-US" dirty="0" err="1">
                <a:sym typeface="Wingdings" panose="05000000000000000000" pitchFamily="2" charset="2"/>
              </a:rPr>
              <a:t>모수를</a:t>
            </a:r>
            <a:r>
              <a:rPr lang="ko-KR" altLang="en-US" dirty="0">
                <a:sym typeface="Wingdings" panose="05000000000000000000" pitchFamily="2" charset="2"/>
              </a:rPr>
              <a:t> 추정하는 것이 통계의 목표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ko-KR" altLang="en-US" dirty="0">
                <a:sym typeface="Wingdings" panose="05000000000000000000" pitchFamily="2" charset="2"/>
              </a:rPr>
              <a:t>자유도 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>
                <a:sym typeface="Wingdings" panose="05000000000000000000" pitchFamily="2" charset="2"/>
              </a:rPr>
              <a:t>통계치에서 자유롭게 변화시킬 수 있는 변수의 수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독립 변수의 개수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altLang="ko-KR" dirty="0">
              <a:sym typeface="Wingdings" panose="05000000000000000000" pitchFamily="2" charset="2"/>
            </a:endParaRPr>
          </a:p>
          <a:p>
            <a:pPr lvl="1"/>
            <a:endParaRPr lang="ko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593607-0EEE-4DD3-BA6B-905B1E488D2C}"/>
              </a:ext>
            </a:extLst>
          </p:cNvPr>
          <p:cNvSpPr txBox="1"/>
          <p:nvPr/>
        </p:nvSpPr>
        <p:spPr>
          <a:xfrm>
            <a:off x="731178" y="4311773"/>
            <a:ext cx="283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모집단의 편차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en-US" altLang="ko-KR" dirty="0"/>
              <a:t>= 8 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69499A-AA8E-48C3-9284-C61D01C9E6B0}"/>
              </a:ext>
            </a:extLst>
          </p:cNvPr>
          <p:cNvSpPr txBox="1"/>
          <p:nvPr/>
        </p:nvSpPr>
        <p:spPr>
          <a:xfrm>
            <a:off x="5580582" y="4311773"/>
            <a:ext cx="283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표본집단의 편차</a:t>
            </a:r>
            <a:r>
              <a:rPr lang="en-US" altLang="ko-KR" dirty="0"/>
              <a:t>(</a:t>
            </a:r>
            <a:r>
              <a:rPr lang="ko-KR" altLang="en-US" dirty="0"/>
              <a:t>평균 </a:t>
            </a:r>
            <a:r>
              <a:rPr lang="en-US" altLang="ko-KR" dirty="0"/>
              <a:t>= 5 )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54E70-953E-4BAA-B6D7-DBD14D30A8C9}"/>
              </a:ext>
            </a:extLst>
          </p:cNvPr>
          <p:cNvSpPr txBox="1"/>
          <p:nvPr/>
        </p:nvSpPr>
        <p:spPr>
          <a:xfrm>
            <a:off x="647272" y="4835754"/>
            <a:ext cx="40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두 번째 값이 주어져도</a:t>
            </a:r>
            <a:r>
              <a:rPr lang="en-US" altLang="ko-KR" dirty="0"/>
              <a:t>, </a:t>
            </a:r>
            <a:r>
              <a:rPr lang="ko-KR" altLang="en-US" dirty="0"/>
              <a:t>세 번째 어떤 값이나 올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6CB5F-7DC1-4DA9-8C82-FDBEC832B519}"/>
              </a:ext>
            </a:extLst>
          </p:cNvPr>
          <p:cNvSpPr txBox="1"/>
          <p:nvPr/>
        </p:nvSpPr>
        <p:spPr>
          <a:xfrm>
            <a:off x="5580582" y="4835754"/>
            <a:ext cx="4078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첫 번째</a:t>
            </a:r>
            <a:r>
              <a:rPr lang="en-US" altLang="ko-KR" dirty="0"/>
              <a:t>, </a:t>
            </a:r>
            <a:r>
              <a:rPr lang="ko-KR" altLang="en-US" dirty="0"/>
              <a:t>두 번째 값이 주어지면 세 번째 값은 고정됨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B8EB39-A786-4920-BD4F-830D19AEE6A7}"/>
              </a:ext>
            </a:extLst>
          </p:cNvPr>
          <p:cNvSpPr txBox="1"/>
          <p:nvPr/>
        </p:nvSpPr>
        <p:spPr>
          <a:xfrm>
            <a:off x="358772" y="720436"/>
            <a:ext cx="42949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ym typeface="Wingdings" panose="05000000000000000000" pitchFamily="2" charset="2"/>
              </a:rPr>
              <a:t>표본분산에서 </a:t>
            </a:r>
            <a:r>
              <a:rPr lang="en-US" altLang="ko-KR" dirty="0">
                <a:sym typeface="Wingdings" panose="05000000000000000000" pitchFamily="2" charset="2"/>
              </a:rPr>
              <a:t>n-1</a:t>
            </a:r>
            <a:r>
              <a:rPr lang="ko-KR" altLang="en-US" dirty="0">
                <a:sym typeface="Wingdings" panose="05000000000000000000" pitchFamily="2" charset="2"/>
              </a:rPr>
              <a:t>로 나누는 이유</a:t>
            </a:r>
            <a:endParaRPr lang="ko-KR" altLang="en-US" dirty="0"/>
          </a:p>
        </p:txBody>
      </p:sp>
      <p:sp>
        <p:nvSpPr>
          <p:cNvPr id="13" name="Google Shape;66;g7fdcfe9825_0_21">
            <a:extLst>
              <a:ext uri="{FF2B5EF4-FFF2-40B4-BE49-F238E27FC236}">
                <a16:creationId xmlns:a16="http://schemas.microsoft.com/office/drawing/2014/main" id="{FDC427E8-26B5-45F1-9965-E8A929805246}"/>
              </a:ext>
            </a:extLst>
          </p:cNvPr>
          <p:cNvSpPr txBox="1"/>
          <p:nvPr/>
        </p:nvSpPr>
        <p:spPr>
          <a:xfrm>
            <a:off x="2254050" y="6215935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38;g7fdcfe9825_0_1">
            <a:extLst>
              <a:ext uri="{FF2B5EF4-FFF2-40B4-BE49-F238E27FC236}">
                <a16:creationId xmlns:a16="http://schemas.microsoft.com/office/drawing/2014/main" id="{7A181A64-6921-497A-B606-A7CF8D832FC3}"/>
              </a:ext>
            </a:extLst>
          </p:cNvPr>
          <p:cNvSpPr txBox="1"/>
          <p:nvPr/>
        </p:nvSpPr>
        <p:spPr>
          <a:xfrm>
            <a:off x="221853" y="183215"/>
            <a:ext cx="5246073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</a:t>
            </a:r>
            <a:r>
              <a:rPr lang="en-US" altLang="ko-KR" sz="1800" b="1" dirty="0">
                <a:solidFill>
                  <a:schemeClr val="dk1"/>
                </a:solidFill>
              </a:rPr>
              <a:t>4 </a:t>
            </a:r>
            <a:r>
              <a:rPr lang="ko-KR" altLang="en-US" sz="1800" b="1" dirty="0">
                <a:solidFill>
                  <a:schemeClr val="dk1"/>
                </a:solidFill>
              </a:rPr>
              <a:t>변이 추정 </a:t>
            </a:r>
            <a:r>
              <a:rPr lang="en-US" altLang="ko-KR" sz="1800" b="1" dirty="0">
                <a:solidFill>
                  <a:schemeClr val="dk1"/>
                </a:solidFill>
              </a:rPr>
              <a:t>~ 1.4.1 </a:t>
            </a:r>
            <a:r>
              <a:rPr lang="ko-KR" altLang="en-US" sz="1800" b="1" dirty="0">
                <a:solidFill>
                  <a:schemeClr val="dk1"/>
                </a:solidFill>
              </a:rPr>
              <a:t>표준편차와 관련 </a:t>
            </a:r>
            <a:r>
              <a:rPr lang="ko-KR" altLang="en-US" sz="1800" b="1" dirty="0" err="1">
                <a:solidFill>
                  <a:schemeClr val="dk1"/>
                </a:solidFill>
              </a:rPr>
              <a:t>추정값들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1.1정형화된 데이터의 요소</a:t>
            </a:r>
            <a:endParaRPr dirty="0"/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17D1F3D-8E42-4BB5-BA8F-3660E44ABAF8}"/>
              </a:ext>
            </a:extLst>
          </p:cNvPr>
          <p:cNvSpPr/>
          <p:nvPr/>
        </p:nvSpPr>
        <p:spPr>
          <a:xfrm>
            <a:off x="179762" y="746664"/>
            <a:ext cx="910125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통계적 개념들을 활용하기 위해 가공되지 않은 데이터를 활용 가능한 형태</a:t>
            </a:r>
            <a:r>
              <a:rPr lang="en-US" altLang="ko-KR" dirty="0"/>
              <a:t>(</a:t>
            </a:r>
            <a:r>
              <a:rPr lang="ko-KR" altLang="en-US" dirty="0"/>
              <a:t>정형화된 형태</a:t>
            </a:r>
            <a:r>
              <a:rPr lang="en-US" altLang="ko-KR" dirty="0"/>
              <a:t>)</a:t>
            </a:r>
            <a:r>
              <a:rPr lang="ko-KR" altLang="en-US" dirty="0"/>
              <a:t>로 변환해야 한다</a:t>
            </a:r>
            <a:r>
              <a:rPr lang="en-US" altLang="ko-KR" dirty="0"/>
              <a:t>.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5892A83-1A90-4D04-975D-03183BFDE652}"/>
              </a:ext>
            </a:extLst>
          </p:cNvPr>
          <p:cNvGrpSpPr/>
          <p:nvPr/>
        </p:nvGrpSpPr>
        <p:grpSpPr>
          <a:xfrm>
            <a:off x="848737" y="1123950"/>
            <a:ext cx="6752753" cy="2305050"/>
            <a:chOff x="1787213" y="1787713"/>
            <a:chExt cx="6752753" cy="2305050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D013944B-90EA-477B-B235-FFF165ACD42A}"/>
                </a:ext>
              </a:extLst>
            </p:cNvPr>
            <p:cNvGrpSpPr/>
            <p:nvPr/>
          </p:nvGrpSpPr>
          <p:grpSpPr>
            <a:xfrm>
              <a:off x="1787213" y="1787713"/>
              <a:ext cx="6752753" cy="2305050"/>
              <a:chOff x="957655" y="4373108"/>
              <a:chExt cx="6752753" cy="2305050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B6AC7410-4A4E-4537-9D3B-7920EB766CCD}"/>
                  </a:ext>
                </a:extLst>
              </p:cNvPr>
              <p:cNvGrpSpPr/>
              <p:nvPr/>
            </p:nvGrpSpPr>
            <p:grpSpPr>
              <a:xfrm>
                <a:off x="957655" y="4373108"/>
                <a:ext cx="6086475" cy="2305050"/>
                <a:chOff x="957655" y="4373108"/>
                <a:chExt cx="6086475" cy="2305050"/>
              </a:xfrm>
            </p:grpSpPr>
            <p:pic>
              <p:nvPicPr>
                <p:cNvPr id="12" name="Picture 2" descr="데이터(Data)의 종류 - Process in 9 steps - Medium">
                  <a:extLst>
                    <a:ext uri="{FF2B5EF4-FFF2-40B4-BE49-F238E27FC236}">
                      <a16:creationId xmlns:a16="http://schemas.microsoft.com/office/drawing/2014/main" id="{8C2B1AD3-95AD-46B6-B41B-05A22EC1646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57655" y="4373108"/>
                  <a:ext cx="6086475" cy="230505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48A55E76-DCF9-48F1-8DC4-99E1421B2196}"/>
                    </a:ext>
                  </a:extLst>
                </p:cNvPr>
                <p:cNvSpPr/>
                <p:nvPr/>
              </p:nvSpPr>
              <p:spPr>
                <a:xfrm>
                  <a:off x="5081047" y="4373108"/>
                  <a:ext cx="1545996" cy="23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dirty="0"/>
                    <a:t>일정 범위안에서</a:t>
                  </a:r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0F6A774-F7AE-4C01-964D-EBEFE8F9CEBC}"/>
                    </a:ext>
                  </a:extLst>
                </p:cNvPr>
                <p:cNvSpPr/>
                <p:nvPr/>
              </p:nvSpPr>
              <p:spPr>
                <a:xfrm>
                  <a:off x="5110898" y="4929101"/>
                  <a:ext cx="1545996" cy="23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직사각형 14">
                  <a:extLst>
                    <a:ext uri="{FF2B5EF4-FFF2-40B4-BE49-F238E27FC236}">
                      <a16:creationId xmlns:a16="http://schemas.microsoft.com/office/drawing/2014/main" id="{8346979E-0714-4F36-9E99-3D57091B5B9D}"/>
                    </a:ext>
                  </a:extLst>
                </p:cNvPr>
                <p:cNvSpPr/>
                <p:nvPr/>
              </p:nvSpPr>
              <p:spPr>
                <a:xfrm>
                  <a:off x="5081047" y="5567030"/>
                  <a:ext cx="1545996" cy="23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BF611B55-9798-4A8D-8B64-6B87DE73410D}"/>
                    </a:ext>
                  </a:extLst>
                </p:cNvPr>
                <p:cNvSpPr/>
                <p:nvPr/>
              </p:nvSpPr>
              <p:spPr>
                <a:xfrm>
                  <a:off x="5112468" y="6204959"/>
                  <a:ext cx="1545996" cy="236599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3CA5D83-E700-455E-8DEB-E3224448984A}"/>
                  </a:ext>
                </a:extLst>
              </p:cNvPr>
              <p:cNvSpPr txBox="1"/>
              <p:nvPr/>
            </p:nvSpPr>
            <p:spPr>
              <a:xfrm>
                <a:off x="5037882" y="4391313"/>
                <a:ext cx="2672526" cy="21082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rgbClr val="2F8ACC"/>
                    </a:solidFill>
                  </a:rPr>
                  <a:t>구간형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,</a:t>
                </a:r>
                <a:r>
                  <a:rPr lang="ko-KR" altLang="en-US" sz="1100" dirty="0">
                    <a:solidFill>
                      <a:srgbClr val="2F8ACC"/>
                    </a:solidFill>
                  </a:rPr>
                  <a:t>실수형 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: </a:t>
                </a:r>
                <a:r>
                  <a:rPr lang="ko-KR" altLang="en-US" sz="1100" dirty="0"/>
                  <a:t>일정범위안에서 어떤 값</a:t>
                </a:r>
                <a:endParaRPr lang="en-US" altLang="ko-KR" sz="1100" dirty="0"/>
              </a:p>
              <a:p>
                <a:endParaRPr lang="en-US" altLang="ko-KR" sz="800" dirty="0"/>
              </a:p>
              <a:p>
                <a:endParaRPr lang="en-US" altLang="ko-KR" sz="800" dirty="0"/>
              </a:p>
              <a:p>
                <a:endParaRPr lang="en-US" altLang="ko-KR" sz="1100" dirty="0"/>
              </a:p>
              <a:p>
                <a:r>
                  <a:rPr lang="ko-KR" altLang="en-US" sz="1100" dirty="0">
                    <a:solidFill>
                      <a:srgbClr val="2F8ACC"/>
                    </a:solidFill>
                  </a:rPr>
                  <a:t>정수형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, </a:t>
                </a:r>
                <a:r>
                  <a:rPr lang="ko-KR" altLang="en-US" sz="1100" dirty="0">
                    <a:solidFill>
                      <a:srgbClr val="2F8ACC"/>
                    </a:solidFill>
                  </a:rPr>
                  <a:t>횟수 데이터</a:t>
                </a:r>
                <a:endParaRPr lang="en-US" altLang="ko-KR" sz="1100" dirty="0">
                  <a:solidFill>
                    <a:srgbClr val="2F8ACC"/>
                  </a:solidFill>
                </a:endParaRPr>
              </a:p>
              <a:p>
                <a:endParaRPr lang="en-US" altLang="ko-KR" sz="1000" dirty="0">
                  <a:solidFill>
                    <a:srgbClr val="2F8ACC"/>
                  </a:solidFill>
                </a:endParaRPr>
              </a:p>
              <a:p>
                <a:endParaRPr lang="en-US" altLang="ko-KR" sz="1000" dirty="0">
                  <a:solidFill>
                    <a:srgbClr val="2F8ACC"/>
                  </a:solidFill>
                </a:endParaRPr>
              </a:p>
              <a:p>
                <a:endParaRPr lang="en-US" altLang="ko-KR" sz="1100" dirty="0">
                  <a:solidFill>
                    <a:srgbClr val="2F8ACC"/>
                  </a:solidFill>
                </a:endParaRPr>
              </a:p>
              <a:p>
                <a:r>
                  <a:rPr lang="ko-KR" altLang="en-US" sz="1100" dirty="0">
                    <a:solidFill>
                      <a:srgbClr val="2F8ACC"/>
                    </a:solidFill>
                  </a:rPr>
                  <a:t>순서형 데이터</a:t>
                </a:r>
                <a:endParaRPr lang="en-US" altLang="ko-KR" sz="1100" dirty="0">
                  <a:solidFill>
                    <a:srgbClr val="2F8ACC"/>
                  </a:solidFill>
                </a:endParaRPr>
              </a:p>
              <a:p>
                <a:endParaRPr lang="en-US" altLang="ko-KR" sz="900" dirty="0">
                  <a:solidFill>
                    <a:srgbClr val="2F8ACC"/>
                  </a:solidFill>
                </a:endParaRPr>
              </a:p>
              <a:p>
                <a:endParaRPr lang="en-US" altLang="ko-KR" sz="900" dirty="0">
                  <a:solidFill>
                    <a:srgbClr val="2F8ACC"/>
                  </a:solidFill>
                </a:endParaRPr>
              </a:p>
              <a:p>
                <a:endParaRPr lang="en-US" altLang="ko-KR" sz="1100" dirty="0">
                  <a:solidFill>
                    <a:srgbClr val="2F8ACC"/>
                  </a:solidFill>
                </a:endParaRPr>
              </a:p>
              <a:p>
                <a:r>
                  <a:rPr lang="ko-KR" altLang="en-US" sz="1100" dirty="0">
                    <a:solidFill>
                      <a:srgbClr val="2F8ACC"/>
                    </a:solidFill>
                  </a:rPr>
                  <a:t>목록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,</a:t>
                </a:r>
                <a:r>
                  <a:rPr lang="ko-KR" altLang="en-US" sz="1100" dirty="0">
                    <a:solidFill>
                      <a:srgbClr val="2F8ACC"/>
                    </a:solidFill>
                  </a:rPr>
                  <a:t>열거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,</a:t>
                </a:r>
                <a:r>
                  <a:rPr lang="ko-KR" altLang="en-US" sz="1100" dirty="0">
                    <a:solidFill>
                      <a:srgbClr val="2F8ACC"/>
                    </a:solidFill>
                  </a:rPr>
                  <a:t>요인</a:t>
                </a:r>
                <a:r>
                  <a:rPr lang="en-US" altLang="ko-KR" sz="1100" dirty="0">
                    <a:solidFill>
                      <a:srgbClr val="2F8ACC"/>
                    </a:solidFill>
                  </a:rPr>
                  <a:t>, </a:t>
                </a:r>
                <a:r>
                  <a:rPr lang="ko-KR" altLang="en-US" sz="1100" dirty="0">
                    <a:solidFill>
                      <a:srgbClr val="2F8ACC"/>
                    </a:solidFill>
                  </a:rPr>
                  <a:t>다항형 데이터</a:t>
                </a: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0C5469-872B-4BC6-809A-B4F64309F285}"/>
                </a:ext>
              </a:extLst>
            </p:cNvPr>
            <p:cNvSpPr txBox="1"/>
            <p:nvPr/>
          </p:nvSpPr>
          <p:spPr>
            <a:xfrm>
              <a:off x="4820158" y="3412383"/>
              <a:ext cx="33938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>
                  <a:solidFill>
                    <a:srgbClr val="2F8ACC"/>
                  </a:solidFill>
                </a:rPr>
                <a:t>이진 데이터</a:t>
              </a:r>
              <a:r>
                <a:rPr lang="en-US" altLang="ko-KR" sz="1200" b="1" dirty="0">
                  <a:solidFill>
                    <a:srgbClr val="2F8ACC"/>
                  </a:solidFill>
                </a:rPr>
                <a:t>:    </a:t>
              </a:r>
              <a:r>
                <a:rPr lang="ko-KR" altLang="en-US" sz="1100" dirty="0"/>
                <a:t>두개의 </a:t>
              </a:r>
              <a:r>
                <a:rPr lang="ko-KR" altLang="en-US" sz="1100" dirty="0" err="1"/>
                <a:t>값만을</a:t>
              </a:r>
              <a:r>
                <a:rPr lang="ko-KR" altLang="en-US" sz="1100" dirty="0"/>
                <a:t> 갖는 범주형 데이터</a:t>
              </a:r>
              <a:endParaRPr lang="ko-KR" altLang="en-US" sz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AB48E95-8403-448D-A239-3E2D71855951}"/>
              </a:ext>
            </a:extLst>
          </p:cNvPr>
          <p:cNvSpPr txBox="1"/>
          <p:nvPr/>
        </p:nvSpPr>
        <p:spPr>
          <a:xfrm>
            <a:off x="204781" y="3731247"/>
            <a:ext cx="8608447" cy="9138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b="1" dirty="0"/>
              <a:t>데이터의 분류는 데이터를 분석하고 예측을 모델링할 때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b="1" dirty="0"/>
              <a:t>      시각화</a:t>
            </a:r>
            <a:r>
              <a:rPr lang="en-US" altLang="ko-KR" b="1" dirty="0"/>
              <a:t>, </a:t>
            </a:r>
            <a:r>
              <a:rPr lang="ko-KR" altLang="en-US" b="1" dirty="0"/>
              <a:t>해석</a:t>
            </a:r>
            <a:r>
              <a:rPr lang="en-US" altLang="ko-KR" b="1" dirty="0"/>
              <a:t>, </a:t>
            </a:r>
            <a:r>
              <a:rPr lang="ko-KR" altLang="en-US" b="1" dirty="0"/>
              <a:t>통계 모델 결정 등에 데이터 종류가 중요한 역할을 하기 때문에 꼭 해야 하는 작업이다</a:t>
            </a:r>
            <a:r>
              <a:rPr lang="en-US" altLang="ko-KR" b="1" dirty="0"/>
              <a:t>.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문자열인지</a:t>
            </a:r>
            <a:r>
              <a:rPr lang="en-US" altLang="ko-KR" dirty="0"/>
              <a:t>, </a:t>
            </a:r>
            <a:r>
              <a:rPr lang="ko-KR" altLang="en-US" dirty="0" err="1"/>
              <a:t>범주형인지</a:t>
            </a:r>
            <a:r>
              <a:rPr lang="ko-KR" altLang="en-US" dirty="0"/>
              <a:t> 분류 시 이점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FF2506-3B6F-498D-A628-1036D14C39CA}"/>
              </a:ext>
            </a:extLst>
          </p:cNvPr>
          <p:cNvSpPr txBox="1"/>
          <p:nvPr/>
        </p:nvSpPr>
        <p:spPr>
          <a:xfrm>
            <a:off x="610451" y="4772158"/>
            <a:ext cx="669927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통계분석을 수행하는 방식 결정                        </a:t>
            </a:r>
            <a:r>
              <a:rPr lang="en-US" altLang="ko-KR" dirty="0"/>
              <a:t>ex) </a:t>
            </a:r>
            <a:r>
              <a:rPr lang="ko-KR" altLang="en-US" dirty="0" err="1"/>
              <a:t>범주형데이터</a:t>
            </a:r>
            <a:r>
              <a:rPr lang="ko-KR" altLang="en-US" dirty="0"/>
              <a:t> </a:t>
            </a:r>
            <a:r>
              <a:rPr lang="en-US" altLang="ko-KR" dirty="0"/>
              <a:t>python</a:t>
            </a:r>
            <a:r>
              <a:rPr lang="ko-KR" altLang="en-US" dirty="0"/>
              <a:t>인 경우</a:t>
            </a:r>
            <a:endParaRPr lang="en-US" altLang="ko-KR" dirty="0"/>
          </a:p>
          <a:p>
            <a:r>
              <a:rPr lang="en-US" altLang="ko-KR" dirty="0"/>
              <a:t>        ex) R </a:t>
            </a:r>
            <a:r>
              <a:rPr lang="ko-KR" altLang="en-US" dirty="0"/>
              <a:t>에서는 </a:t>
            </a:r>
            <a:r>
              <a:rPr lang="en-US" altLang="ko-KR" dirty="0"/>
              <a:t>factor </a:t>
            </a:r>
            <a:r>
              <a:rPr lang="ko-KR" altLang="en-US" dirty="0"/>
              <a:t>는 여러 개 </a:t>
            </a:r>
            <a:r>
              <a:rPr lang="en-US" altLang="ko-KR" dirty="0"/>
              <a:t>level</a:t>
            </a:r>
            <a:r>
              <a:rPr lang="ko-KR" altLang="en-US" dirty="0"/>
              <a:t>로 구성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분석작업시 변수 </a:t>
            </a:r>
            <a:r>
              <a:rPr lang="en-US" altLang="ko-KR" dirty="0"/>
              <a:t>level</a:t>
            </a:r>
            <a:r>
              <a:rPr lang="ko-KR" altLang="en-US" dirty="0"/>
              <a:t>로 </a:t>
            </a:r>
            <a:r>
              <a:rPr lang="ko-KR" altLang="en-US" dirty="0">
                <a:solidFill>
                  <a:srgbClr val="2F8ACC"/>
                </a:solidFill>
              </a:rPr>
              <a:t>구분 용이</a:t>
            </a:r>
            <a:endParaRPr lang="en-US" altLang="ko-KR" dirty="0">
              <a:solidFill>
                <a:srgbClr val="2F8AC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RDBMS </a:t>
            </a:r>
            <a:r>
              <a:rPr lang="ko-KR" altLang="en-US" dirty="0"/>
              <a:t>인덱스 </a:t>
            </a:r>
            <a:r>
              <a:rPr lang="en-US" altLang="ko-KR" dirty="0"/>
              <a:t>Key(</a:t>
            </a:r>
            <a:r>
              <a:rPr lang="ko-KR" altLang="en-US" dirty="0"/>
              <a:t>문자열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     : </a:t>
            </a:r>
            <a:r>
              <a:rPr lang="ko-KR" altLang="en-US" dirty="0"/>
              <a:t>저장소와 인덱싱을 </a:t>
            </a:r>
            <a:r>
              <a:rPr lang="ko-KR" altLang="en-US" dirty="0">
                <a:solidFill>
                  <a:srgbClr val="2F8ACC"/>
                </a:solidFill>
              </a:rPr>
              <a:t>최적화</a:t>
            </a:r>
            <a:endParaRPr lang="en-US" altLang="ko-KR" dirty="0">
              <a:solidFill>
                <a:srgbClr val="2F8ACC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965112-F0BD-4149-A241-FF82112DA9D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76" b="39394"/>
          <a:stretch/>
        </p:blipFill>
        <p:spPr>
          <a:xfrm>
            <a:off x="4596930" y="5060340"/>
            <a:ext cx="2612346" cy="1527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F84777-06A3-4D46-86F6-F7C0EA49B3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429"/>
          <a:stretch/>
        </p:blipFill>
        <p:spPr>
          <a:xfrm>
            <a:off x="7233810" y="4772159"/>
            <a:ext cx="2665304" cy="1880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fdcfe9825_0_1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1.1정형화된 데이터의 요소</a:t>
            </a:r>
            <a:endParaRPr/>
          </a:p>
        </p:txBody>
      </p:sp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g7fdcfe9825_0_1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52" name="Google Shape;52;g7fdcfe9825_0_1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g7fdcfe9825_0_1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0B9714-C0C8-4C14-A073-9D2A7C4A0A8D}"/>
              </a:ext>
            </a:extLst>
          </p:cNvPr>
          <p:cNvSpPr/>
          <p:nvPr/>
        </p:nvSpPr>
        <p:spPr>
          <a:xfrm>
            <a:off x="301366" y="1393422"/>
            <a:ext cx="44887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범주형은  </a:t>
            </a:r>
            <a:r>
              <a:rPr lang="en-US" altLang="ko-KR" dirty="0" err="1"/>
              <a:t>enum</a:t>
            </a:r>
            <a:r>
              <a:rPr lang="en-US" altLang="ko-KR" dirty="0"/>
              <a:t>(class, </a:t>
            </a:r>
            <a:r>
              <a:rPr lang="ko-KR" altLang="en-US" dirty="0"/>
              <a:t>순서 열거형</a:t>
            </a:r>
            <a:r>
              <a:rPr lang="en-US" altLang="ko-KR" dirty="0"/>
              <a:t>)</a:t>
            </a:r>
            <a:r>
              <a:rPr lang="ko-KR" altLang="en-US" dirty="0"/>
              <a:t>처럼 취급가능 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8EEA4-4D4C-400A-9D1C-568BC5C3E20C}"/>
              </a:ext>
            </a:extLst>
          </p:cNvPr>
          <p:cNvSpPr txBox="1"/>
          <p:nvPr/>
        </p:nvSpPr>
        <p:spPr>
          <a:xfrm>
            <a:off x="481930" y="3915852"/>
            <a:ext cx="4253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 </a:t>
            </a:r>
            <a:r>
              <a:rPr lang="ko-KR" altLang="en-US" dirty="0"/>
              <a:t>언어에서 범주형 데이터인 경우 예상치 못한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0F7B2D-2EDF-4F23-A0F0-8B54672A6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62" y="4218763"/>
            <a:ext cx="3825572" cy="6934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1E01C86-70B1-41AF-B211-4169B5B74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014" y="5017410"/>
            <a:ext cx="3805120" cy="813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B01C82-8069-49D2-8EE2-12D374BF64E4}"/>
              </a:ext>
            </a:extLst>
          </p:cNvPr>
          <p:cNvSpPr txBox="1"/>
          <p:nvPr/>
        </p:nvSpPr>
        <p:spPr>
          <a:xfrm>
            <a:off x="4953000" y="3951607"/>
            <a:ext cx="46201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텍스트 형태의 열 데이터를 </a:t>
            </a:r>
            <a:r>
              <a:rPr lang="en-US" altLang="ko-KR" dirty="0"/>
              <a:t>factor </a:t>
            </a:r>
            <a:r>
              <a:rPr lang="ko-KR" altLang="en-US" dirty="0"/>
              <a:t>값으로 자동 변환한다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stringsAsFactors</a:t>
            </a:r>
            <a:r>
              <a:rPr lang="en-US" altLang="ko-KR" dirty="0"/>
              <a:t> = default : True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문자열</a:t>
            </a:r>
            <a:r>
              <a:rPr lang="en-US" altLang="ko-KR" dirty="0"/>
              <a:t> </a:t>
            </a:r>
            <a:r>
              <a:rPr lang="ko-KR" altLang="en-US" dirty="0"/>
              <a:t>타입으로 읽기 위해서 </a:t>
            </a:r>
            <a:r>
              <a:rPr lang="en-US" altLang="ko-KR" dirty="0"/>
              <a:t>False </a:t>
            </a:r>
            <a:r>
              <a:rPr lang="ko-KR" altLang="en-US" dirty="0"/>
              <a:t>로 지정해줘야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C4D3EC-C996-4A77-982D-6707D26D3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15" y="5949423"/>
            <a:ext cx="3825572" cy="2489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9A01824-FCB7-4DE8-8D66-AD0227D6AE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014" y="1782332"/>
            <a:ext cx="1219306" cy="1707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75C85E-D455-4B0A-84C8-D30DCF04C86F}"/>
              </a:ext>
            </a:extLst>
          </p:cNvPr>
          <p:cNvSpPr txBox="1"/>
          <p:nvPr/>
        </p:nvSpPr>
        <p:spPr>
          <a:xfrm>
            <a:off x="2177318" y="1923104"/>
            <a:ext cx="2751074" cy="11541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초깃값</a:t>
            </a:r>
            <a:r>
              <a:rPr lang="ko-KR" altLang="en-US" sz="1100" dirty="0"/>
              <a:t> 할당 </a:t>
            </a:r>
            <a:r>
              <a:rPr lang="en-US" altLang="ko-KR" sz="1100" dirty="0"/>
              <a:t>= 0</a:t>
            </a:r>
          </a:p>
          <a:p>
            <a:r>
              <a:rPr lang="ko-KR" altLang="en-US" sz="1100" dirty="0" err="1"/>
              <a:t>열거값은</a:t>
            </a:r>
            <a:r>
              <a:rPr lang="ko-KR" altLang="en-US" sz="1100" dirty="0"/>
              <a:t> 그 아래에 오는 값들은 </a:t>
            </a:r>
            <a:r>
              <a:rPr lang="en-US" altLang="ko-KR" sz="1100" dirty="0"/>
              <a:t>1</a:t>
            </a:r>
            <a:r>
              <a:rPr lang="ko-KR" altLang="en-US" sz="1100" dirty="0"/>
              <a:t>씩 증가</a:t>
            </a:r>
            <a:endParaRPr lang="en-US" altLang="ko-KR" sz="1100" dirty="0"/>
          </a:p>
          <a:p>
            <a:r>
              <a:rPr lang="ko-KR" altLang="en-US" sz="1100" dirty="0"/>
              <a:t>자동으로 할당됨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result) Monday = 1 </a:t>
            </a:r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B5404D-E285-4D84-805A-3F2B8EB85409}"/>
              </a:ext>
            </a:extLst>
          </p:cNvPr>
          <p:cNvSpPr txBox="1"/>
          <p:nvPr/>
        </p:nvSpPr>
        <p:spPr>
          <a:xfrm>
            <a:off x="4977610" y="2070971"/>
            <a:ext cx="3175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: </a:t>
            </a:r>
            <a:r>
              <a:rPr lang="ko-KR" altLang="en-US" dirty="0"/>
              <a:t>상수형으로 하나하나 지정하지 않고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키워드로 정의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>
                <a:solidFill>
                  <a:schemeClr val="dk1"/>
                </a:solidFill>
              </a:rPr>
              <a:t>1.1정형화된 데이터의 요소</a:t>
            </a:r>
            <a:endParaRPr dirty="0"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5" name="Google Shape;65;g7fdcfe9825_0_21"/>
          <p:cNvSpPr/>
          <p:nvPr/>
        </p:nvSpPr>
        <p:spPr>
          <a:xfrm>
            <a:off x="9314" y="782178"/>
            <a:ext cx="9889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	1.1.1 </a:t>
            </a:r>
            <a:r>
              <a:rPr lang="ko-KR" altLang="en-US" sz="1800" dirty="0">
                <a:solidFill>
                  <a:srgbClr val="0070C0"/>
                </a:solidFill>
              </a:rPr>
              <a:t>더 읽을 거리</a:t>
            </a:r>
            <a:endParaRPr dirty="0"/>
          </a:p>
        </p:txBody>
      </p: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168F671-FDEA-4B04-9AFD-7622DEDA5F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256" y="2565071"/>
            <a:ext cx="7925487" cy="1897544"/>
          </a:xfrm>
          <a:prstGeom prst="rect">
            <a:avLst/>
          </a:prstGeom>
          <a:ln w="15875">
            <a:solidFill>
              <a:schemeClr val="accent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6447E-FB2B-47AC-AF8B-831024AA2EFD}"/>
              </a:ext>
            </a:extLst>
          </p:cNvPr>
          <p:cNvSpPr txBox="1"/>
          <p:nvPr/>
        </p:nvSpPr>
        <p:spPr>
          <a:xfrm>
            <a:off x="221854" y="1407285"/>
            <a:ext cx="937788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 </a:t>
            </a:r>
            <a:r>
              <a:rPr lang="ko-KR" altLang="en-US" dirty="0"/>
              <a:t>데이터 종류 </a:t>
            </a:r>
            <a:r>
              <a:rPr lang="en-US" altLang="ko-KR" dirty="0">
                <a:hlinkClick r:id="rId4"/>
              </a:rPr>
              <a:t>http://www.r-tutor.com/r-introdction/basic-data-types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 documentation </a:t>
            </a:r>
            <a:r>
              <a:rPr lang="en-US" altLang="ko-KR" dirty="0">
                <a:hlinkClick r:id="rId5"/>
              </a:rPr>
              <a:t>https://docs.python.org/3/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데이터베이스에서는 필드의 길이가 고정인지 가변인지 등을 고려해서 좀 더 세부적으로 데이터 종류를 분류한다</a:t>
            </a:r>
            <a:r>
              <a:rPr lang="en-US" altLang="ko-KR" dirty="0"/>
              <a:t>.</a:t>
            </a:r>
          </a:p>
          <a:p>
            <a:pPr algn="ctr"/>
            <a:r>
              <a:rPr lang="en-US" altLang="ko-KR" dirty="0">
                <a:hlinkClick r:id="rId6"/>
              </a:rPr>
              <a:t>https://www.w3schools.com/sql/sql_datatypes.asp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>
                <a:solidFill>
                  <a:schemeClr val="dk1"/>
                </a:solidFill>
              </a:rPr>
              <a:t>이윤지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1. 탐색적 데이터 분석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73829" y="1092315"/>
            <a:ext cx="2248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/>
                </a:solidFill>
              </a:rPr>
              <a:t>1.2 </a:t>
            </a:r>
            <a:r>
              <a:rPr lang="ko-KR" altLang="en-US" sz="2000" b="1" dirty="0">
                <a:solidFill>
                  <a:schemeClr val="tx1"/>
                </a:solidFill>
              </a:rPr>
              <a:t>테이블 데이터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473829" y="1471381"/>
            <a:ext cx="85695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데이터 분석에서 가장 대표적으로 사용되는 객체의 형태</a:t>
            </a:r>
            <a:r>
              <a:rPr lang="en-US" altLang="ko-KR" sz="1600" b="1" dirty="0">
                <a:solidFill>
                  <a:schemeClr val="tx1"/>
                </a:solidFill>
              </a:rPr>
              <a:t>.  </a:t>
            </a:r>
            <a:r>
              <a:rPr lang="ko-KR" altLang="en-US" sz="1600" b="1" dirty="0">
                <a:solidFill>
                  <a:schemeClr val="tx1"/>
                </a:solidFill>
              </a:rPr>
              <a:t>행과 열로 이루어진 이차원 행렬</a:t>
            </a:r>
            <a:endParaRPr lang="en-US" altLang="ko-KR" sz="1600" b="1" dirty="0">
              <a:solidFill>
                <a:schemeClr val="tx1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607672" y="1817107"/>
            <a:ext cx="8580744" cy="1152814"/>
            <a:chOff x="681523" y="2522016"/>
            <a:chExt cx="8580744" cy="1235402"/>
          </a:xfrm>
        </p:grpSpPr>
        <p:sp>
          <p:nvSpPr>
            <p:cNvPr id="4" name="직사각형 3"/>
            <p:cNvSpPr/>
            <p:nvPr/>
          </p:nvSpPr>
          <p:spPr>
            <a:xfrm>
              <a:off x="681523" y="2522016"/>
              <a:ext cx="8580744" cy="1235402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accent4">
                  <a:lumMod val="20000"/>
                  <a:lumOff val="8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141029" y="2592343"/>
              <a:ext cx="7771645" cy="109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데이터프레임</a:t>
              </a:r>
              <a:r>
                <a:rPr lang="en-US" altLang="ko-KR" dirty="0"/>
                <a:t> : </a:t>
              </a:r>
              <a:r>
                <a:rPr lang="ko-KR" altLang="en-US" dirty="0"/>
                <a:t>가장 기본이 되는 테이블 형태의 데이터 구조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피처 </a:t>
              </a:r>
              <a:r>
                <a:rPr lang="en-US" altLang="ko-KR" dirty="0"/>
                <a:t>: </a:t>
              </a:r>
              <a:r>
                <a:rPr lang="ko-KR" altLang="en-US" dirty="0"/>
                <a:t>테이블의 각 열 </a:t>
              </a:r>
              <a:r>
                <a:rPr lang="en-US" altLang="ko-KR" dirty="0"/>
                <a:t>      *</a:t>
              </a:r>
              <a:r>
                <a:rPr lang="ko-KR" altLang="en-US" dirty="0"/>
                <a:t>유의어 </a:t>
              </a:r>
              <a:r>
                <a:rPr lang="en-US" altLang="ko-KR" dirty="0"/>
                <a:t>: </a:t>
              </a:r>
              <a:r>
                <a:rPr lang="ko-KR" altLang="en-US" dirty="0"/>
                <a:t>특징</a:t>
              </a:r>
              <a:r>
                <a:rPr lang="en-US" altLang="ko-KR" dirty="0"/>
                <a:t>, </a:t>
              </a:r>
              <a:r>
                <a:rPr lang="ko-KR" altLang="en-US" dirty="0"/>
                <a:t>속성</a:t>
              </a:r>
              <a:r>
                <a:rPr lang="en-US" altLang="ko-KR" dirty="0"/>
                <a:t>, </a:t>
              </a:r>
              <a:r>
                <a:rPr lang="ko-KR" altLang="en-US" dirty="0"/>
                <a:t>입력</a:t>
              </a:r>
              <a:r>
                <a:rPr lang="en-US" altLang="ko-KR" dirty="0"/>
                <a:t>, </a:t>
              </a:r>
              <a:r>
                <a:rPr lang="ko-KR" altLang="en-US" dirty="0"/>
                <a:t>예측변수</a:t>
              </a:r>
              <a:r>
                <a:rPr lang="en-US" altLang="ko-KR" dirty="0"/>
                <a:t>, </a:t>
              </a:r>
              <a:r>
                <a:rPr lang="ko-KR" altLang="en-US" dirty="0"/>
                <a:t>변수</a:t>
              </a:r>
              <a:endParaRPr lang="en-US" altLang="ko-KR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ko-KR" altLang="en-US" dirty="0"/>
                <a:t>레코드 </a:t>
              </a:r>
              <a:r>
                <a:rPr lang="en-US" altLang="ko-KR" dirty="0"/>
                <a:t>: </a:t>
              </a:r>
              <a:r>
                <a:rPr lang="ko-KR" altLang="en-US" dirty="0"/>
                <a:t>테이블의 각 행    </a:t>
              </a:r>
              <a:r>
                <a:rPr lang="en-US" altLang="ko-KR" dirty="0"/>
                <a:t>*</a:t>
              </a:r>
              <a:r>
                <a:rPr lang="ko-KR" altLang="en-US" dirty="0"/>
                <a:t>유의어 </a:t>
              </a:r>
              <a:r>
                <a:rPr lang="en-US" altLang="ko-KR" dirty="0"/>
                <a:t>: </a:t>
              </a:r>
              <a:r>
                <a:rPr lang="ko-KR" altLang="en-US" dirty="0" err="1"/>
                <a:t>기록값</a:t>
              </a:r>
              <a:r>
                <a:rPr lang="en-US" altLang="ko-KR" dirty="0"/>
                <a:t>, </a:t>
              </a:r>
              <a:r>
                <a:rPr lang="ko-KR" altLang="en-US" dirty="0"/>
                <a:t>사건</a:t>
              </a:r>
              <a:r>
                <a:rPr lang="en-US" altLang="ko-KR" dirty="0"/>
                <a:t>, </a:t>
              </a:r>
              <a:r>
                <a:rPr lang="ko-KR" altLang="en-US" dirty="0"/>
                <a:t>사례</a:t>
              </a:r>
              <a:r>
                <a:rPr lang="en-US" altLang="ko-KR" dirty="0"/>
                <a:t>, </a:t>
              </a:r>
              <a:r>
                <a:rPr lang="ko-KR" altLang="en-US" dirty="0"/>
                <a:t>예제</a:t>
              </a:r>
              <a:r>
                <a:rPr lang="en-US" altLang="ko-KR" dirty="0"/>
                <a:t>, </a:t>
              </a:r>
              <a:r>
                <a:rPr lang="ko-KR" altLang="en-US" dirty="0" err="1"/>
                <a:t>관측값</a:t>
              </a:r>
              <a:r>
                <a:rPr lang="en-US" altLang="ko-KR" dirty="0"/>
                <a:t>, </a:t>
              </a:r>
              <a:r>
                <a:rPr lang="ko-KR" altLang="en-US" dirty="0"/>
                <a:t>패턴</a:t>
              </a:r>
              <a:r>
                <a:rPr lang="en-US" altLang="ko-KR" dirty="0"/>
                <a:t>, </a:t>
              </a:r>
              <a:r>
                <a:rPr lang="ko-KR" altLang="en-US" dirty="0"/>
                <a:t>샘플</a:t>
              </a:r>
              <a:endParaRPr lang="en-US" altLang="ko-KR" dirty="0"/>
            </a:p>
          </p:txBody>
        </p:sp>
      </p:grp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0651" y="3055509"/>
            <a:ext cx="5042488" cy="344299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2412126" y="3620921"/>
            <a:ext cx="5102773" cy="299692"/>
          </a:xfrm>
          <a:prstGeom prst="rect">
            <a:avLst/>
          </a:prstGeom>
          <a:noFill/>
          <a:ln w="31750">
            <a:solidFill>
              <a:srgbClr val="74AC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720841" y="3082289"/>
            <a:ext cx="739139" cy="334899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7fdcfe9825_0_1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1.2.1 </a:t>
            </a:r>
            <a:r>
              <a:rPr lang="ko-KR" altLang="en-US" sz="1800" b="1" dirty="0">
                <a:solidFill>
                  <a:schemeClr val="tx1"/>
                </a:solidFill>
              </a:rPr>
              <a:t>데이터 프레임과 인덱스</a:t>
            </a:r>
          </a:p>
        </p:txBody>
      </p:sp>
      <p:sp>
        <p:nvSpPr>
          <p:cNvPr id="50" name="Google Shape;50;g7fdcfe9825_0_1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g7fdcfe9825_0_1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52" name="Google Shape;52;g7fdcfe9825_0_1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3" name="Google Shape;53;g7fdcfe9825_0_1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837041" y="2031248"/>
          <a:ext cx="8231918" cy="260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979">
                  <a:extLst>
                    <a:ext uri="{9D8B030D-6E8A-4147-A177-3AD203B41FA5}">
                      <a16:colId xmlns:a16="http://schemas.microsoft.com/office/drawing/2014/main" val="2114064444"/>
                    </a:ext>
                  </a:extLst>
                </a:gridCol>
                <a:gridCol w="3001486">
                  <a:extLst>
                    <a:ext uri="{9D8B030D-6E8A-4147-A177-3AD203B41FA5}">
                      <a16:colId xmlns:a16="http://schemas.microsoft.com/office/drawing/2014/main" val="226533045"/>
                    </a:ext>
                  </a:extLst>
                </a:gridCol>
                <a:gridCol w="3172453">
                  <a:extLst>
                    <a:ext uri="{9D8B030D-6E8A-4147-A177-3AD203B41FA5}">
                      <a16:colId xmlns:a16="http://schemas.microsoft.com/office/drawing/2014/main" val="3711159961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공통점</a:t>
                      </a:r>
                      <a:endParaRPr lang="en-US" altLang="ko-K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/>
                        <a:t>차이점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6469"/>
                  </a:ext>
                </a:extLst>
              </a:tr>
              <a:tr h="93762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Python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: ‘</a:t>
                      </a:r>
                      <a:r>
                        <a:rPr lang="en-US" altLang="ko-KR" sz="1800" b="1" dirty="0" err="1"/>
                        <a:t>DataFrame</a:t>
                      </a:r>
                      <a:r>
                        <a:rPr lang="en-US" altLang="ko-KR" sz="1800" b="1" dirty="0"/>
                        <a:t>’</a:t>
                      </a:r>
                      <a:endParaRPr lang="ko-KR" altLang="en-US" sz="1800" b="1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각 행마다</a:t>
                      </a:r>
                      <a:r>
                        <a:rPr lang="ko-KR" altLang="en-US" b="1" baseline="0" dirty="0"/>
                        <a:t> 순차적으로</a:t>
                      </a:r>
                      <a:endParaRPr lang="en-US" altLang="ko-KR" b="1" baseline="0" dirty="0"/>
                    </a:p>
                    <a:p>
                      <a:pPr algn="ctr" latinLnBrk="1"/>
                      <a:r>
                        <a:rPr lang="ko-KR" altLang="en-US" b="1" baseline="0" dirty="0"/>
                        <a:t>정수로 된 인덱스를 가짐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Pandas :</a:t>
                      </a:r>
                      <a:r>
                        <a:rPr lang="en-US" altLang="ko-KR" baseline="0" dirty="0"/>
                        <a:t> </a:t>
                      </a:r>
                    </a:p>
                    <a:p>
                      <a:pPr algn="ctr" latinLnBrk="1"/>
                      <a:r>
                        <a:rPr lang="ko-KR" altLang="en-US" baseline="0" dirty="0"/>
                        <a:t>다중</a:t>
                      </a:r>
                      <a:r>
                        <a:rPr lang="en-US" altLang="ko-KR" baseline="0" dirty="0"/>
                        <a:t>/</a:t>
                      </a:r>
                      <a:r>
                        <a:rPr lang="ko-KR" altLang="en-US" baseline="0" dirty="0"/>
                        <a:t>계층적 인덱스 설정 가능</a:t>
                      </a:r>
                      <a:endParaRPr lang="en-US" altLang="ko-KR" baseline="0" dirty="0"/>
                    </a:p>
                    <a:p>
                      <a:pPr algn="ctr" latinLnBrk="1"/>
                      <a:endParaRPr lang="en-US" altLang="ko-KR" baseline="0" dirty="0"/>
                    </a:p>
                    <a:p>
                      <a:pPr marL="285750" indent="-2857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dirty="0"/>
                        <a:t>복잡한 동작</a:t>
                      </a:r>
                      <a:r>
                        <a:rPr lang="ko-KR" altLang="en-US" baseline="0" dirty="0"/>
                        <a:t> 효과적으로 처리 가능</a:t>
                      </a:r>
                      <a:endParaRPr lang="en-US" altLang="ko-KR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691891"/>
                  </a:ext>
                </a:extLst>
              </a:tr>
              <a:tr h="9724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R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1800" b="1" dirty="0"/>
                        <a:t>:  ‘</a:t>
                      </a:r>
                      <a:r>
                        <a:rPr lang="en-US" altLang="ko-KR" sz="1800" b="1" dirty="0" err="1"/>
                        <a:t>data.frame</a:t>
                      </a:r>
                      <a:r>
                        <a:rPr lang="en-US" altLang="ko-KR" sz="1800" b="1" dirty="0"/>
                        <a:t>’</a:t>
                      </a:r>
                      <a:endParaRPr lang="ko-KR" altLang="en-US" sz="1800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다중 인덱스를 지원하지 않음</a:t>
                      </a:r>
                      <a:endParaRPr lang="en-US" altLang="ko-KR" dirty="0"/>
                    </a:p>
                    <a:p>
                      <a:pPr marL="285750" indent="-285750" algn="ctr" latinLnBrk="1">
                        <a:buFont typeface="Symbol" panose="05050102010706020507" pitchFamily="18" charset="2"/>
                        <a:buChar char="Þ"/>
                      </a:pPr>
                      <a:r>
                        <a:rPr lang="ko-KR" altLang="en-US" baseline="0" dirty="0"/>
                        <a:t>패키지 </a:t>
                      </a:r>
                      <a:r>
                        <a:rPr lang="en-US" altLang="ko-KR" baseline="0" dirty="0"/>
                        <a:t>‘</a:t>
                      </a:r>
                      <a:r>
                        <a:rPr lang="en-US" altLang="ko-KR" baseline="0" dirty="0" err="1"/>
                        <a:t>data.table</a:t>
                      </a:r>
                      <a:r>
                        <a:rPr lang="en-US" altLang="ko-KR" baseline="0" dirty="0"/>
                        <a:t>’, ‘</a:t>
                      </a:r>
                      <a:r>
                        <a:rPr lang="en-US" altLang="ko-KR" baseline="0" dirty="0" err="1"/>
                        <a:t>dplyr</a:t>
                      </a:r>
                      <a:r>
                        <a:rPr lang="en-US" altLang="ko-KR" baseline="0" dirty="0"/>
                        <a:t>’ </a:t>
                      </a:r>
                      <a:r>
                        <a:rPr lang="ko-KR" altLang="en-US" baseline="0" dirty="0"/>
                        <a:t>사용</a:t>
                      </a:r>
                      <a:endParaRPr lang="en-US" altLang="ko-KR" baseline="0" dirty="0"/>
                    </a:p>
                    <a:p>
                      <a:pPr marL="285750" indent="-285750" algn="ctr" latinLnBrk="1">
                        <a:buFont typeface="Symbol" panose="05050102010706020507" pitchFamily="18" charset="2"/>
                        <a:buChar char="Þ"/>
                      </a:pPr>
                      <a:endParaRPr lang="en-US" altLang="ko-KR" baseline="0" dirty="0"/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en-US" altLang="ko-KR" baseline="0" dirty="0"/>
                        <a:t>: </a:t>
                      </a:r>
                      <a:r>
                        <a:rPr lang="ko-KR" altLang="en-US" baseline="0" dirty="0"/>
                        <a:t>다중 인덱스 지원뿐만 아니라</a:t>
                      </a:r>
                      <a:endParaRPr lang="en-US" altLang="ko-KR" baseline="0" dirty="0"/>
                    </a:p>
                    <a:p>
                      <a:pPr marL="0" indent="0" algn="ctr" latinLnBrk="1">
                        <a:buFont typeface="Symbol" panose="05050102010706020507" pitchFamily="18" charset="2"/>
                        <a:buNone/>
                      </a:pPr>
                      <a:r>
                        <a:rPr lang="ko-KR" altLang="en-US" baseline="0" dirty="0"/>
                        <a:t>속도 또한 개선됨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384323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55837" y="4958243"/>
            <a:ext cx="8867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데이터의 차원이 크고 복잡한 경우</a:t>
            </a:r>
            <a:r>
              <a:rPr lang="en-US" altLang="ko-KR" sz="1200" dirty="0"/>
              <a:t>, </a:t>
            </a:r>
            <a:r>
              <a:rPr lang="ko-KR" altLang="en-US" sz="1200" dirty="0"/>
              <a:t>여러 피처를 동시에 고려하여 그룹으로 묶거나 데이터 피벗 혹은 차원 조정</a:t>
            </a:r>
            <a:r>
              <a:rPr lang="en-US" altLang="ko-KR" sz="1200" dirty="0"/>
              <a:t>(reshape)</a:t>
            </a:r>
            <a:r>
              <a:rPr lang="ko-KR" altLang="en-US" sz="1200" dirty="0"/>
              <a:t>을 할 때 큰 성능 향상을 볼 수 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7fdcfe9825_0_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ko-KR" sz="1800" b="1" dirty="0">
                <a:solidFill>
                  <a:schemeClr val="tx1"/>
                </a:solidFill>
              </a:rPr>
              <a:t>1.2.2 </a:t>
            </a:r>
            <a:r>
              <a:rPr lang="ko-KR" altLang="en-US" sz="1800" b="1" dirty="0">
                <a:solidFill>
                  <a:schemeClr val="tx1"/>
                </a:solidFill>
              </a:rPr>
              <a:t>테이블 형식이 아닌 데이터 구조</a:t>
            </a:r>
          </a:p>
        </p:txBody>
      </p:sp>
      <p:sp>
        <p:nvSpPr>
          <p:cNvPr id="39" name="Google Shape;39;g7fdcfe9825_0_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" name="Google Shape;40;g7fdcfe9825_0_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41" name="Google Shape;41;g7fdcfe9825_0_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" name="Google Shape;42;g7fdcfe9825_0_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4" name="다이어그램 3"/>
          <p:cNvGraphicFramePr/>
          <p:nvPr/>
        </p:nvGraphicFramePr>
        <p:xfrm>
          <a:off x="1122926" y="1237990"/>
          <a:ext cx="7988054" cy="5325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4064" y="1997264"/>
            <a:ext cx="599434" cy="59943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61" y="3644023"/>
            <a:ext cx="513306" cy="51330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23">
            <a:off x="1574383" y="5270812"/>
            <a:ext cx="538475" cy="53847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705958" y="1499666"/>
            <a:ext cx="328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/>
              <a:t>시계열</a:t>
            </a:r>
            <a:r>
              <a:rPr lang="ko-KR" altLang="en-US" b="1" dirty="0"/>
              <a:t> 데이터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05958" y="3133079"/>
            <a:ext cx="328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공간 데이터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705958" y="4718662"/>
            <a:ext cx="3281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그래프</a:t>
            </a:r>
            <a:r>
              <a:rPr lang="en-US" altLang="ko-KR" b="1" dirty="0"/>
              <a:t>(</a:t>
            </a:r>
            <a:r>
              <a:rPr lang="ko-KR" altLang="en-US" b="1" dirty="0"/>
              <a:t>네트워크</a:t>
            </a:r>
            <a:r>
              <a:rPr lang="en-US" altLang="ko-KR" b="1" dirty="0"/>
              <a:t>)</a:t>
            </a:r>
            <a:r>
              <a:rPr lang="ko-KR" altLang="en-US" b="1" dirty="0"/>
              <a:t> 데이터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7fdcfe9825_0_21"/>
          <p:cNvSpPr txBox="1"/>
          <p:nvPr/>
        </p:nvSpPr>
        <p:spPr>
          <a:xfrm>
            <a:off x="221854" y="183215"/>
            <a:ext cx="4125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>
                <a:solidFill>
                  <a:schemeClr val="dk1"/>
                </a:solidFill>
              </a:rPr>
              <a:t>1.1정형화된 데이터의 요소</a:t>
            </a:r>
            <a:endParaRPr/>
          </a:p>
        </p:txBody>
      </p:sp>
      <p:sp>
        <p:nvSpPr>
          <p:cNvPr id="61" name="Google Shape;61;g7fdcfe9825_0_21"/>
          <p:cNvSpPr txBox="1"/>
          <p:nvPr/>
        </p:nvSpPr>
        <p:spPr>
          <a:xfrm>
            <a:off x="9253406" y="200997"/>
            <a:ext cx="5307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" name="Google Shape;62;g7fdcfe9825_0_21"/>
          <p:cNvGrpSpPr/>
          <p:nvPr/>
        </p:nvGrpSpPr>
        <p:grpSpPr>
          <a:xfrm>
            <a:off x="8127" y="688268"/>
            <a:ext cx="9844843" cy="549723"/>
            <a:chOff x="130837" y="336688"/>
            <a:chExt cx="3814500" cy="558662"/>
          </a:xfrm>
        </p:grpSpPr>
        <p:cxnSp>
          <p:nvCxnSpPr>
            <p:cNvPr id="63" name="Google Shape;63;g7fdcfe9825_0_21"/>
            <p:cNvCxnSpPr/>
            <p:nvPr/>
          </p:nvCxnSpPr>
          <p:spPr>
            <a:xfrm rot="10800000">
              <a:off x="130837" y="336688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g7fdcfe9825_0_21"/>
            <p:cNvCxnSpPr/>
            <p:nvPr/>
          </p:nvCxnSpPr>
          <p:spPr>
            <a:xfrm rot="10800000">
              <a:off x="130837" y="895350"/>
              <a:ext cx="3814500" cy="0"/>
            </a:xfrm>
            <a:prstGeom prst="straightConnector1">
              <a:avLst/>
            </a:prstGeom>
            <a:solidFill>
              <a:srgbClr val="0066FF"/>
            </a:solidFill>
            <a:ln w="9525" cap="flat" cmpd="sng">
              <a:solidFill>
                <a:srgbClr val="0070C0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66" name="Google Shape;66;g7fdcfe9825_0_21"/>
          <p:cNvSpPr txBox="1"/>
          <p:nvPr/>
        </p:nvSpPr>
        <p:spPr>
          <a:xfrm>
            <a:off x="2254059" y="6209881"/>
            <a:ext cx="5397900" cy="9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감사합니다!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5;g7fdcfe9825_0_21"/>
          <p:cNvSpPr/>
          <p:nvPr/>
        </p:nvSpPr>
        <p:spPr>
          <a:xfrm>
            <a:off x="221854" y="778479"/>
            <a:ext cx="2032205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1.2.3 </a:t>
            </a:r>
            <a:r>
              <a:rPr lang="ko-KR" altLang="en-US" sz="1800" dirty="0">
                <a:solidFill>
                  <a:srgbClr val="0070C0"/>
                </a:solidFill>
              </a:rPr>
              <a:t>더 읽을 거리</a:t>
            </a:r>
            <a:endParaRPr dirty="0"/>
          </a:p>
        </p:txBody>
      </p:sp>
      <p:grpSp>
        <p:nvGrpSpPr>
          <p:cNvPr id="6" name="그룹 5"/>
          <p:cNvGrpSpPr/>
          <p:nvPr/>
        </p:nvGrpSpPr>
        <p:grpSpPr>
          <a:xfrm>
            <a:off x="581871" y="1461047"/>
            <a:ext cx="6821214" cy="563305"/>
            <a:chOff x="1237956" y="1562962"/>
            <a:chExt cx="6739396" cy="563305"/>
          </a:xfrm>
        </p:grpSpPr>
        <p:sp>
          <p:nvSpPr>
            <p:cNvPr id="2" name="직사각형 1"/>
            <p:cNvSpPr/>
            <p:nvPr/>
          </p:nvSpPr>
          <p:spPr>
            <a:xfrm>
              <a:off x="1237956" y="1787713"/>
              <a:ext cx="673939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hlinkClick r:id="rId3"/>
                </a:rPr>
                <a:t>https://stat.ethz.ch/R-manual/R-devel/library/base/html/data.frame.html</a:t>
              </a:r>
              <a:endParaRPr lang="ko-KR" altLang="en-US" sz="1600" dirty="0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237956" y="1562962"/>
              <a:ext cx="3216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R</a:t>
              </a:r>
              <a:r>
                <a:rPr lang="ko-KR" altLang="en-US" b="1" dirty="0"/>
                <a:t>의 데이터 프레임에 관한 자료</a:t>
              </a:r>
              <a:r>
                <a:rPr lang="en-US" altLang="ko-KR" b="1" dirty="0"/>
                <a:t>:</a:t>
              </a:r>
              <a:endParaRPr lang="ko-KR" altLang="en-US" b="1" dirty="0"/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579681" y="2195433"/>
            <a:ext cx="7003756" cy="646331"/>
            <a:chOff x="1237956" y="2297348"/>
            <a:chExt cx="6919748" cy="646331"/>
          </a:xfrm>
        </p:grpSpPr>
        <p:sp>
          <p:nvSpPr>
            <p:cNvPr id="3" name="직사각형 2"/>
            <p:cNvSpPr/>
            <p:nvPr/>
          </p:nvSpPr>
          <p:spPr>
            <a:xfrm>
              <a:off x="1237956" y="2605125"/>
              <a:ext cx="6919748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hlinkClick r:id="rId4"/>
                </a:rPr>
                <a:t>https://pandas.pydata.org/pandas-docs/stable/getting_started/dsintro.html</a:t>
              </a:r>
              <a:endParaRPr lang="ko-KR" altLang="en-US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237956" y="2297348"/>
              <a:ext cx="3216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 err="1"/>
                <a:t>파이썬의</a:t>
              </a:r>
              <a:r>
                <a:rPr lang="ko-KR" altLang="en-US" b="1" dirty="0"/>
                <a:t> 데이터 프레임에 관한 자료</a:t>
              </a:r>
              <a:r>
                <a:rPr lang="en-US" altLang="ko-KR" b="1" dirty="0"/>
                <a:t>:</a:t>
              </a:r>
              <a:endParaRPr lang="ko-KR" altLang="en-US" b="1" dirty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79681" y="3141238"/>
            <a:ext cx="8234107" cy="2326316"/>
            <a:chOff x="812399" y="4372388"/>
            <a:chExt cx="8234107" cy="2326316"/>
          </a:xfrm>
        </p:grpSpPr>
        <p:sp>
          <p:nvSpPr>
            <p:cNvPr id="17" name="직사각형 16"/>
            <p:cNvSpPr/>
            <p:nvPr/>
          </p:nvSpPr>
          <p:spPr>
            <a:xfrm>
              <a:off x="814588" y="4372388"/>
              <a:ext cx="8231918" cy="2326316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5000"/>
              </a:schemeClr>
            </a:solidFill>
            <a:ln>
              <a:solidFill>
                <a:schemeClr val="accent4">
                  <a:lumMod val="20000"/>
                  <a:lumOff val="8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12399" y="4380631"/>
              <a:ext cx="995680" cy="307777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용어 차이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82970" y="4854730"/>
              <a:ext cx="7895153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ko-KR" altLang="en-US" dirty="0"/>
                <a:t>예측 모델 사용 시</a:t>
              </a:r>
              <a:r>
                <a:rPr lang="en-US" altLang="ko-KR" dirty="0"/>
                <a:t>  :  </a:t>
              </a:r>
              <a:r>
                <a:rPr lang="ko-KR" altLang="en-US" dirty="0"/>
                <a:t>통계학자 </a:t>
              </a:r>
              <a:r>
                <a:rPr lang="en-US" altLang="ko-KR" dirty="0"/>
                <a:t>: ‘</a:t>
              </a:r>
              <a:r>
                <a:rPr lang="ko-KR" altLang="en-US" dirty="0"/>
                <a:t>예측변수</a:t>
              </a:r>
              <a:r>
                <a:rPr lang="en-US" altLang="ko-KR" dirty="0"/>
                <a:t>’                       </a:t>
              </a:r>
              <a:r>
                <a:rPr lang="ko-KR" altLang="en-US" dirty="0"/>
                <a:t>데이터 과학자 </a:t>
              </a:r>
              <a:r>
                <a:rPr lang="en-US" altLang="ko-KR" dirty="0"/>
                <a:t>: ‘</a:t>
              </a:r>
              <a:r>
                <a:rPr lang="ko-KR" altLang="en-US" dirty="0"/>
                <a:t>피처</a:t>
              </a:r>
              <a:r>
                <a:rPr lang="en-US" altLang="ko-KR" dirty="0"/>
                <a:t>’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dirty="0"/>
                <a:t>“</a:t>
              </a:r>
              <a:r>
                <a:rPr lang="ko-KR" altLang="en-US" dirty="0"/>
                <a:t>샘플</a:t>
              </a:r>
              <a:r>
                <a:rPr lang="en-US" altLang="ko-KR" dirty="0"/>
                <a:t>”  :    </a:t>
              </a:r>
              <a:r>
                <a:rPr lang="ko-KR" altLang="en-US" dirty="0"/>
                <a:t>통계학자 </a:t>
              </a:r>
              <a:r>
                <a:rPr lang="en-US" altLang="ko-KR" dirty="0"/>
                <a:t>: </a:t>
              </a:r>
              <a:r>
                <a:rPr lang="ko-KR" altLang="en-US" dirty="0"/>
                <a:t>여러 행의 집합                         컴퓨터 과학자 </a:t>
              </a:r>
              <a:r>
                <a:rPr lang="en-US" altLang="ko-KR" dirty="0"/>
                <a:t>: </a:t>
              </a:r>
              <a:r>
                <a:rPr lang="ko-KR" altLang="en-US" dirty="0"/>
                <a:t>각각의 행</a:t>
              </a: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dirty="0"/>
            </a:p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ko-KR" dirty="0"/>
                <a:t>“</a:t>
              </a:r>
              <a:r>
                <a:rPr lang="ko-KR" altLang="en-US" dirty="0"/>
                <a:t>그래프</a:t>
              </a:r>
              <a:r>
                <a:rPr lang="en-US" altLang="ko-KR" dirty="0"/>
                <a:t>“</a:t>
              </a:r>
            </a:p>
            <a:p>
              <a:r>
                <a:rPr lang="ko-KR" altLang="en-US" dirty="0"/>
                <a:t>      </a:t>
              </a:r>
              <a:r>
                <a:rPr lang="en-US" altLang="ko-KR" dirty="0"/>
                <a:t>: </a:t>
              </a:r>
              <a:r>
                <a:rPr lang="ko-KR" altLang="en-US" dirty="0"/>
                <a:t>일반적으로 어떤 개체들 사이의 연결 관계를 묘사하기 위한 도구이자 일종의 데이터 구조</a:t>
              </a:r>
              <a:endParaRPr lang="en-US" altLang="ko-KR" dirty="0"/>
            </a:p>
            <a:p>
              <a:r>
                <a:rPr lang="ko-KR" altLang="en-US" dirty="0"/>
                <a:t>        그러나 통계학에서는</a:t>
              </a:r>
              <a:r>
                <a:rPr lang="en-US" altLang="ko-KR" dirty="0"/>
                <a:t> </a:t>
              </a:r>
              <a:r>
                <a:rPr lang="ko-KR" altLang="en-US" dirty="0"/>
                <a:t>다양한 도표와 시각화 방법으로 표현됨</a:t>
              </a:r>
            </a:p>
            <a:p>
              <a:pPr marL="285750" indent="-285750">
                <a:buFont typeface="Wingdings" panose="05000000000000000000" pitchFamily="2" charset="2"/>
                <a:buChar char="Ø"/>
              </a:pPr>
              <a:endParaRPr lang="en-US" altLang="ko-KR" dirty="0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"/>
          <p:cNvSpPr txBox="1"/>
          <p:nvPr/>
        </p:nvSpPr>
        <p:spPr>
          <a:xfrm>
            <a:off x="9253406" y="200997"/>
            <a:ext cx="530727" cy="296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75" tIns="37125" rIns="74275" bIns="37125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300" b="1" u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300" b="1" u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"/>
          <p:cNvSpPr txBox="1"/>
          <p:nvPr/>
        </p:nvSpPr>
        <p:spPr>
          <a:xfrm>
            <a:off x="278116" y="156948"/>
            <a:ext cx="8910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dirty="0">
                <a:solidFill>
                  <a:schemeClr val="dk1"/>
                </a:solidFill>
              </a:rPr>
              <a:t>데이터 과학을 위한 통계  - 발표자: </a:t>
            </a:r>
            <a:r>
              <a:rPr lang="ko-KR" altLang="en-US" sz="1800" dirty="0" err="1">
                <a:solidFill>
                  <a:schemeClr val="dk1"/>
                </a:solidFill>
              </a:rPr>
              <a:t>임영택</a:t>
            </a:r>
            <a:endParaRPr sz="1800" dirty="0"/>
          </a:p>
        </p:txBody>
      </p:sp>
      <p:sp>
        <p:nvSpPr>
          <p:cNvPr id="31" name="Google Shape;31;p2"/>
          <p:cNvSpPr txBox="1"/>
          <p:nvPr/>
        </p:nvSpPr>
        <p:spPr>
          <a:xfrm>
            <a:off x="221845" y="640425"/>
            <a:ext cx="950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 b="1" dirty="0" err="1">
                <a:solidFill>
                  <a:schemeClr val="dk1"/>
                </a:solidFill>
              </a:rPr>
              <a:t>Chapter</a:t>
            </a:r>
            <a:r>
              <a:rPr lang="ko-KR" sz="1800" b="1" dirty="0">
                <a:solidFill>
                  <a:schemeClr val="dk1"/>
                </a:solidFill>
              </a:rPr>
              <a:t> 1</a:t>
            </a:r>
            <a:r>
              <a:rPr lang="en-US" altLang="ko-KR" sz="1800" b="1" dirty="0">
                <a:solidFill>
                  <a:schemeClr val="dk1"/>
                </a:solidFill>
              </a:rPr>
              <a:t>.3</a:t>
            </a:r>
            <a:r>
              <a:rPr lang="ko-KR" sz="1800" b="1" dirty="0">
                <a:solidFill>
                  <a:schemeClr val="dk1"/>
                </a:solidFill>
              </a:rPr>
              <a:t>. </a:t>
            </a:r>
            <a:r>
              <a:rPr lang="ko-KR" altLang="en-US" sz="1800" b="1" dirty="0" err="1">
                <a:solidFill>
                  <a:schemeClr val="dk1"/>
                </a:solidFill>
              </a:rPr>
              <a:t>위치추정</a:t>
            </a:r>
            <a:r>
              <a:rPr lang="ko-KR" altLang="en-US" sz="1800" b="1" dirty="0">
                <a:solidFill>
                  <a:schemeClr val="dk1"/>
                </a:solidFill>
              </a:rPr>
              <a:t> </a:t>
            </a:r>
            <a:r>
              <a:rPr lang="en-US" altLang="ko-KR" sz="1800" b="1" dirty="0">
                <a:solidFill>
                  <a:schemeClr val="dk1"/>
                </a:solidFill>
              </a:rPr>
              <a:t>page.26 ~ 29</a:t>
            </a:r>
            <a:endParaRPr dirty="0"/>
          </a:p>
        </p:txBody>
      </p:sp>
      <p:sp>
        <p:nvSpPr>
          <p:cNvPr id="3" name="AutoShape 2" descr="데이터 분석] 평균 데이터의 종류와 활용 방법 | BizSpring BLO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266396" y="1689975"/>
            <a:ext cx="117852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/>
              <a:t>용어 정리</a:t>
            </a:r>
            <a:r>
              <a:rPr lang="en-US" altLang="ko-KR" sz="1700" dirty="0"/>
              <a:t>:</a:t>
            </a:r>
            <a:endParaRPr lang="ko-KR" altLang="en-US" sz="1700" dirty="0"/>
          </a:p>
        </p:txBody>
      </p:sp>
      <p:sp>
        <p:nvSpPr>
          <p:cNvPr id="14" name="TextBox 13"/>
          <p:cNvSpPr txBox="1"/>
          <p:nvPr/>
        </p:nvSpPr>
        <p:spPr>
          <a:xfrm>
            <a:off x="3720058" y="1689975"/>
            <a:ext cx="37240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700" dirty="0"/>
              <a:t>평균</a:t>
            </a:r>
            <a:r>
              <a:rPr lang="en-US" altLang="ko-KR" sz="1700" dirty="0"/>
              <a:t>, </a:t>
            </a:r>
            <a:r>
              <a:rPr lang="ko-KR" altLang="en-US" sz="1700" dirty="0"/>
              <a:t>가중평균</a:t>
            </a:r>
            <a:r>
              <a:rPr lang="en-US" altLang="ko-KR" sz="1700" dirty="0"/>
              <a:t>, </a:t>
            </a:r>
            <a:r>
              <a:rPr lang="ko-KR" altLang="en-US" sz="1700" b="1" dirty="0" err="1"/>
              <a:t>중간값</a:t>
            </a:r>
            <a:r>
              <a:rPr lang="en-US" altLang="ko-KR" sz="1700" b="1" dirty="0"/>
              <a:t>,</a:t>
            </a:r>
            <a:r>
              <a:rPr lang="en-US" altLang="ko-KR" sz="1700" dirty="0"/>
              <a:t> </a:t>
            </a:r>
            <a:r>
              <a:rPr lang="ko-KR" altLang="en-US" sz="1700" dirty="0"/>
              <a:t>가중 </a:t>
            </a:r>
            <a:r>
              <a:rPr lang="ko-KR" altLang="en-US" sz="1700" dirty="0" err="1"/>
              <a:t>중간값</a:t>
            </a:r>
            <a:r>
              <a:rPr lang="en-US" altLang="ko-KR" sz="1700" dirty="0"/>
              <a:t> </a:t>
            </a:r>
            <a:endParaRPr lang="ko-KR" altLang="en-US" sz="1700" b="1" dirty="0"/>
          </a:p>
        </p:txBody>
      </p:sp>
      <p:pic>
        <p:nvPicPr>
          <p:cNvPr id="15" name="Picture 6" descr="데이터 분석] 평균 데이터의 종류와 활용 방법 | BizSpring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2724168"/>
            <a:ext cx="2725115" cy="14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6923" y="2480530"/>
            <a:ext cx="2523025" cy="1675301"/>
          </a:xfrm>
          <a:prstGeom prst="rect">
            <a:avLst/>
          </a:prstGeom>
        </p:spPr>
      </p:pic>
      <p:grpSp>
        <p:nvGrpSpPr>
          <p:cNvPr id="17" name="그룹 16"/>
          <p:cNvGrpSpPr/>
          <p:nvPr/>
        </p:nvGrpSpPr>
        <p:grpSpPr>
          <a:xfrm>
            <a:off x="6654270" y="2577051"/>
            <a:ext cx="3067675" cy="1567850"/>
            <a:chOff x="6641122" y="2578483"/>
            <a:chExt cx="3067675" cy="1567850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41122" y="2578483"/>
              <a:ext cx="3067675" cy="1482257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7431006" y="3752724"/>
              <a:ext cx="633046" cy="39360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460375" y="4385755"/>
            <a:ext cx="294984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/>
              <a:t>평균</a:t>
            </a:r>
            <a:r>
              <a:rPr lang="en-US" altLang="ko-KR" sz="1500" dirty="0"/>
              <a:t>(mean) : </a:t>
            </a:r>
          </a:p>
          <a:p>
            <a:r>
              <a:rPr lang="ko-KR" altLang="en-US" sz="1500" dirty="0"/>
              <a:t>모든 값의 총합을 개수로 나눈 값</a:t>
            </a:r>
            <a:endParaRPr lang="en-US" altLang="ko-KR" sz="1500" dirty="0"/>
          </a:p>
        </p:txBody>
      </p:sp>
      <p:sp>
        <p:nvSpPr>
          <p:cNvPr id="27" name="직사각형 26"/>
          <p:cNvSpPr/>
          <p:nvPr/>
        </p:nvSpPr>
        <p:spPr>
          <a:xfrm>
            <a:off x="3583236" y="4385755"/>
            <a:ext cx="3281668" cy="12464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/>
              <a:t>가중평균</a:t>
            </a:r>
            <a:r>
              <a:rPr lang="en-US" altLang="ko-KR" sz="1500" dirty="0"/>
              <a:t>(weighted mean)</a:t>
            </a:r>
          </a:p>
          <a:p>
            <a:r>
              <a:rPr lang="ko-KR" altLang="en-US" sz="1500" dirty="0"/>
              <a:t>가중치를 곱한 값의 총합을 가중치의</a:t>
            </a:r>
            <a:endParaRPr lang="en-US" altLang="ko-KR" sz="1500" dirty="0"/>
          </a:p>
          <a:p>
            <a:r>
              <a:rPr lang="ko-KR" altLang="en-US" sz="1500" dirty="0"/>
              <a:t>총합으로 나눈 값</a:t>
            </a:r>
            <a:endParaRPr lang="en-US" altLang="ko-KR" sz="1500" dirty="0"/>
          </a:p>
          <a:p>
            <a:r>
              <a:rPr lang="en-US" altLang="ko-KR" sz="1500" dirty="0"/>
              <a:t>Ex) (65+60+160+285)/(1+1+2+3)</a:t>
            </a:r>
          </a:p>
          <a:p>
            <a:r>
              <a:rPr lang="en-US" altLang="ko-KR" sz="1500" dirty="0"/>
              <a:t>= 81.42</a:t>
            </a:r>
            <a:endParaRPr lang="ko-KR" altLang="en-US" sz="1500" dirty="0"/>
          </a:p>
        </p:txBody>
      </p:sp>
      <p:sp>
        <p:nvSpPr>
          <p:cNvPr id="28" name="직사각형 27"/>
          <p:cNvSpPr/>
          <p:nvPr/>
        </p:nvSpPr>
        <p:spPr>
          <a:xfrm>
            <a:off x="7163213" y="4385755"/>
            <a:ext cx="245932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500" dirty="0" err="1"/>
              <a:t>중간값</a:t>
            </a:r>
            <a:r>
              <a:rPr lang="en-US" altLang="ko-KR" sz="1500" dirty="0"/>
              <a:t>(median)</a:t>
            </a:r>
            <a:r>
              <a:rPr lang="ko-KR" altLang="en-US" sz="1500" dirty="0"/>
              <a:t> </a:t>
            </a:r>
            <a:r>
              <a:rPr lang="en-US" altLang="ko-KR" sz="1500" dirty="0"/>
              <a:t>:</a:t>
            </a:r>
          </a:p>
          <a:p>
            <a:r>
              <a:rPr lang="ko-KR" altLang="en-US" sz="1500" dirty="0"/>
              <a:t>데이터에서</a:t>
            </a:r>
            <a:r>
              <a:rPr lang="en-US" altLang="ko-KR" sz="1500" dirty="0"/>
              <a:t> </a:t>
            </a:r>
            <a:r>
              <a:rPr lang="ko-KR" altLang="en-US" sz="1500" dirty="0"/>
              <a:t>가장 가운데 값</a:t>
            </a:r>
            <a:endParaRPr lang="en-US" altLang="ko-KR" sz="1500" dirty="0"/>
          </a:p>
        </p:txBody>
      </p:sp>
      <p:sp>
        <p:nvSpPr>
          <p:cNvPr id="22" name="직사각형 21"/>
          <p:cNvSpPr/>
          <p:nvPr/>
        </p:nvSpPr>
        <p:spPr>
          <a:xfrm>
            <a:off x="548230" y="6088651"/>
            <a:ext cx="263726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가중 </a:t>
            </a:r>
            <a:r>
              <a:rPr lang="ko-KR" altLang="en-US" dirty="0" err="1"/>
              <a:t>중간값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가중치의 </a:t>
            </a:r>
            <a:r>
              <a:rPr lang="ko-KR" altLang="en-US" dirty="0" err="1"/>
              <a:t>중간값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1776</Words>
  <Application>Microsoft Office PowerPoint</Application>
  <PresentationFormat>A4 용지(210x297mm)</PresentationFormat>
  <Paragraphs>328</Paragraphs>
  <Slides>16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Noto Sans Symbols</vt:lpstr>
      <vt:lpstr>Malgun Gothic</vt:lpstr>
      <vt:lpstr>Arial</vt:lpstr>
      <vt:lpstr>Calibri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문희</dc:creator>
  <cp:lastModifiedBy>송지영</cp:lastModifiedBy>
  <cp:revision>20</cp:revision>
  <dcterms:created xsi:type="dcterms:W3CDTF">2018-12-13T08:26:30Z</dcterms:created>
  <dcterms:modified xsi:type="dcterms:W3CDTF">2020-04-27T08:50:29Z</dcterms:modified>
</cp:coreProperties>
</file>