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1" r:id="rId4"/>
    <p:sldId id="260" r:id="rId5"/>
    <p:sldId id="262" r:id="rId6"/>
    <p:sldId id="264" r:id="rId7"/>
    <p:sldId id="257" r:id="rId8"/>
    <p:sldId id="259" r:id="rId9"/>
    <p:sldId id="265" r:id="rId10"/>
    <p:sldId id="268" r:id="rId11"/>
    <p:sldId id="269" r:id="rId12"/>
    <p:sldId id="270" r:id="rId13"/>
    <p:sldId id="266" r:id="rId14"/>
    <p:sldId id="267" r:id="rId15"/>
    <p:sldId id="258" r:id="rId16"/>
    <p:sldId id="271" r:id="rId17"/>
    <p:sldId id="272" r:id="rId18"/>
    <p:sldId id="273" r:id="rId19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33" autoAdjust="0"/>
  </p:normalViewPr>
  <p:slideViewPr>
    <p:cSldViewPr snapToGrid="0">
      <p:cViewPr varScale="1">
        <p:scale>
          <a:sx n="98" d="100"/>
          <a:sy n="98" d="100"/>
        </p:scale>
        <p:origin x="1740" y="96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전체 모집단을 대표하지 못하고 잘못된 쪽으로 치우치는 경향을 말한다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  <a:r>
              <a:rPr lang="ko-KR" altLang="en-US" dirty="0">
                <a:highlight>
                  <a:srgbClr val="FFFF00"/>
                </a:highlight>
              </a:rPr>
              <a:t>위 두 </a:t>
            </a:r>
            <a:r>
              <a:rPr lang="ko-KR" altLang="en-US" dirty="0" err="1">
                <a:highlight>
                  <a:srgbClr val="FFFF00"/>
                </a:highlight>
              </a:rPr>
              <a:t>관역은</a:t>
            </a:r>
            <a:r>
              <a:rPr lang="ko-KR" altLang="en-US" dirty="0">
                <a:highlight>
                  <a:srgbClr val="FFFF00"/>
                </a:highlight>
              </a:rPr>
              <a:t> 편향이 낮다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  <a:r>
              <a:rPr lang="ko-KR" altLang="en-US" dirty="0">
                <a:highlight>
                  <a:srgbClr val="FFFF00"/>
                </a:highlight>
              </a:rPr>
              <a:t>아래는 편향이 높다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편향된 표본이 편향되지 않게 표본을 추출하는 방법들 중에 랜덤추출이라는 방법이 있는데 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 err="1">
                <a:highlight>
                  <a:srgbClr val="FFFF00"/>
                </a:highlight>
              </a:rPr>
              <a:t>랜덤추출이란</a:t>
            </a:r>
            <a:r>
              <a:rPr lang="ko-KR" altLang="en-US" dirty="0">
                <a:highlight>
                  <a:srgbClr val="FFFF00"/>
                </a:highlight>
              </a:rPr>
              <a:t> 모집단을 대표할 수 있는 표본을 무작위 추출하는 방법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랜덤추출 방법에는 </a:t>
            </a:r>
            <a:r>
              <a:rPr lang="en-US" altLang="ko-KR" dirty="0">
                <a:highlight>
                  <a:srgbClr val="FFFF00"/>
                </a:highlight>
              </a:rPr>
              <a:t>4</a:t>
            </a:r>
            <a:r>
              <a:rPr lang="ko-KR" altLang="en-US" dirty="0">
                <a:highlight>
                  <a:srgbClr val="FFFF00"/>
                </a:highlight>
              </a:rPr>
              <a:t>가지 방법이 있다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089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864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5576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fdcfe982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g7fdcfe9825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47" name="Google Shape;47;g7fdcfe9825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0949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fdcfe982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g7fdcfe9825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47" name="Google Shape;47;g7fdcfe9825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fdcfe982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7fdcfe9825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tabLst/>
              <a:defRPr/>
            </a:pPr>
            <a:r>
              <a:rPr lang="ko-KR" altLang="en-US" dirty="0">
                <a:highlight>
                  <a:srgbClr val="FFFF00"/>
                </a:highlight>
              </a:rPr>
              <a:t>제공된 데이터셋을 불러와서 필요한 범주형 변수와 수치형 변수 추출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58" name="Google Shape;58;g7fdcfe9825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693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altLang="ko-KR" sz="1200" dirty="0">
                <a:solidFill>
                  <a:srgbClr val="0070C0"/>
                </a:solidFill>
                <a:highlight>
                  <a:srgbClr val="FFFF00"/>
                </a:highlight>
              </a:rPr>
              <a:t>6</a:t>
            </a:r>
            <a:r>
              <a:rPr lang="ko-KR" altLang="en-US" sz="1200" dirty="0">
                <a:solidFill>
                  <a:srgbClr val="0070C0"/>
                </a:solidFill>
                <a:highlight>
                  <a:srgbClr val="FFFF00"/>
                </a:highlight>
              </a:rPr>
              <a:t>페이지 이내에서 내용정리를 합니다 </a:t>
            </a:r>
            <a:r>
              <a:rPr lang="en-US" altLang="ko-KR" sz="1200" dirty="0">
                <a:solidFill>
                  <a:srgbClr val="0070C0"/>
                </a:solidFill>
                <a:highlight>
                  <a:srgbClr val="FFFF00"/>
                </a:highlight>
              </a:rPr>
              <a:t>7</a:t>
            </a:r>
            <a:r>
              <a:rPr lang="ko-KR" altLang="en-US" sz="1200" dirty="0" err="1">
                <a:solidFill>
                  <a:srgbClr val="0070C0"/>
                </a:solidFill>
                <a:highlight>
                  <a:srgbClr val="FFFF00"/>
                </a:highlight>
              </a:rPr>
              <a:t>분이내로</a:t>
            </a:r>
            <a:r>
              <a:rPr lang="ko-KR" altLang="en-US" sz="1200" dirty="0">
                <a:solidFill>
                  <a:srgbClr val="0070C0"/>
                </a:solidFill>
                <a:highlight>
                  <a:srgbClr val="FFFF00"/>
                </a:highlight>
              </a:rPr>
              <a:t> 발표하고 질의응답 </a:t>
            </a:r>
            <a:r>
              <a:rPr lang="en-US" altLang="ko-KR" sz="1200" dirty="0">
                <a:solidFill>
                  <a:srgbClr val="0070C0"/>
                </a:solidFill>
                <a:highlight>
                  <a:srgbClr val="FFFF00"/>
                </a:highlight>
              </a:rPr>
              <a:t>2</a:t>
            </a:r>
            <a:r>
              <a:rPr lang="ko-KR" altLang="en-US" sz="1200" dirty="0">
                <a:solidFill>
                  <a:srgbClr val="0070C0"/>
                </a:solidFill>
                <a:highlight>
                  <a:srgbClr val="FFFF00"/>
                </a:highlight>
              </a:rPr>
              <a:t>분으로 하겠습니다</a:t>
            </a:r>
            <a:r>
              <a:rPr lang="en-US" altLang="ko-KR" sz="1200" dirty="0">
                <a:solidFill>
                  <a:srgbClr val="0070C0"/>
                </a:solidFill>
                <a:highlight>
                  <a:srgbClr val="FFFF00"/>
                </a:highlight>
              </a:rPr>
              <a:t>.</a:t>
            </a: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endParaRPr lang="en-US" altLang="ko-KR" sz="1200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ko-KR" altLang="en-US" dirty="0"/>
              <a:t>육각형 구간 사진 출처</a:t>
            </a:r>
            <a:r>
              <a:rPr lang="en-US" altLang="ko-KR" dirty="0"/>
              <a:t>: </a:t>
            </a:r>
            <a:r>
              <a:rPr lang="ko-KR" altLang="en-US" dirty="0"/>
              <a:t>신나는 연구소 </a:t>
            </a:r>
            <a:r>
              <a:rPr lang="en-US" altLang="ko-KR" dirty="0"/>
              <a:t>: [</a:t>
            </a:r>
            <a:r>
              <a:rPr lang="en-US" altLang="ko-KR" dirty="0" err="1"/>
              <a:t>withR</a:t>
            </a:r>
            <a:r>
              <a:rPr lang="en-US" altLang="ko-KR" dirty="0"/>
              <a:t>]</a:t>
            </a:r>
            <a:r>
              <a:rPr lang="ko-KR" altLang="en-US" dirty="0"/>
              <a:t>좀더 하는 </a:t>
            </a:r>
            <a:r>
              <a:rPr lang="en-US" altLang="ko-KR" dirty="0"/>
              <a:t>ggplot2-Dealing with </a:t>
            </a:r>
            <a:r>
              <a:rPr lang="en-US" altLang="ko-KR" dirty="0" err="1"/>
              <a:t>Overplotting</a:t>
            </a:r>
            <a:r>
              <a:rPr lang="en-US" altLang="ko-KR" dirty="0"/>
              <a:t>(</a:t>
            </a:r>
            <a:r>
              <a:rPr lang="ko-KR" altLang="en-US" dirty="0"/>
              <a:t>빅데이터 </a:t>
            </a:r>
            <a:r>
              <a:rPr lang="ko-KR" altLang="en-US" dirty="0" err="1"/>
              <a:t>오버플랏팅</a:t>
            </a:r>
            <a:r>
              <a:rPr lang="ko-KR" altLang="en-US" dirty="0"/>
              <a:t> 다루기</a:t>
            </a:r>
            <a:r>
              <a:rPr lang="en-US" altLang="ko-KR" dirty="0"/>
              <a:t>)</a:t>
            </a: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altLang="ko-KR" dirty="0"/>
              <a:t>https://medium.com/excitinglab/withr-%EC%A2%80%EB%8D%94-%ED%95%98%EB%8A%94-ggplot2-dealing-with-overplotting-%EB%B9%85%EB%8D%B0%EC%9D%B4%ED%84%B0-%EC%98%A4%EB%B2%84%ED%94%8C%EB%9E%8F%ED%8C%85-%EB%8B%A4%EB%A3%A8%EA%B8%B0-6dd6bb8189e8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fdcfe982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7fdcfe9825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g7fdcfe9825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fdcfe982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7fdcfe9825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g7fdcfe9825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388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우리의 목표를 학생이 수능 시험을 봤을 때 어떤 성적을 받을지 예측하는 것으로 해봅니다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변수는 </a:t>
            </a:r>
            <a:r>
              <a:rPr lang="en-US" altLang="ko-KR" dirty="0"/>
              <a:t>(</a:t>
            </a:r>
            <a:r>
              <a:rPr lang="ko-KR" altLang="en-US" dirty="0"/>
              <a:t>모의</a:t>
            </a:r>
            <a:r>
              <a:rPr lang="en-US" altLang="ko-KR" dirty="0"/>
              <a:t>) </a:t>
            </a:r>
            <a:r>
              <a:rPr lang="ko-KR" altLang="en-US" dirty="0"/>
              <a:t>수능 시험 성적입니다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데이터는 실제로 변수에서 관측된 값이지요</a:t>
            </a:r>
            <a:r>
              <a:rPr lang="en-US" altLang="ko-KR" dirty="0"/>
              <a:t>. (0</a:t>
            </a:r>
            <a:r>
              <a:rPr lang="ko-KR" altLang="en-US" dirty="0"/>
              <a:t>점 </a:t>
            </a:r>
            <a:r>
              <a:rPr lang="en-US" altLang="ko-KR" dirty="0"/>
              <a:t>~ 400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우리는 모의 수능 시험 성적</a:t>
            </a:r>
            <a:r>
              <a:rPr lang="en-US" altLang="ko-KR" dirty="0"/>
              <a:t>(</a:t>
            </a:r>
            <a:r>
              <a:rPr lang="ko-KR" altLang="en-US" dirty="0"/>
              <a:t>데이터들</a:t>
            </a:r>
            <a:r>
              <a:rPr lang="en-US" altLang="ko-KR" dirty="0"/>
              <a:t>)</a:t>
            </a:r>
            <a:r>
              <a:rPr lang="ko-KR" altLang="en-US" dirty="0"/>
              <a:t>을 토대로 수능 시험 성적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가 얼마가 나올지 예측할 수 있습니다</a:t>
            </a:r>
            <a:r>
              <a:rPr lang="en-US" altLang="ko-KR" dirty="0"/>
              <a:t>.</a:t>
            </a: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8438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6939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686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pandas-docs/stable/user_guide/reshaping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ysas.co.kr/SAS_tiptech/a_question.asp?B_NO=11138&amp;gotopage=1&amp;cmd=conten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59263" y="165464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송지영</a:t>
            </a:r>
            <a:endParaRPr lang="en-US" altLang="ko-KR" sz="1800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chemeClr val="dk1"/>
              </a:solidFill>
            </a:endParaRPr>
          </a:p>
          <a:p>
            <a:pPr lvl="0"/>
            <a:r>
              <a:rPr lang="en-US" altLang="ko-KR" sz="1800" b="1" dirty="0"/>
              <a:t>1.8.2 </a:t>
            </a:r>
            <a:r>
              <a:rPr lang="ko-KR" altLang="en-US" sz="1800" b="1" dirty="0"/>
              <a:t>범주형 변주 대 범주형 변수</a:t>
            </a:r>
            <a:endParaRPr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AC7BE-2EB7-49C1-840B-50F8F5E22E1A}"/>
              </a:ext>
            </a:extLst>
          </p:cNvPr>
          <p:cNvSpPr txBox="1"/>
          <p:nvPr/>
        </p:nvSpPr>
        <p:spPr>
          <a:xfrm>
            <a:off x="474781" y="1046856"/>
            <a:ext cx="89691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분할표란</a:t>
            </a:r>
            <a:r>
              <a:rPr lang="en-US" altLang="ko-KR" b="1" dirty="0"/>
              <a:t>?</a:t>
            </a:r>
            <a:r>
              <a:rPr lang="ko-KR" altLang="en-US" dirty="0"/>
              <a:t> 두 변수에 대한 </a:t>
            </a:r>
            <a:r>
              <a:rPr lang="ko-KR" altLang="en-US" dirty="0" err="1"/>
              <a:t>관측값을</a:t>
            </a:r>
            <a:r>
              <a:rPr lang="ko-KR" altLang="en-US" dirty="0"/>
              <a:t> 요약하고 해석하는 방법 중 하나로</a:t>
            </a:r>
            <a:r>
              <a:rPr lang="en-US" altLang="ko-KR" dirty="0"/>
              <a:t>, </a:t>
            </a:r>
          </a:p>
          <a:p>
            <a:r>
              <a:rPr lang="ko-KR" altLang="en-US" dirty="0"/>
              <a:t>두 변수가 모두 범주형에 속할 때</a:t>
            </a:r>
            <a:r>
              <a:rPr lang="en-US" altLang="ko-KR" dirty="0"/>
              <a:t>, </a:t>
            </a:r>
            <a:r>
              <a:rPr lang="ko-KR" altLang="en-US" dirty="0"/>
              <a:t>도수분포표를 </a:t>
            </a:r>
            <a:r>
              <a:rPr lang="en-US" altLang="ko-KR" dirty="0"/>
              <a:t>2</a:t>
            </a:r>
            <a:r>
              <a:rPr lang="ko-KR" altLang="en-US" dirty="0"/>
              <a:t>차원으로 확장한 형태로 요약할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엑셀 </a:t>
            </a:r>
            <a:r>
              <a:rPr lang="en-US" altLang="ko-KR" dirty="0"/>
              <a:t>= </a:t>
            </a:r>
            <a:r>
              <a:rPr lang="ko-KR" altLang="en-US" dirty="0" err="1"/>
              <a:t>피봇테이블</a:t>
            </a:r>
            <a:r>
              <a:rPr lang="en-US" altLang="ko-KR" dirty="0"/>
              <a:t>. R = </a:t>
            </a:r>
            <a:r>
              <a:rPr lang="en-US" altLang="ko-KR" dirty="0" err="1"/>
              <a:t>CrossTable</a:t>
            </a:r>
            <a:r>
              <a:rPr lang="en-US" altLang="ko-KR" dirty="0"/>
              <a:t>()</a:t>
            </a:r>
            <a:r>
              <a:rPr lang="ko-KR" altLang="en-US" dirty="0"/>
              <a:t>함수</a:t>
            </a:r>
            <a:endParaRPr lang="en-US" altLang="ko-KR" dirty="0"/>
          </a:p>
          <a:p>
            <a:br>
              <a:rPr lang="ko-KR" altLang="en-US" dirty="0"/>
            </a:br>
            <a:r>
              <a:rPr lang="en-US" altLang="ko-KR" dirty="0"/>
              <a:t>	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 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A62B3D5-9E9D-4AE1-97E7-2C1AC279FF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46"/>
          <a:stretch/>
        </p:blipFill>
        <p:spPr>
          <a:xfrm>
            <a:off x="632233" y="2088572"/>
            <a:ext cx="8537330" cy="40135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431E31-3F9A-460D-BE3B-E0017CF608AF}"/>
              </a:ext>
            </a:extLst>
          </p:cNvPr>
          <p:cNvSpPr txBox="1"/>
          <p:nvPr/>
        </p:nvSpPr>
        <p:spPr>
          <a:xfrm>
            <a:off x="1246909" y="6348845"/>
            <a:ext cx="5961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https://pandas.pydata.org/pandas-docs/stable/user_guide/reshaping.html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 err="1">
                <a:solidFill>
                  <a:schemeClr val="dk1"/>
                </a:solidFill>
              </a:rPr>
              <a:t>임영택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chemeClr val="dk1"/>
                </a:solidFill>
              </a:rPr>
              <a:t>Chapter</a:t>
            </a:r>
            <a:r>
              <a:rPr lang="ko-KR" sz="1800" b="1" dirty="0">
                <a:solidFill>
                  <a:schemeClr val="dk1"/>
                </a:solidFill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</a:rPr>
              <a:t>2 </a:t>
            </a:r>
            <a:r>
              <a:rPr lang="ko-KR" altLang="en-US" sz="1800" b="1" dirty="0">
                <a:solidFill>
                  <a:schemeClr val="dk1"/>
                </a:solidFill>
              </a:rPr>
              <a:t>데이터와 표본분포</a:t>
            </a:r>
            <a:endParaRPr dirty="0"/>
          </a:p>
        </p:txBody>
      </p:sp>
      <p:pic>
        <p:nvPicPr>
          <p:cNvPr id="3" name="Picture 2" descr="확률과 통계] III-2. 연속확률변수와 정규분포 - (2) 정규분포 ...">
            <a:extLst>
              <a:ext uri="{FF2B5EF4-FFF2-40B4-BE49-F238E27FC236}">
                <a16:creationId xmlns:a16="http://schemas.microsoft.com/office/drawing/2014/main" id="{89E44724-6F88-4377-AE67-5098A578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3" y="4475453"/>
            <a:ext cx="3862810" cy="205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7E78D5-46B7-45D1-BBB4-D0E3B1BC93CB}"/>
              </a:ext>
            </a:extLst>
          </p:cNvPr>
          <p:cNvSpPr/>
          <p:nvPr/>
        </p:nvSpPr>
        <p:spPr>
          <a:xfrm>
            <a:off x="671489" y="1493202"/>
            <a:ext cx="3862810" cy="123096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표본이란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?</a:t>
            </a:r>
          </a:p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표본이란 연구대상 전체에서 선택된 일부를 말하며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,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이런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+mn-ea"/>
              </a:rPr>
              <a:t>표본을 선택하는 과정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을 표본추출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표집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)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이라고 말한다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.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3429D95-33D3-4A7A-BC7B-8159681788CF}"/>
              </a:ext>
            </a:extLst>
          </p:cNvPr>
          <p:cNvGrpSpPr/>
          <p:nvPr/>
        </p:nvGrpSpPr>
        <p:grpSpPr>
          <a:xfrm>
            <a:off x="1672048" y="3088830"/>
            <a:ext cx="2455817" cy="1230962"/>
            <a:chOff x="1345474" y="3088830"/>
            <a:chExt cx="2455817" cy="1230962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C2F058A-A901-44DD-92C7-32DE3D3F2D45}"/>
                </a:ext>
              </a:extLst>
            </p:cNvPr>
            <p:cNvSpPr/>
            <p:nvPr/>
          </p:nvSpPr>
          <p:spPr>
            <a:xfrm>
              <a:off x="1345474" y="3088830"/>
              <a:ext cx="2455817" cy="1230962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>
              <a:extLst>
                <a:ext uri="{FF2B5EF4-FFF2-40B4-BE49-F238E27FC236}">
                  <a16:creationId xmlns:a16="http://schemas.microsoft.com/office/drawing/2014/main" id="{BB06106F-D0AB-41A9-88E3-0429726FC0A8}"/>
                </a:ext>
              </a:extLst>
            </p:cNvPr>
            <p:cNvSpPr/>
            <p:nvPr/>
          </p:nvSpPr>
          <p:spPr>
            <a:xfrm>
              <a:off x="1802674" y="3272955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연결자 12">
              <a:extLst>
                <a:ext uri="{FF2B5EF4-FFF2-40B4-BE49-F238E27FC236}">
                  <a16:creationId xmlns:a16="http://schemas.microsoft.com/office/drawing/2014/main" id="{C9A5F979-C9AE-4C25-AC76-4CFA9B969229}"/>
                </a:ext>
              </a:extLst>
            </p:cNvPr>
            <p:cNvSpPr/>
            <p:nvPr/>
          </p:nvSpPr>
          <p:spPr>
            <a:xfrm>
              <a:off x="2085704" y="3272246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연결자 13">
              <a:extLst>
                <a:ext uri="{FF2B5EF4-FFF2-40B4-BE49-F238E27FC236}">
                  <a16:creationId xmlns:a16="http://schemas.microsoft.com/office/drawing/2014/main" id="{0D7F6E2B-3851-4064-98B4-1C3F645BBA65}"/>
                </a:ext>
              </a:extLst>
            </p:cNvPr>
            <p:cNvSpPr/>
            <p:nvPr/>
          </p:nvSpPr>
          <p:spPr>
            <a:xfrm>
              <a:off x="2368734" y="3285308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>
              <a:extLst>
                <a:ext uri="{FF2B5EF4-FFF2-40B4-BE49-F238E27FC236}">
                  <a16:creationId xmlns:a16="http://schemas.microsoft.com/office/drawing/2014/main" id="{EA41ADE4-839C-431A-9DDF-D71863E52B8F}"/>
                </a:ext>
              </a:extLst>
            </p:cNvPr>
            <p:cNvSpPr/>
            <p:nvPr/>
          </p:nvSpPr>
          <p:spPr>
            <a:xfrm>
              <a:off x="2631193" y="3272955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>
              <a:extLst>
                <a:ext uri="{FF2B5EF4-FFF2-40B4-BE49-F238E27FC236}">
                  <a16:creationId xmlns:a16="http://schemas.microsoft.com/office/drawing/2014/main" id="{953B642B-C0ED-412E-96C0-F5E9AED29438}"/>
                </a:ext>
              </a:extLst>
            </p:cNvPr>
            <p:cNvSpPr/>
            <p:nvPr/>
          </p:nvSpPr>
          <p:spPr>
            <a:xfrm>
              <a:off x="2914223" y="3272246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순서도: 연결자 16">
              <a:extLst>
                <a:ext uri="{FF2B5EF4-FFF2-40B4-BE49-F238E27FC236}">
                  <a16:creationId xmlns:a16="http://schemas.microsoft.com/office/drawing/2014/main" id="{2576BB4F-C7EF-43D1-8B54-5F62B528DC48}"/>
                </a:ext>
              </a:extLst>
            </p:cNvPr>
            <p:cNvSpPr/>
            <p:nvPr/>
          </p:nvSpPr>
          <p:spPr>
            <a:xfrm>
              <a:off x="3197253" y="3285308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연결자 17">
              <a:extLst>
                <a:ext uri="{FF2B5EF4-FFF2-40B4-BE49-F238E27FC236}">
                  <a16:creationId xmlns:a16="http://schemas.microsoft.com/office/drawing/2014/main" id="{2191EC99-DFDD-4CF0-B8FA-3989840F500E}"/>
                </a:ext>
              </a:extLst>
            </p:cNvPr>
            <p:cNvSpPr/>
            <p:nvPr/>
          </p:nvSpPr>
          <p:spPr>
            <a:xfrm>
              <a:off x="1816943" y="3539731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연결자 18">
              <a:extLst>
                <a:ext uri="{FF2B5EF4-FFF2-40B4-BE49-F238E27FC236}">
                  <a16:creationId xmlns:a16="http://schemas.microsoft.com/office/drawing/2014/main" id="{06C1186E-F4AC-4E1D-AC9B-E4ADCAB8286F}"/>
                </a:ext>
              </a:extLst>
            </p:cNvPr>
            <p:cNvSpPr/>
            <p:nvPr/>
          </p:nvSpPr>
          <p:spPr>
            <a:xfrm>
              <a:off x="2099973" y="3539022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연결자 19">
              <a:extLst>
                <a:ext uri="{FF2B5EF4-FFF2-40B4-BE49-F238E27FC236}">
                  <a16:creationId xmlns:a16="http://schemas.microsoft.com/office/drawing/2014/main" id="{C984556B-F6AF-4164-BE63-E804F7F4F119}"/>
                </a:ext>
              </a:extLst>
            </p:cNvPr>
            <p:cNvSpPr/>
            <p:nvPr/>
          </p:nvSpPr>
          <p:spPr>
            <a:xfrm>
              <a:off x="2383003" y="3552084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>
              <a:extLst>
                <a:ext uri="{FF2B5EF4-FFF2-40B4-BE49-F238E27FC236}">
                  <a16:creationId xmlns:a16="http://schemas.microsoft.com/office/drawing/2014/main" id="{BD310033-73B2-4775-A999-6856E12B5E38}"/>
                </a:ext>
              </a:extLst>
            </p:cNvPr>
            <p:cNvSpPr/>
            <p:nvPr/>
          </p:nvSpPr>
          <p:spPr>
            <a:xfrm>
              <a:off x="2645462" y="3539731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>
              <a:extLst>
                <a:ext uri="{FF2B5EF4-FFF2-40B4-BE49-F238E27FC236}">
                  <a16:creationId xmlns:a16="http://schemas.microsoft.com/office/drawing/2014/main" id="{6029A23D-4C8D-4E77-9D26-A98AB6C83574}"/>
                </a:ext>
              </a:extLst>
            </p:cNvPr>
            <p:cNvSpPr/>
            <p:nvPr/>
          </p:nvSpPr>
          <p:spPr>
            <a:xfrm>
              <a:off x="2928492" y="3539022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>
              <a:extLst>
                <a:ext uri="{FF2B5EF4-FFF2-40B4-BE49-F238E27FC236}">
                  <a16:creationId xmlns:a16="http://schemas.microsoft.com/office/drawing/2014/main" id="{88505F40-8BD2-4BE3-B01C-F7B0E0F567E8}"/>
                </a:ext>
              </a:extLst>
            </p:cNvPr>
            <p:cNvSpPr/>
            <p:nvPr/>
          </p:nvSpPr>
          <p:spPr>
            <a:xfrm>
              <a:off x="3211522" y="3552084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연결자 23">
              <a:extLst>
                <a:ext uri="{FF2B5EF4-FFF2-40B4-BE49-F238E27FC236}">
                  <a16:creationId xmlns:a16="http://schemas.microsoft.com/office/drawing/2014/main" id="{B17F0F31-4474-4E6D-A48D-D9327239265B}"/>
                </a:ext>
              </a:extLst>
            </p:cNvPr>
            <p:cNvSpPr/>
            <p:nvPr/>
          </p:nvSpPr>
          <p:spPr>
            <a:xfrm>
              <a:off x="1830006" y="3826323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연결자 24">
              <a:extLst>
                <a:ext uri="{FF2B5EF4-FFF2-40B4-BE49-F238E27FC236}">
                  <a16:creationId xmlns:a16="http://schemas.microsoft.com/office/drawing/2014/main" id="{286D5CC7-220E-4606-BF9E-B3DAF6F47783}"/>
                </a:ext>
              </a:extLst>
            </p:cNvPr>
            <p:cNvSpPr/>
            <p:nvPr/>
          </p:nvSpPr>
          <p:spPr>
            <a:xfrm>
              <a:off x="2113036" y="3825614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연결자 25">
              <a:extLst>
                <a:ext uri="{FF2B5EF4-FFF2-40B4-BE49-F238E27FC236}">
                  <a16:creationId xmlns:a16="http://schemas.microsoft.com/office/drawing/2014/main" id="{8DE698AE-4591-4979-9444-9E10D2999BB2}"/>
                </a:ext>
              </a:extLst>
            </p:cNvPr>
            <p:cNvSpPr/>
            <p:nvPr/>
          </p:nvSpPr>
          <p:spPr>
            <a:xfrm>
              <a:off x="2396066" y="3838676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연결자 26">
              <a:extLst>
                <a:ext uri="{FF2B5EF4-FFF2-40B4-BE49-F238E27FC236}">
                  <a16:creationId xmlns:a16="http://schemas.microsoft.com/office/drawing/2014/main" id="{EE334A50-C4AE-4D3D-9B08-68404A6815BF}"/>
                </a:ext>
              </a:extLst>
            </p:cNvPr>
            <p:cNvSpPr/>
            <p:nvPr/>
          </p:nvSpPr>
          <p:spPr>
            <a:xfrm>
              <a:off x="2658525" y="3826323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연결자 27">
              <a:extLst>
                <a:ext uri="{FF2B5EF4-FFF2-40B4-BE49-F238E27FC236}">
                  <a16:creationId xmlns:a16="http://schemas.microsoft.com/office/drawing/2014/main" id="{6C34D20F-E36A-4753-AFE7-A67F84A681C6}"/>
                </a:ext>
              </a:extLst>
            </p:cNvPr>
            <p:cNvSpPr/>
            <p:nvPr/>
          </p:nvSpPr>
          <p:spPr>
            <a:xfrm>
              <a:off x="2941555" y="3825614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연결자 31">
              <a:extLst>
                <a:ext uri="{FF2B5EF4-FFF2-40B4-BE49-F238E27FC236}">
                  <a16:creationId xmlns:a16="http://schemas.microsoft.com/office/drawing/2014/main" id="{D4F4A4FA-D9B4-4C4D-8612-E39B4A857FF9}"/>
                </a:ext>
              </a:extLst>
            </p:cNvPr>
            <p:cNvSpPr/>
            <p:nvPr/>
          </p:nvSpPr>
          <p:spPr>
            <a:xfrm>
              <a:off x="3224585" y="3838676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9B21ECD-D5E7-4E0A-BC49-0DC59CA8656F}"/>
              </a:ext>
            </a:extLst>
          </p:cNvPr>
          <p:cNvGrpSpPr/>
          <p:nvPr/>
        </p:nvGrpSpPr>
        <p:grpSpPr>
          <a:xfrm>
            <a:off x="6509663" y="3088830"/>
            <a:ext cx="1432555" cy="1230962"/>
            <a:chOff x="1510940" y="3088830"/>
            <a:chExt cx="1432555" cy="1230962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048A02A-E7F3-4C40-A71C-96194570B875}"/>
                </a:ext>
              </a:extLst>
            </p:cNvPr>
            <p:cNvSpPr/>
            <p:nvPr/>
          </p:nvSpPr>
          <p:spPr>
            <a:xfrm>
              <a:off x="1510940" y="3088830"/>
              <a:ext cx="1432555" cy="1230962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순서도: 연결자 53">
              <a:extLst>
                <a:ext uri="{FF2B5EF4-FFF2-40B4-BE49-F238E27FC236}">
                  <a16:creationId xmlns:a16="http://schemas.microsoft.com/office/drawing/2014/main" id="{DD95CFFD-B14E-4F97-9A41-05F99D868C65}"/>
                </a:ext>
              </a:extLst>
            </p:cNvPr>
            <p:cNvSpPr/>
            <p:nvPr/>
          </p:nvSpPr>
          <p:spPr>
            <a:xfrm>
              <a:off x="1828800" y="3272955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연결자 54">
              <a:extLst>
                <a:ext uri="{FF2B5EF4-FFF2-40B4-BE49-F238E27FC236}">
                  <a16:creationId xmlns:a16="http://schemas.microsoft.com/office/drawing/2014/main" id="{BA21C81F-CD93-4975-AFDB-0929039BC13A}"/>
                </a:ext>
              </a:extLst>
            </p:cNvPr>
            <p:cNvSpPr/>
            <p:nvPr/>
          </p:nvSpPr>
          <p:spPr>
            <a:xfrm>
              <a:off x="2111830" y="3272246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연결자 55">
              <a:extLst>
                <a:ext uri="{FF2B5EF4-FFF2-40B4-BE49-F238E27FC236}">
                  <a16:creationId xmlns:a16="http://schemas.microsoft.com/office/drawing/2014/main" id="{70B8C77E-2379-43C5-94C4-725E40C99A19}"/>
                </a:ext>
              </a:extLst>
            </p:cNvPr>
            <p:cNvSpPr/>
            <p:nvPr/>
          </p:nvSpPr>
          <p:spPr>
            <a:xfrm>
              <a:off x="2394860" y="3285308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연결자 59">
              <a:extLst>
                <a:ext uri="{FF2B5EF4-FFF2-40B4-BE49-F238E27FC236}">
                  <a16:creationId xmlns:a16="http://schemas.microsoft.com/office/drawing/2014/main" id="{25E233B0-B9D6-4E2B-9106-7059BC8274CA}"/>
                </a:ext>
              </a:extLst>
            </p:cNvPr>
            <p:cNvSpPr/>
            <p:nvPr/>
          </p:nvSpPr>
          <p:spPr>
            <a:xfrm>
              <a:off x="1830006" y="3539731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연결자 60">
              <a:extLst>
                <a:ext uri="{FF2B5EF4-FFF2-40B4-BE49-F238E27FC236}">
                  <a16:creationId xmlns:a16="http://schemas.microsoft.com/office/drawing/2014/main" id="{3B587204-D47E-478F-8402-8BEA2D0D6B71}"/>
                </a:ext>
              </a:extLst>
            </p:cNvPr>
            <p:cNvSpPr/>
            <p:nvPr/>
          </p:nvSpPr>
          <p:spPr>
            <a:xfrm>
              <a:off x="2113036" y="3539022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순서도: 연결자 61">
              <a:extLst>
                <a:ext uri="{FF2B5EF4-FFF2-40B4-BE49-F238E27FC236}">
                  <a16:creationId xmlns:a16="http://schemas.microsoft.com/office/drawing/2014/main" id="{0BC522BA-ABFF-4CC5-94D3-48CC45967BA6}"/>
                </a:ext>
              </a:extLst>
            </p:cNvPr>
            <p:cNvSpPr/>
            <p:nvPr/>
          </p:nvSpPr>
          <p:spPr>
            <a:xfrm>
              <a:off x="2396066" y="3552084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순서도: 연결자 65">
              <a:extLst>
                <a:ext uri="{FF2B5EF4-FFF2-40B4-BE49-F238E27FC236}">
                  <a16:creationId xmlns:a16="http://schemas.microsoft.com/office/drawing/2014/main" id="{BE4E0814-BD70-46E5-AF11-5F2C4958B624}"/>
                </a:ext>
              </a:extLst>
            </p:cNvPr>
            <p:cNvSpPr/>
            <p:nvPr/>
          </p:nvSpPr>
          <p:spPr>
            <a:xfrm>
              <a:off x="1830006" y="3826323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순서도: 연결자 66">
              <a:extLst>
                <a:ext uri="{FF2B5EF4-FFF2-40B4-BE49-F238E27FC236}">
                  <a16:creationId xmlns:a16="http://schemas.microsoft.com/office/drawing/2014/main" id="{1EC4B3BD-1D87-4E05-9402-3D485EF51FAE}"/>
                </a:ext>
              </a:extLst>
            </p:cNvPr>
            <p:cNvSpPr/>
            <p:nvPr/>
          </p:nvSpPr>
          <p:spPr>
            <a:xfrm>
              <a:off x="2113036" y="3825614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순서도: 연결자 67">
              <a:extLst>
                <a:ext uri="{FF2B5EF4-FFF2-40B4-BE49-F238E27FC236}">
                  <a16:creationId xmlns:a16="http://schemas.microsoft.com/office/drawing/2014/main" id="{F54E5469-6F25-4A5F-B990-7E8DDC4374CF}"/>
                </a:ext>
              </a:extLst>
            </p:cNvPr>
            <p:cNvSpPr/>
            <p:nvPr/>
          </p:nvSpPr>
          <p:spPr>
            <a:xfrm>
              <a:off x="2396066" y="3825613"/>
              <a:ext cx="182880" cy="189411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D84CD8E-F98A-4AC2-A7C6-64E8FF43BCBF}"/>
              </a:ext>
            </a:extLst>
          </p:cNvPr>
          <p:cNvSpPr/>
          <p:nvPr/>
        </p:nvSpPr>
        <p:spPr>
          <a:xfrm>
            <a:off x="4534299" y="4218282"/>
            <a:ext cx="1280160" cy="677074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히스토그램 플롯 - MATLAB - MathWorks 한국">
            <a:extLst>
              <a:ext uri="{FF2B5EF4-FFF2-40B4-BE49-F238E27FC236}">
                <a16:creationId xmlns:a16="http://schemas.microsoft.com/office/drawing/2014/main" id="{A46FB2DC-4C92-4B6C-BEE9-A9CDA21A6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413" y="4777933"/>
            <a:ext cx="2881054" cy="148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6862C55-9E2A-4C27-AA19-8FE12BDF9A68}"/>
              </a:ext>
            </a:extLst>
          </p:cNvPr>
          <p:cNvSpPr/>
          <p:nvPr/>
        </p:nvSpPr>
        <p:spPr>
          <a:xfrm>
            <a:off x="5541761" y="1502417"/>
            <a:ext cx="3862810" cy="123096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빅데이터 시대가 되면서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+mn-ea"/>
              </a:rPr>
              <a:t>표본추출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이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필요 없을 것이라 오해하면 안됨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.</a:t>
            </a:r>
          </a:p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+mn-ea"/>
              </a:rPr>
              <a:t>다양한 데이터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를 효과적으로 다루고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,</a:t>
            </a:r>
          </a:p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+mn-ea"/>
              </a:rPr>
              <a:t>데이터 편향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을 최소화 하기 위해서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+mn-ea"/>
              </a:rPr>
              <a:t>표본추출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은 꼭 필요한 방법입니다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312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fdcfe9825_0_1"/>
          <p:cNvSpPr txBox="1"/>
          <p:nvPr/>
        </p:nvSpPr>
        <p:spPr>
          <a:xfrm>
            <a:off x="221854" y="183215"/>
            <a:ext cx="549730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1800" b="1" dirty="0">
                <a:solidFill>
                  <a:schemeClr val="dk1"/>
                </a:solidFill>
              </a:rPr>
              <a:t>Chapter</a:t>
            </a:r>
            <a:r>
              <a:rPr lang="ko-KR" altLang="en-US" sz="1800" b="1" dirty="0">
                <a:solidFill>
                  <a:schemeClr val="dk1"/>
                </a:solidFill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</a:rPr>
              <a:t>2 - 1 </a:t>
            </a:r>
            <a:r>
              <a:rPr lang="ko-KR" altLang="en-US" sz="1800" b="1" dirty="0" err="1">
                <a:solidFill>
                  <a:schemeClr val="dk1"/>
                </a:solidFill>
              </a:rPr>
              <a:t>랜덤표본추출과</a:t>
            </a:r>
            <a:r>
              <a:rPr lang="ko-KR" altLang="en-US" sz="1800" b="1" dirty="0">
                <a:solidFill>
                  <a:schemeClr val="dk1"/>
                </a:solidFill>
              </a:rPr>
              <a:t> 표본편향</a:t>
            </a:r>
            <a:endParaRPr lang="ko-KR" altLang="en-US" sz="1800"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7fdcfe9825_0_1"/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41" name="Google Shape;41;g7fdcfe9825_0_1"/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g7fdcfe9825_0_1"/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3" name="Google Shape;43;g7fdcfe9825_0_1"/>
          <p:cNvSpPr/>
          <p:nvPr/>
        </p:nvSpPr>
        <p:spPr>
          <a:xfrm>
            <a:off x="9314" y="78217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ko-KR" altLang="en-US" sz="1800" b="1" dirty="0">
                <a:solidFill>
                  <a:schemeClr val="dk1"/>
                </a:solidFill>
              </a:rPr>
              <a:t>용어정리</a:t>
            </a:r>
            <a:endParaRPr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8789463-451C-442E-8446-151774006724}"/>
              </a:ext>
            </a:extLst>
          </p:cNvPr>
          <p:cNvGraphicFramePr>
            <a:graphicFrameLocks noGrp="1"/>
          </p:cNvGraphicFramePr>
          <p:nvPr/>
        </p:nvGraphicFramePr>
        <p:xfrm>
          <a:off x="1651000" y="1418585"/>
          <a:ext cx="66040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76938">
                  <a:extLst>
                    <a:ext uri="{9D8B030D-6E8A-4147-A177-3AD203B41FA5}">
                      <a16:colId xmlns:a16="http://schemas.microsoft.com/office/drawing/2014/main" val="208313350"/>
                    </a:ext>
                  </a:extLst>
                </a:gridCol>
                <a:gridCol w="4527062">
                  <a:extLst>
                    <a:ext uri="{9D8B030D-6E8A-4147-A177-3AD203B41FA5}">
                      <a16:colId xmlns:a16="http://schemas.microsoft.com/office/drawing/2014/main" val="1162187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용어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시월구일1" panose="02020600000000000000" pitchFamily="18" charset="-127"/>
                          <a:ea typeface="a시월구일1" panose="02020600000000000000" pitchFamily="18" charset="-127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0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표본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더 큰 데이터 집합으로부터 얻은 부분집합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8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모집단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어떤 데이터 집합을 구성하는 전체 대상 혹은 전체 집합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9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N(n)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모집단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표본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의 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3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임의표집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랜덤표본추출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무작위로 표본을 추출하는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층화표집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층화표본추출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모집단을 층으로 나눈 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각 층에서 무작위로 표본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2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단순임의표본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단순랜덤표본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모집단 층화 없이 랜덤표본추출로 얻은 표본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66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표본편향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모집단을 잘못 대표하는 부분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06300"/>
                  </a:ext>
                </a:extLst>
              </a:tr>
            </a:tbl>
          </a:graphicData>
        </a:graphic>
      </p:graphicFrame>
      <p:pic>
        <p:nvPicPr>
          <p:cNvPr id="13" name="Picture 2" descr="확률과 통계] III-2. 연속확률변수와 정규분포 - (2) 정규분포 ...">
            <a:extLst>
              <a:ext uri="{FF2B5EF4-FFF2-40B4-BE49-F238E27FC236}">
                <a16:creationId xmlns:a16="http://schemas.microsoft.com/office/drawing/2014/main" id="{C1F0E6E8-70FA-4303-A126-3AEA62C15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4485501"/>
            <a:ext cx="6604000" cy="205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CD9AF2-F35F-4ABA-9552-237C70DA07A4}"/>
              </a:ext>
            </a:extLst>
          </p:cNvPr>
          <p:cNvGrpSpPr/>
          <p:nvPr/>
        </p:nvGrpSpPr>
        <p:grpSpPr>
          <a:xfrm>
            <a:off x="1717531" y="5582798"/>
            <a:ext cx="935234" cy="1071451"/>
            <a:chOff x="1717531" y="5582798"/>
            <a:chExt cx="935234" cy="1071451"/>
          </a:xfrm>
        </p:grpSpPr>
        <p:sp>
          <p:nvSpPr>
            <p:cNvPr id="6" name="순서도: 연결자 5">
              <a:extLst>
                <a:ext uri="{FF2B5EF4-FFF2-40B4-BE49-F238E27FC236}">
                  <a16:creationId xmlns:a16="http://schemas.microsoft.com/office/drawing/2014/main" id="{9010F6FB-7E64-436E-8DFB-11BBB69CAD3E}"/>
                </a:ext>
              </a:extLst>
            </p:cNvPr>
            <p:cNvSpPr/>
            <p:nvPr/>
          </p:nvSpPr>
          <p:spPr>
            <a:xfrm>
              <a:off x="1748413" y="5582798"/>
              <a:ext cx="733530" cy="763674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24FFAB-FC46-4B54-81AF-9087944E2281}"/>
                </a:ext>
              </a:extLst>
            </p:cNvPr>
            <p:cNvSpPr txBox="1"/>
            <p:nvPr/>
          </p:nvSpPr>
          <p:spPr>
            <a:xfrm>
              <a:off x="1717531" y="6346472"/>
              <a:ext cx="935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표본편향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62633AF-DE12-4486-8AD9-AFA9111E251F}"/>
              </a:ext>
            </a:extLst>
          </p:cNvPr>
          <p:cNvGrpSpPr/>
          <p:nvPr/>
        </p:nvGrpSpPr>
        <p:grpSpPr>
          <a:xfrm>
            <a:off x="1350765" y="4437287"/>
            <a:ext cx="7200381" cy="2257733"/>
            <a:chOff x="1350765" y="4437287"/>
            <a:chExt cx="7200381" cy="2257733"/>
          </a:xfrm>
        </p:grpSpPr>
        <p:sp>
          <p:nvSpPr>
            <p:cNvPr id="17" name="순서도: 연결자 16">
              <a:extLst>
                <a:ext uri="{FF2B5EF4-FFF2-40B4-BE49-F238E27FC236}">
                  <a16:creationId xmlns:a16="http://schemas.microsoft.com/office/drawing/2014/main" id="{C4BB30EB-C4C3-42DA-B418-67C09F8307E9}"/>
                </a:ext>
              </a:extLst>
            </p:cNvPr>
            <p:cNvSpPr/>
            <p:nvPr/>
          </p:nvSpPr>
          <p:spPr>
            <a:xfrm>
              <a:off x="1350765" y="4437287"/>
              <a:ext cx="7200381" cy="1946370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F7DDCB-7F35-49A4-A152-7713E0972533}"/>
                </a:ext>
              </a:extLst>
            </p:cNvPr>
            <p:cNvSpPr txBox="1"/>
            <p:nvPr/>
          </p:nvSpPr>
          <p:spPr>
            <a:xfrm>
              <a:off x="4474965" y="6387243"/>
              <a:ext cx="1163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모집단과 </a:t>
              </a:r>
              <a:r>
                <a:rPr lang="en-US" altLang="ko-KR" dirty="0">
                  <a:latin typeface="a아시아헤드1" panose="02020600000000000000" pitchFamily="18" charset="-127"/>
                  <a:ea typeface="a아시아헤드1" panose="02020600000000000000" pitchFamily="18" charset="-127"/>
                </a:rPr>
                <a:t>N</a:t>
              </a:r>
              <a:endParaRPr lang="ko-KR" altLang="en-US" dirty="0">
                <a:latin typeface="a아시아헤드1" panose="02020600000000000000" pitchFamily="18" charset="-127"/>
                <a:ea typeface="a아시아헤드1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0950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fdcfe9825_0_1"/>
          <p:cNvSpPr txBox="1"/>
          <p:nvPr/>
        </p:nvSpPr>
        <p:spPr>
          <a:xfrm>
            <a:off x="221854" y="183215"/>
            <a:ext cx="549730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1800" b="1" dirty="0">
                <a:solidFill>
                  <a:schemeClr val="dk1"/>
                </a:solidFill>
              </a:rPr>
              <a:t>Chapter</a:t>
            </a:r>
            <a:r>
              <a:rPr lang="ko-KR" altLang="en-US" sz="1800" b="1" dirty="0">
                <a:solidFill>
                  <a:schemeClr val="dk1"/>
                </a:solidFill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</a:rPr>
              <a:t>2 - 1 </a:t>
            </a:r>
            <a:r>
              <a:rPr lang="ko-KR" altLang="en-US" sz="1800" b="1" dirty="0" err="1">
                <a:solidFill>
                  <a:schemeClr val="dk1"/>
                </a:solidFill>
              </a:rPr>
              <a:t>랜덤표본추출과</a:t>
            </a:r>
            <a:r>
              <a:rPr lang="ko-KR" altLang="en-US" sz="1800" b="1" dirty="0">
                <a:solidFill>
                  <a:schemeClr val="dk1"/>
                </a:solidFill>
              </a:rPr>
              <a:t> 표본편향</a:t>
            </a:r>
            <a:endParaRPr lang="ko-KR" altLang="en-US" sz="1800"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7fdcfe9825_0_1"/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41" name="Google Shape;41;g7fdcfe9825_0_1"/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g7fdcfe9825_0_1"/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3" name="Google Shape;43;g7fdcfe9825_0_1"/>
          <p:cNvSpPr/>
          <p:nvPr/>
        </p:nvSpPr>
        <p:spPr>
          <a:xfrm>
            <a:off x="9314" y="78217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ko-KR" altLang="en-US" b="1" dirty="0">
                <a:solidFill>
                  <a:schemeClr val="dk1"/>
                </a:solidFill>
              </a:rPr>
              <a:t>랜덤표본추출</a:t>
            </a: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B6F7003-B6E5-4748-B8FE-565D39F45E1D}"/>
              </a:ext>
            </a:extLst>
          </p:cNvPr>
          <p:cNvGraphicFramePr>
            <a:graphicFrameLocks noGrp="1"/>
          </p:cNvGraphicFramePr>
          <p:nvPr/>
        </p:nvGraphicFramePr>
        <p:xfrm>
          <a:off x="1651000" y="1324504"/>
          <a:ext cx="66040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938">
                  <a:extLst>
                    <a:ext uri="{9D8B030D-6E8A-4147-A177-3AD203B41FA5}">
                      <a16:colId xmlns:a16="http://schemas.microsoft.com/office/drawing/2014/main" val="1810967832"/>
                    </a:ext>
                  </a:extLst>
                </a:gridCol>
                <a:gridCol w="4527062">
                  <a:extLst>
                    <a:ext uri="{9D8B030D-6E8A-4147-A177-3AD203B41FA5}">
                      <a16:colId xmlns:a16="http://schemas.microsoft.com/office/drawing/2014/main" val="121941652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임의표집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랜덤표본추출</a:t>
                      </a:r>
                      <a:r>
                        <a:rPr lang="en-US" altLang="ko-KR" dirty="0"/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무작위로 표본을 추출하는 것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85653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층화표집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층화표본추출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아시아헤드2" panose="02020600000000000000" pitchFamily="18" charset="-127"/>
                        <a:ea typeface="a아시아헤드2" panose="02020600000000000000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모집단을 층으로 나눈 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아시아헤드2" panose="02020600000000000000" pitchFamily="18" charset="-127"/>
                          <a:ea typeface="a아시아헤드2" panose="02020600000000000000" pitchFamily="18" charset="-127"/>
                        </a:rPr>
                        <a:t>각 층에서 무작위로 표본 추출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200461"/>
                  </a:ext>
                </a:extLst>
              </a:tr>
            </a:tbl>
          </a:graphicData>
        </a:graphic>
      </p:graphicFrame>
      <p:pic>
        <p:nvPicPr>
          <p:cNvPr id="1026" name="Picture 2" descr="확률표본추출(확률표집) 방법 쉽게 이해하기 : 네이버 블로그">
            <a:extLst>
              <a:ext uri="{FF2B5EF4-FFF2-40B4-BE49-F238E27FC236}">
                <a16:creationId xmlns:a16="http://schemas.microsoft.com/office/drawing/2014/main" id="{BEA3FA81-DC59-4547-878D-9420394B3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66594"/>
            <a:ext cx="4582886" cy="458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46C97E6-4BF8-46E5-8BF2-826A81D27854}"/>
              </a:ext>
            </a:extLst>
          </p:cNvPr>
          <p:cNvCxnSpPr/>
          <p:nvPr/>
        </p:nvCxnSpPr>
        <p:spPr>
          <a:xfrm>
            <a:off x="5865223" y="5251269"/>
            <a:ext cx="666206" cy="43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616F350-EC9F-4348-9C3E-9E65BAC0080B}"/>
              </a:ext>
            </a:extLst>
          </p:cNvPr>
          <p:cNvCxnSpPr>
            <a:cxnSpLocks/>
          </p:cNvCxnSpPr>
          <p:nvPr/>
        </p:nvCxnSpPr>
        <p:spPr>
          <a:xfrm>
            <a:off x="7296695" y="5316583"/>
            <a:ext cx="0" cy="33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85CE892-2449-41C8-A61E-04B2ACEB97DA}"/>
              </a:ext>
            </a:extLst>
          </p:cNvPr>
          <p:cNvCxnSpPr>
            <a:cxnSpLocks/>
          </p:cNvCxnSpPr>
          <p:nvPr/>
        </p:nvCxnSpPr>
        <p:spPr>
          <a:xfrm flipH="1">
            <a:off x="8061962" y="5316583"/>
            <a:ext cx="729341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나만의 SAS메뉴얼- MYSAS">
            <a:extLst>
              <a:ext uri="{FF2B5EF4-FFF2-40B4-BE49-F238E27FC236}">
                <a16:creationId xmlns:a16="http://schemas.microsoft.com/office/drawing/2014/main" id="{6900EF72-9465-4B44-8D11-972B168EF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4" y="2103897"/>
            <a:ext cx="4543425" cy="444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754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-62261" y="930518"/>
            <a:ext cx="641363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2.1.1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평향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~ 2.1.2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랜덤 선택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편향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측정 과정 혹은 표본추출 과정에서 발생하는 계통적 오차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00050" lvl="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/>
              <a:t>랜덤 추출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모집단을 대표할 수 있는 표본을 무작위 추출</a:t>
            </a:r>
            <a:endParaRPr lang="en-US" altLang="ko-KR" sz="1600" dirty="0"/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ko-KR" altLang="en-US" sz="1600" b="1" dirty="0" err="1"/>
              <a:t>단순랜덤추출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선택될 확률이 같도록 설계된 표본추출방법</a:t>
            </a:r>
            <a:r>
              <a:rPr lang="en-US" altLang="ko-KR" sz="1600" dirty="0"/>
              <a:t>(</a:t>
            </a:r>
            <a:r>
              <a:rPr lang="ko-KR" altLang="en-US" sz="1600" dirty="0"/>
              <a:t>복원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비복원</a:t>
            </a:r>
            <a:r>
              <a:rPr lang="en-US" altLang="ko-KR" sz="1600" dirty="0"/>
              <a:t>)</a:t>
            </a:r>
            <a:endParaRPr lang="ko-KR" altLang="en-US" dirty="0"/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E880D8-38C3-4243-9E15-244C2389F4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03" t="6091" r="7216" b="4617"/>
          <a:stretch/>
        </p:blipFill>
        <p:spPr>
          <a:xfrm>
            <a:off x="6533322" y="1046922"/>
            <a:ext cx="3101009" cy="29817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9A14FB-B9BF-4722-96C1-C59BDD365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687" y="3473198"/>
            <a:ext cx="482984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8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55BE49-76EC-436C-A775-B58C8637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065" y="820769"/>
            <a:ext cx="4091988" cy="2639123"/>
          </a:xfrm>
          <a:prstGeom prst="rect">
            <a:avLst/>
          </a:prstGeom>
        </p:spPr>
      </p:pic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A71DD-D990-4E56-9E57-50C7C4AE0CDB}"/>
              </a:ext>
            </a:extLst>
          </p:cNvPr>
          <p:cNvSpPr txBox="1"/>
          <p:nvPr/>
        </p:nvSpPr>
        <p:spPr>
          <a:xfrm>
            <a:off x="0" y="1114072"/>
            <a:ext cx="5535827" cy="3000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600" b="1" dirty="0"/>
              <a:t>계통추출법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첫 번째 요소를 무작위로 선정한 후 목록의 매번 </a:t>
            </a:r>
            <a:r>
              <a:rPr lang="en-US" altLang="ko-KR" sz="1600" dirty="0"/>
              <a:t>k</a:t>
            </a:r>
            <a:r>
              <a:rPr lang="ko-KR" altLang="en-US" sz="1600" dirty="0"/>
              <a:t>번째 요소를 표본으로 선정하는 </a:t>
            </a:r>
            <a:r>
              <a:rPr lang="ko-KR" altLang="en-US" sz="1600" dirty="0" err="1"/>
              <a:t>표집방법</a:t>
            </a:r>
            <a:r>
              <a:rPr lang="en-US" altLang="ko-KR" sz="1600" dirty="0"/>
              <a:t>.</a:t>
            </a:r>
            <a:r>
              <a:rPr lang="ko-KR" altLang="en-US" sz="1600" dirty="0"/>
              <a:t> </a:t>
            </a:r>
            <a:r>
              <a:rPr lang="en-US" altLang="ko-KR" sz="1600" dirty="0"/>
              <a:t>K=N/n(N:</a:t>
            </a:r>
            <a:r>
              <a:rPr lang="ko-KR" altLang="en-US" sz="1600" dirty="0"/>
              <a:t>모집단의 크기</a:t>
            </a:r>
            <a:r>
              <a:rPr lang="en-US" altLang="ko-KR" sz="1600" dirty="0"/>
              <a:t>, n:</a:t>
            </a:r>
            <a:r>
              <a:rPr lang="ko-KR" altLang="en-US" sz="1600" dirty="0"/>
              <a:t>표본의 크기</a:t>
            </a:r>
            <a:r>
              <a:rPr lang="en-US" altLang="ko-KR" sz="1600" dirty="0"/>
              <a:t>, k:</a:t>
            </a:r>
            <a:r>
              <a:rPr lang="ko-KR" altLang="en-US" sz="1600" dirty="0" err="1"/>
              <a:t>표집간격</a:t>
            </a:r>
            <a:r>
              <a:rPr lang="en-US" altLang="ko-KR" sz="1600" dirty="0"/>
              <a:t> 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600" b="1" dirty="0" err="1"/>
              <a:t>집락</a:t>
            </a:r>
            <a:r>
              <a:rPr lang="ko-KR" altLang="en-US" sz="1600" b="1" dirty="0"/>
              <a:t> 추출법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먼저 </a:t>
            </a:r>
            <a:r>
              <a:rPr lang="ko-KR" altLang="en-US" sz="1600" dirty="0" err="1"/>
              <a:t>집락을</a:t>
            </a:r>
            <a:r>
              <a:rPr lang="ko-KR" altLang="en-US" sz="1600" dirty="0"/>
              <a:t> 추출</a:t>
            </a:r>
            <a:r>
              <a:rPr lang="en-US" altLang="ko-KR" sz="1600" dirty="0"/>
              <a:t>,</a:t>
            </a:r>
            <a:r>
              <a:rPr lang="ko-KR" altLang="en-US" sz="1600" dirty="0"/>
              <a:t> 추출된 </a:t>
            </a:r>
            <a:r>
              <a:rPr lang="ko-KR" altLang="en-US" sz="1600" dirty="0" err="1"/>
              <a:t>집락</a:t>
            </a:r>
            <a:r>
              <a:rPr lang="ko-KR" altLang="en-US" sz="1600" dirty="0"/>
              <a:t> 내의 일부 또는 전체를 조사하는 방법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집락간에는</a:t>
            </a:r>
            <a:r>
              <a:rPr lang="ko-KR" altLang="en-US" sz="1600" dirty="0"/>
              <a:t> 동질적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집락</a:t>
            </a:r>
            <a:r>
              <a:rPr lang="ko-KR" altLang="en-US" sz="1600" dirty="0"/>
              <a:t> 내에서는 </a:t>
            </a:r>
            <a:r>
              <a:rPr lang="ko-KR" altLang="en-US" sz="1600" dirty="0" err="1"/>
              <a:t>이직적일</a:t>
            </a:r>
            <a:r>
              <a:rPr lang="ko-KR" altLang="en-US" sz="1600" dirty="0"/>
              <a:t> 때 효율적</a:t>
            </a:r>
            <a:r>
              <a:rPr lang="en-US" altLang="ko-KR" sz="1600" dirty="0"/>
              <a:t>. ex) </a:t>
            </a:r>
            <a:r>
              <a:rPr lang="ko-KR" altLang="en-US" sz="1600" dirty="0"/>
              <a:t>임의의 고등학교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F48C10-5107-4585-86D1-FC159FBF5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341" y="3658128"/>
            <a:ext cx="4201734" cy="28168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6B741E-1B92-41D1-B42A-AAF8E0BDE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36" y="870063"/>
            <a:ext cx="3555610" cy="2886392"/>
          </a:xfrm>
          <a:prstGeom prst="rect">
            <a:avLst/>
          </a:prstGeom>
        </p:spPr>
      </p:pic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A71DD-D990-4E56-9E57-50C7C4AE0CDB}"/>
              </a:ext>
            </a:extLst>
          </p:cNvPr>
          <p:cNvSpPr txBox="1"/>
          <p:nvPr/>
        </p:nvSpPr>
        <p:spPr>
          <a:xfrm>
            <a:off x="0" y="1114072"/>
            <a:ext cx="5894173" cy="3462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600" b="1" dirty="0"/>
              <a:t>층화 추출법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모집단을 먼저 서로 겹치지 않는 여러 개의 층으로 분할한 후</a:t>
            </a:r>
            <a:r>
              <a:rPr lang="en-US" altLang="ko-KR" sz="1600" dirty="0"/>
              <a:t>, </a:t>
            </a:r>
            <a:r>
              <a:rPr lang="ko-KR" altLang="en-US" sz="1600" dirty="0"/>
              <a:t>각 층에서 단순 임의추출법에 따라 배정된 표본을 추출하는 방법</a:t>
            </a:r>
            <a:r>
              <a:rPr lang="en-US" altLang="ko-KR" sz="1600" dirty="0"/>
              <a:t>. ex) </a:t>
            </a:r>
            <a:r>
              <a:rPr lang="ko-KR" altLang="en-US" sz="1600" dirty="0"/>
              <a:t>연령</a:t>
            </a:r>
            <a:r>
              <a:rPr lang="en-US" altLang="ko-KR" sz="1600" dirty="0"/>
              <a:t>, </a:t>
            </a:r>
            <a:r>
              <a:rPr lang="ko-KR" altLang="en-US" sz="1600" dirty="0"/>
              <a:t>학년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2.1.4 </a:t>
            </a:r>
            <a:r>
              <a:rPr lang="ko-KR" altLang="en-US" sz="2000" b="1" dirty="0"/>
              <a:t>크기와 품질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데이터의 개수가 적을수록 편향을 줄이고 데이터 품질에 더 집중가능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데이터의 개수가 적당히 많을 경우 패턴추출에 용이</a:t>
            </a:r>
            <a:r>
              <a:rPr lang="en-US" altLang="ko-KR" sz="1600" dirty="0"/>
              <a:t>,</a:t>
            </a:r>
            <a:r>
              <a:rPr lang="ko-KR" altLang="en-US" sz="1600" dirty="0"/>
              <a:t> 너무 많으면 신뢰성이 떨어진다</a:t>
            </a:r>
            <a:endParaRPr lang="en-US" altLang="ko-KR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A1260B-7FB4-4CEE-AF60-D606197BE8FA}"/>
              </a:ext>
            </a:extLst>
          </p:cNvPr>
          <p:cNvSpPr/>
          <p:nvPr/>
        </p:nvSpPr>
        <p:spPr>
          <a:xfrm>
            <a:off x="4953000" y="6177832"/>
            <a:ext cx="4953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http://www.mysas.co.kr/SAS_tiptech/a_question.asp?B_NO=11138&amp;gotopage=1&amp;cmd=content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557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fdcfe9825_0_1"/>
          <p:cNvSpPr txBox="1"/>
          <p:nvPr/>
        </p:nvSpPr>
        <p:spPr>
          <a:xfrm>
            <a:off x="1108944" y="791800"/>
            <a:ext cx="4262434" cy="30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noAutofit/>
          </a:bodyPr>
          <a:lstStyle/>
          <a:p>
            <a:r>
              <a:rPr lang="en-US" altLang="ko-KR" sz="1138" b="1" dirty="0">
                <a:solidFill>
                  <a:schemeClr val="dk1"/>
                </a:solidFill>
              </a:rPr>
              <a:t>2.1.4 </a:t>
            </a:r>
            <a:r>
              <a:rPr lang="ko-KR" altLang="en-US" sz="1138" b="1" dirty="0">
                <a:solidFill>
                  <a:schemeClr val="dk1"/>
                </a:solidFill>
              </a:rPr>
              <a:t>표본평균과 모평균</a:t>
            </a:r>
            <a:endParaRPr sz="1138"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8447080" y="806247"/>
            <a:ext cx="431194" cy="2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348" tIns="30164" rIns="60348" bIns="30164" anchor="ctr" anchorCtr="0">
            <a:noAutofit/>
          </a:bodyPr>
          <a:lstStyle/>
          <a:p>
            <a:pPr algn="r"/>
            <a:fld id="{00000000-1234-1234-1234-123412341234}" type="slidenum">
              <a:rPr lang="en-US" altLang="ko-KR" sz="1056" b="1">
                <a:solidFill>
                  <a:srgbClr val="7F7F7F"/>
                </a:solidFill>
              </a:rPr>
              <a:pPr algn="r"/>
              <a:t>16</a:t>
            </a:fld>
            <a:endParaRPr sz="1056" b="1" dirty="0">
              <a:solidFill>
                <a:srgbClr val="7F7F7F"/>
              </a:solidFill>
            </a:endParaRPr>
          </a:p>
        </p:txBody>
      </p:sp>
      <p:sp>
        <p:nvSpPr>
          <p:cNvPr id="4" name="Google Shape;38;g7fdcfe9825_0_1">
            <a:extLst>
              <a:ext uri="{FF2B5EF4-FFF2-40B4-BE49-F238E27FC236}">
                <a16:creationId xmlns:a16="http://schemas.microsoft.com/office/drawing/2014/main" id="{10E81E6E-67F1-4E14-982C-F8B9F2E4F229}"/>
              </a:ext>
            </a:extLst>
          </p:cNvPr>
          <p:cNvSpPr txBox="1"/>
          <p:nvPr/>
        </p:nvSpPr>
        <p:spPr>
          <a:xfrm>
            <a:off x="6459855" y="791800"/>
            <a:ext cx="1987226" cy="2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noAutofit/>
          </a:bodyPr>
          <a:lstStyle/>
          <a:p>
            <a:pPr lvl="0"/>
            <a:r>
              <a:rPr lang="ko-KR" altLang="ko-KR" sz="1138" dirty="0">
                <a:solidFill>
                  <a:schemeClr val="dk1"/>
                </a:solidFill>
              </a:rPr>
              <a:t>발표자: </a:t>
            </a:r>
            <a:r>
              <a:rPr lang="ko-KR" altLang="en-US" sz="1138" dirty="0">
                <a:solidFill>
                  <a:schemeClr val="dk1"/>
                </a:solidFill>
              </a:rPr>
              <a:t>현동엽</a:t>
            </a:r>
            <a:endParaRPr sz="1138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0664E2-1ACB-460F-A2A2-BEF06CFB1E4F}"/>
                  </a:ext>
                </a:extLst>
              </p:cNvPr>
              <p:cNvSpPr txBox="1"/>
              <p:nvPr/>
            </p:nvSpPr>
            <p:spPr>
              <a:xfrm>
                <a:off x="1338005" y="1477713"/>
                <a:ext cx="7618670" cy="1025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32172" indent="-232172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38" dirty="0">
                    <a:solidFill>
                      <a:schemeClr val="dk1"/>
                    </a:solidFill>
                  </a:rPr>
                  <a:t>모평균 </a:t>
                </a:r>
                <a:r>
                  <a:rPr lang="en-US" altLang="ko-KR" sz="1138" dirty="0">
                    <a:solidFill>
                      <a:schemeClr val="dk1"/>
                    </a:solidFill>
                  </a:rPr>
                  <a:t>: </a:t>
                </a:r>
                <a:r>
                  <a:rPr lang="ko-KR" altLang="en-US" sz="1138" dirty="0">
                    <a:solidFill>
                      <a:schemeClr val="dk1"/>
                    </a:solidFill>
                  </a:rPr>
                  <a:t>모집단의 평균</a:t>
                </a:r>
                <a:r>
                  <a:rPr lang="en-US" altLang="ko-KR" sz="1138" dirty="0">
                    <a:solidFill>
                      <a:schemeClr val="dk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95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950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138" dirty="0">
                    <a:solidFill>
                      <a:schemeClr val="dk1"/>
                    </a:solidFill>
                  </a:rPr>
                  <a:t> )</a:t>
                </a:r>
              </a:p>
              <a:p>
                <a:pPr marL="232172" indent="-232172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138" dirty="0">
                    <a:solidFill>
                      <a:schemeClr val="dk1"/>
                    </a:solidFill>
                  </a:rPr>
                  <a:t>표본평균 </a:t>
                </a:r>
                <a:r>
                  <a:rPr lang="en-US" altLang="ko-KR" sz="1138" dirty="0">
                    <a:solidFill>
                      <a:schemeClr val="dk1"/>
                    </a:solidFill>
                  </a:rPr>
                  <a:t>: </a:t>
                </a:r>
                <a:r>
                  <a:rPr lang="ko-KR" altLang="en-US" sz="1138" dirty="0">
                    <a:solidFill>
                      <a:schemeClr val="dk1"/>
                    </a:solidFill>
                  </a:rPr>
                  <a:t>모집단에서 추출한</a:t>
                </a:r>
                <a:r>
                  <a:rPr lang="en-US" altLang="ko-KR" sz="1138" dirty="0">
                    <a:solidFill>
                      <a:schemeClr val="dk1"/>
                    </a:solidFill>
                  </a:rPr>
                  <a:t>(</a:t>
                </a:r>
                <a:r>
                  <a:rPr lang="ko-KR" altLang="en-US" sz="1138" dirty="0" err="1">
                    <a:solidFill>
                      <a:schemeClr val="dk1"/>
                    </a:solidFill>
                  </a:rPr>
                  <a:t>랜덤표본추출</a:t>
                </a:r>
                <a:r>
                  <a:rPr lang="en-US" altLang="ko-KR" sz="1138" dirty="0">
                    <a:solidFill>
                      <a:schemeClr val="dk1"/>
                    </a:solidFill>
                  </a:rPr>
                  <a:t>, </a:t>
                </a:r>
                <a:r>
                  <a:rPr lang="ko-KR" altLang="en-US" sz="1138" dirty="0">
                    <a:solidFill>
                      <a:schemeClr val="dk1"/>
                    </a:solidFill>
                  </a:rPr>
                  <a:t>복원추출</a:t>
                </a:r>
                <a:r>
                  <a:rPr lang="en-US" altLang="ko-KR" sz="1138" dirty="0">
                    <a:solidFill>
                      <a:schemeClr val="dk1"/>
                    </a:solidFill>
                  </a:rPr>
                  <a:t>) </a:t>
                </a:r>
                <a:r>
                  <a:rPr lang="ko-KR" altLang="en-US" sz="1138" dirty="0">
                    <a:solidFill>
                      <a:schemeClr val="dk1"/>
                    </a:solidFill>
                  </a:rPr>
                  <a:t>표본집단에 대한 평균</a:t>
                </a:r>
                <a:r>
                  <a:rPr lang="en-US" altLang="ko-KR" sz="1138" dirty="0">
                    <a:solidFill>
                      <a:schemeClr val="dk1"/>
                    </a:solidFill>
                  </a:rPr>
                  <a:t>(    )</a:t>
                </a:r>
              </a:p>
              <a:p>
                <a:pPr lvl="1">
                  <a:lnSpc>
                    <a:spcPct val="150000"/>
                  </a:lnSpc>
                </a:pPr>
                <a:endParaRPr lang="ko-KR" altLang="en-US" sz="1138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0664E2-1ACB-460F-A2A2-BEF06CFB1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005" y="1477713"/>
                <a:ext cx="7618670" cy="1025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6B371A2A-ADEE-48EA-8E50-97E22EEFB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677" y="1990719"/>
            <a:ext cx="175793" cy="234391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151A7B75-1265-41C2-A80F-FD115FE1DD68}"/>
              </a:ext>
            </a:extLst>
          </p:cNvPr>
          <p:cNvSpPr/>
          <p:nvPr/>
        </p:nvSpPr>
        <p:spPr>
          <a:xfrm>
            <a:off x="1786619" y="3252109"/>
            <a:ext cx="1456813" cy="14568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759A52-0FD9-4A6E-97D5-0EE863857F97}"/>
              </a:ext>
            </a:extLst>
          </p:cNvPr>
          <p:cNvSpPr txBox="1"/>
          <p:nvPr/>
        </p:nvSpPr>
        <p:spPr>
          <a:xfrm>
            <a:off x="1786619" y="4897211"/>
            <a:ext cx="1456813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38"/>
              <a:t>모집단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9963651-B047-4967-9BF0-CFB022AEAE22}"/>
              </a:ext>
            </a:extLst>
          </p:cNvPr>
          <p:cNvSpPr/>
          <p:nvPr/>
        </p:nvSpPr>
        <p:spPr>
          <a:xfrm>
            <a:off x="2558446" y="3457275"/>
            <a:ext cx="380319" cy="3803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07D6CD7-BC82-458F-81FC-BE8980DB2EB1}"/>
              </a:ext>
            </a:extLst>
          </p:cNvPr>
          <p:cNvSpPr/>
          <p:nvPr/>
        </p:nvSpPr>
        <p:spPr>
          <a:xfrm>
            <a:off x="2580958" y="4083099"/>
            <a:ext cx="380319" cy="3803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6E9FA19-A866-4C8D-B4EF-CC60F8B1B7B7}"/>
              </a:ext>
            </a:extLst>
          </p:cNvPr>
          <p:cNvSpPr/>
          <p:nvPr/>
        </p:nvSpPr>
        <p:spPr>
          <a:xfrm>
            <a:off x="2004885" y="3790355"/>
            <a:ext cx="380319" cy="3803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1C20663B-A55B-4844-94B7-C39B9F56D5B8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3046812" y="2761194"/>
            <a:ext cx="397873" cy="994287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5EF30484-6902-45C7-B1F9-8D5E6FD2C999}"/>
              </a:ext>
            </a:extLst>
          </p:cNvPr>
          <p:cNvCxnSpPr>
            <a:stCxn id="14" idx="4"/>
          </p:cNvCxnSpPr>
          <p:nvPr/>
        </p:nvCxnSpPr>
        <p:spPr>
          <a:xfrm rot="16200000" flipH="1">
            <a:off x="3294992" y="3939542"/>
            <a:ext cx="81885" cy="1129634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40C7626E-7E1E-47C4-B469-71D2DB16DFC5}"/>
              </a:ext>
            </a:extLst>
          </p:cNvPr>
          <p:cNvCxnSpPr>
            <a:stCxn id="15" idx="0"/>
          </p:cNvCxnSpPr>
          <p:nvPr/>
        </p:nvCxnSpPr>
        <p:spPr>
          <a:xfrm rot="5400000" flipH="1" flipV="1">
            <a:off x="2923773" y="2918705"/>
            <a:ext cx="142920" cy="1600380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9BFD73-66D5-4AEF-B1B1-EA7BC36D34D0}"/>
              </a:ext>
            </a:extLst>
          </p:cNvPr>
          <p:cNvSpPr txBox="1"/>
          <p:nvPr/>
        </p:nvSpPr>
        <p:spPr>
          <a:xfrm>
            <a:off x="3688647" y="2930022"/>
            <a:ext cx="8872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38" dirty="0"/>
              <a:t>표본집단</a:t>
            </a:r>
            <a:r>
              <a:rPr lang="en-US" altLang="ko-KR" sz="1138" dirty="0"/>
              <a:t>1</a:t>
            </a:r>
            <a:endParaRPr lang="ko-KR" altLang="en-US" sz="1138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472887-AEBB-4C17-ACCB-BBDD5B5B966A}"/>
              </a:ext>
            </a:extLst>
          </p:cNvPr>
          <p:cNvSpPr txBox="1"/>
          <p:nvPr/>
        </p:nvSpPr>
        <p:spPr>
          <a:xfrm>
            <a:off x="3760224" y="3514339"/>
            <a:ext cx="8872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38" dirty="0"/>
              <a:t>표본집단</a:t>
            </a:r>
            <a:r>
              <a:rPr lang="en-US" altLang="ko-KR" sz="1138" dirty="0"/>
              <a:t>2</a:t>
            </a:r>
            <a:endParaRPr lang="ko-KR" altLang="en-US" sz="1138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93E863-2562-4068-B4CC-FB3448DB30F1}"/>
              </a:ext>
            </a:extLst>
          </p:cNvPr>
          <p:cNvSpPr txBox="1"/>
          <p:nvPr/>
        </p:nvSpPr>
        <p:spPr>
          <a:xfrm>
            <a:off x="3795424" y="4420266"/>
            <a:ext cx="88725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38" dirty="0"/>
              <a:t>표본집단</a:t>
            </a:r>
            <a:r>
              <a:rPr lang="en-US" altLang="ko-KR" sz="1138" dirty="0"/>
              <a:t>3</a:t>
            </a:r>
            <a:endParaRPr lang="ko-KR" altLang="en-US" sz="1138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03447D-C5B6-4086-A806-C445B91FF051}"/>
              </a:ext>
            </a:extLst>
          </p:cNvPr>
          <p:cNvSpPr txBox="1"/>
          <p:nvPr/>
        </p:nvSpPr>
        <p:spPr>
          <a:xfrm>
            <a:off x="5371377" y="2691678"/>
            <a:ext cx="3444963" cy="1635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38" dirty="0"/>
              <a:t>모집단의 평균을 알 수 없을 때</a:t>
            </a:r>
            <a:r>
              <a:rPr lang="en-US" altLang="ko-KR" sz="1138" dirty="0"/>
              <a:t>, </a:t>
            </a:r>
            <a:r>
              <a:rPr lang="ko-KR" altLang="en-US" sz="1138" dirty="0"/>
              <a:t>표본평균의 평균으로 모평균을 추정함</a:t>
            </a:r>
            <a:endParaRPr lang="en-US" altLang="ko-KR" sz="1138" dirty="0"/>
          </a:p>
          <a:p>
            <a:pPr marL="232172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38" dirty="0"/>
          </a:p>
          <a:p>
            <a:pPr marL="232172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38" dirty="0"/>
              <a:t>예</a:t>
            </a:r>
            <a:r>
              <a:rPr lang="en-US" altLang="ko-KR" sz="1138" dirty="0"/>
              <a:t>) </a:t>
            </a:r>
            <a:r>
              <a:rPr lang="ko-KR" altLang="en-US" sz="1138" dirty="0"/>
              <a:t>매년 감귤의 개화시기</a:t>
            </a:r>
            <a:endParaRPr lang="en-US" altLang="ko-KR" sz="1138" dirty="0"/>
          </a:p>
          <a:p>
            <a:pPr>
              <a:lnSpc>
                <a:spcPct val="150000"/>
              </a:lnSpc>
            </a:pPr>
            <a:r>
              <a:rPr lang="en-US" altLang="ko-KR" sz="1138" dirty="0">
                <a:sym typeface="Wingdings" panose="05000000000000000000" pitchFamily="2" charset="2"/>
              </a:rPr>
              <a:t>          </a:t>
            </a:r>
            <a:r>
              <a:rPr lang="ko-KR" altLang="en-US" sz="1138" dirty="0">
                <a:sym typeface="Wingdings" panose="05000000000000000000" pitchFamily="2" charset="2"/>
              </a:rPr>
              <a:t>모든 감귤 나무의 개화시기를 조사할 수 없으므로</a:t>
            </a:r>
            <a:r>
              <a:rPr lang="en-US" altLang="ko-KR" sz="1138" dirty="0">
                <a:sym typeface="Wingdings" panose="05000000000000000000" pitchFamily="2" charset="2"/>
              </a:rPr>
              <a:t>, </a:t>
            </a:r>
            <a:r>
              <a:rPr lang="ko-KR" altLang="en-US" sz="1138" dirty="0">
                <a:sym typeface="Wingdings" panose="05000000000000000000" pitchFamily="2" charset="2"/>
              </a:rPr>
              <a:t>표본 추출 후 조사</a:t>
            </a:r>
            <a:endParaRPr lang="ko-KR" altLang="en-US" sz="1138" dirty="0"/>
          </a:p>
        </p:txBody>
      </p:sp>
    </p:spTree>
    <p:extLst>
      <p:ext uri="{BB962C8B-B14F-4D97-AF65-F5344CB8AC3E}">
        <p14:creationId xmlns:p14="http://schemas.microsoft.com/office/powerpoint/2010/main" val="1224959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fdcfe9825_0_11"/>
          <p:cNvSpPr txBox="1"/>
          <p:nvPr/>
        </p:nvSpPr>
        <p:spPr>
          <a:xfrm>
            <a:off x="8447080" y="806247"/>
            <a:ext cx="431194" cy="2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348" tIns="30164" rIns="60348" bIns="30164" anchor="ctr" anchorCtr="0">
            <a:noAutofit/>
          </a:bodyPr>
          <a:lstStyle/>
          <a:p>
            <a:pPr algn="r"/>
            <a:fld id="{00000000-1234-1234-1234-123412341234}" type="slidenum">
              <a:rPr lang="en-US" altLang="ko-KR" sz="1056" b="1">
                <a:solidFill>
                  <a:srgbClr val="7F7F7F"/>
                </a:solidFill>
              </a:rPr>
              <a:pPr algn="r"/>
              <a:t>17</a:t>
            </a:fld>
            <a:endParaRPr sz="1056" b="1">
              <a:solidFill>
                <a:srgbClr val="7F7F7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8EB39-A786-4920-BD4F-830D19AEE6A7}"/>
              </a:ext>
            </a:extLst>
          </p:cNvPr>
          <p:cNvSpPr txBox="1"/>
          <p:nvPr/>
        </p:nvSpPr>
        <p:spPr>
          <a:xfrm>
            <a:off x="221336" y="1277823"/>
            <a:ext cx="4262434" cy="847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38" dirty="0">
                <a:sym typeface="Wingdings" panose="05000000000000000000" pitchFamily="2" charset="2"/>
              </a:rPr>
              <a:t>모평균을 표본평균의 평균으로 계산하는 이유</a:t>
            </a:r>
            <a:endParaRPr lang="en-US" altLang="ko-KR" sz="1138" dirty="0">
              <a:sym typeface="Wingdings" panose="05000000000000000000" pitchFamily="2" charset="2"/>
            </a:endParaRPr>
          </a:p>
          <a:p>
            <a:pPr marL="232172" indent="-23217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38" dirty="0">
                <a:sym typeface="Wingdings" panose="05000000000000000000" pitchFamily="2" charset="2"/>
              </a:rPr>
              <a:t>표본집단의 평균이 모집단과 같은 분포를 보임 </a:t>
            </a:r>
            <a:endParaRPr lang="en-US" altLang="ko-KR" sz="1138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ko-KR" altLang="en-US" sz="1138" dirty="0"/>
          </a:p>
        </p:txBody>
      </p:sp>
      <p:sp>
        <p:nvSpPr>
          <p:cNvPr id="14" name="Google Shape;38;g7fdcfe9825_0_1">
            <a:extLst>
              <a:ext uri="{FF2B5EF4-FFF2-40B4-BE49-F238E27FC236}">
                <a16:creationId xmlns:a16="http://schemas.microsoft.com/office/drawing/2014/main" id="{7A181A64-6921-497A-B606-A7CF8D832FC3}"/>
              </a:ext>
            </a:extLst>
          </p:cNvPr>
          <p:cNvSpPr txBox="1"/>
          <p:nvPr/>
        </p:nvSpPr>
        <p:spPr>
          <a:xfrm>
            <a:off x="1108944" y="791800"/>
            <a:ext cx="4262434" cy="30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noAutofit/>
          </a:bodyPr>
          <a:lstStyle/>
          <a:p>
            <a:r>
              <a:rPr lang="en-US" altLang="ko-KR" sz="1138" b="1" dirty="0">
                <a:solidFill>
                  <a:schemeClr val="dk1"/>
                </a:solidFill>
              </a:rPr>
              <a:t>2.3 </a:t>
            </a:r>
            <a:r>
              <a:rPr lang="ko-KR" altLang="en-US" sz="1138" b="1">
                <a:solidFill>
                  <a:schemeClr val="dk1"/>
                </a:solidFill>
              </a:rPr>
              <a:t>선택 편향</a:t>
            </a:r>
            <a:endParaRPr lang="ko-KR" altLang="en-US" sz="1138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19924B8-2DBD-4EE8-AFD2-C33A7F29AA22}"/>
              </a:ext>
            </a:extLst>
          </p:cNvPr>
          <p:cNvSpPr/>
          <p:nvPr/>
        </p:nvSpPr>
        <p:spPr>
          <a:xfrm>
            <a:off x="551214" y="2741569"/>
            <a:ext cx="1001512" cy="1414424"/>
          </a:xfrm>
          <a:custGeom>
            <a:avLst/>
            <a:gdLst>
              <a:gd name="connsiteX0" fmla="*/ 0 w 2355272"/>
              <a:gd name="connsiteY0" fmla="*/ 1828800 h 1828800"/>
              <a:gd name="connsiteX1" fmla="*/ 1099127 w 2355272"/>
              <a:gd name="connsiteY1" fmla="*/ 1524000 h 1828800"/>
              <a:gd name="connsiteX2" fmla="*/ 1634836 w 2355272"/>
              <a:gd name="connsiteY2" fmla="*/ 923636 h 1828800"/>
              <a:gd name="connsiteX3" fmla="*/ 1948872 w 2355272"/>
              <a:gd name="connsiteY3" fmla="*/ 221673 h 1828800"/>
              <a:gd name="connsiteX4" fmla="*/ 2355272 w 2355272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5272" h="1828800">
                <a:moveTo>
                  <a:pt x="0" y="1828800"/>
                </a:moveTo>
                <a:cubicBezTo>
                  <a:pt x="413327" y="1751830"/>
                  <a:pt x="826654" y="1674861"/>
                  <a:pt x="1099127" y="1524000"/>
                </a:cubicBezTo>
                <a:cubicBezTo>
                  <a:pt x="1371600" y="1373139"/>
                  <a:pt x="1493212" y="1140690"/>
                  <a:pt x="1634836" y="923636"/>
                </a:cubicBezTo>
                <a:cubicBezTo>
                  <a:pt x="1776460" y="706582"/>
                  <a:pt x="1828799" y="375612"/>
                  <a:pt x="1948872" y="221673"/>
                </a:cubicBezTo>
                <a:cubicBezTo>
                  <a:pt x="2068945" y="67734"/>
                  <a:pt x="2258290" y="3079"/>
                  <a:pt x="23552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3B2004C6-E2D6-47D6-9BAA-10032E95DD7D}"/>
              </a:ext>
            </a:extLst>
          </p:cNvPr>
          <p:cNvSpPr/>
          <p:nvPr/>
        </p:nvSpPr>
        <p:spPr>
          <a:xfrm flipH="1">
            <a:off x="1555965" y="2741569"/>
            <a:ext cx="1001512" cy="1414424"/>
          </a:xfrm>
          <a:custGeom>
            <a:avLst/>
            <a:gdLst>
              <a:gd name="connsiteX0" fmla="*/ 0 w 2355272"/>
              <a:gd name="connsiteY0" fmla="*/ 1828800 h 1828800"/>
              <a:gd name="connsiteX1" fmla="*/ 1099127 w 2355272"/>
              <a:gd name="connsiteY1" fmla="*/ 1524000 h 1828800"/>
              <a:gd name="connsiteX2" fmla="*/ 1634836 w 2355272"/>
              <a:gd name="connsiteY2" fmla="*/ 923636 h 1828800"/>
              <a:gd name="connsiteX3" fmla="*/ 1948872 w 2355272"/>
              <a:gd name="connsiteY3" fmla="*/ 221673 h 1828800"/>
              <a:gd name="connsiteX4" fmla="*/ 2355272 w 2355272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5272" h="1828800">
                <a:moveTo>
                  <a:pt x="0" y="1828800"/>
                </a:moveTo>
                <a:cubicBezTo>
                  <a:pt x="413327" y="1751830"/>
                  <a:pt x="826654" y="1674861"/>
                  <a:pt x="1099127" y="1524000"/>
                </a:cubicBezTo>
                <a:cubicBezTo>
                  <a:pt x="1371600" y="1373139"/>
                  <a:pt x="1493212" y="1140690"/>
                  <a:pt x="1634836" y="923636"/>
                </a:cubicBezTo>
                <a:cubicBezTo>
                  <a:pt x="1776460" y="706582"/>
                  <a:pt x="1828799" y="375612"/>
                  <a:pt x="1948872" y="221673"/>
                </a:cubicBezTo>
                <a:cubicBezTo>
                  <a:pt x="2068945" y="67734"/>
                  <a:pt x="2258290" y="3079"/>
                  <a:pt x="23552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D22D786-2A15-4E95-AEE9-896B0C22F61F}"/>
              </a:ext>
            </a:extLst>
          </p:cNvPr>
          <p:cNvCxnSpPr>
            <a:cxnSpLocks/>
          </p:cNvCxnSpPr>
          <p:nvPr/>
        </p:nvCxnSpPr>
        <p:spPr>
          <a:xfrm>
            <a:off x="234845" y="4330674"/>
            <a:ext cx="2459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4639E73-74C3-448A-9AE4-5ABF55CB38D7}"/>
              </a:ext>
            </a:extLst>
          </p:cNvPr>
          <p:cNvCxnSpPr>
            <a:cxnSpLocks/>
          </p:cNvCxnSpPr>
          <p:nvPr/>
        </p:nvCxnSpPr>
        <p:spPr>
          <a:xfrm flipV="1">
            <a:off x="453724" y="2384908"/>
            <a:ext cx="0" cy="211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B9E01A-AC59-4F32-89FD-98C1E17C57D2}"/>
              </a:ext>
            </a:extLst>
          </p:cNvPr>
          <p:cNvSpPr txBox="1"/>
          <p:nvPr/>
        </p:nvSpPr>
        <p:spPr>
          <a:xfrm>
            <a:off x="976240" y="4594087"/>
            <a:ext cx="1718541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38" dirty="0"/>
              <a:t>모집단의 분포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68AD015-3552-4B56-947A-D04D9A6DEA42}"/>
              </a:ext>
            </a:extLst>
          </p:cNvPr>
          <p:cNvCxnSpPr>
            <a:cxnSpLocks/>
          </p:cNvCxnSpPr>
          <p:nvPr/>
        </p:nvCxnSpPr>
        <p:spPr>
          <a:xfrm>
            <a:off x="4152218" y="2666168"/>
            <a:ext cx="1674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F62E7C0-6972-42ED-810E-56503EF554EF}"/>
              </a:ext>
            </a:extLst>
          </p:cNvPr>
          <p:cNvCxnSpPr>
            <a:cxnSpLocks/>
          </p:cNvCxnSpPr>
          <p:nvPr/>
        </p:nvCxnSpPr>
        <p:spPr>
          <a:xfrm flipV="1">
            <a:off x="4427382" y="1769368"/>
            <a:ext cx="0" cy="1144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604399F9-7105-4839-9AD3-94DC3E154FDA}"/>
              </a:ext>
            </a:extLst>
          </p:cNvPr>
          <p:cNvSpPr/>
          <p:nvPr/>
        </p:nvSpPr>
        <p:spPr>
          <a:xfrm>
            <a:off x="4573645" y="1896940"/>
            <a:ext cx="998104" cy="712941"/>
          </a:xfrm>
          <a:custGeom>
            <a:avLst/>
            <a:gdLst>
              <a:gd name="connsiteX0" fmla="*/ 0 w 1228436"/>
              <a:gd name="connsiteY0" fmla="*/ 794339 h 877466"/>
              <a:gd name="connsiteX1" fmla="*/ 203200 w 1228436"/>
              <a:gd name="connsiteY1" fmla="*/ 674266 h 877466"/>
              <a:gd name="connsiteX2" fmla="*/ 341745 w 1228436"/>
              <a:gd name="connsiteY2" fmla="*/ 12 h 877466"/>
              <a:gd name="connsiteX3" fmla="*/ 544945 w 1228436"/>
              <a:gd name="connsiteY3" fmla="*/ 692739 h 877466"/>
              <a:gd name="connsiteX4" fmla="*/ 1228436 w 1228436"/>
              <a:gd name="connsiteY4" fmla="*/ 877466 h 87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436" h="877466">
                <a:moveTo>
                  <a:pt x="0" y="794339"/>
                </a:moveTo>
                <a:cubicBezTo>
                  <a:pt x="73121" y="800496"/>
                  <a:pt x="146243" y="806654"/>
                  <a:pt x="203200" y="674266"/>
                </a:cubicBezTo>
                <a:cubicBezTo>
                  <a:pt x="260157" y="541878"/>
                  <a:pt x="284788" y="-3067"/>
                  <a:pt x="341745" y="12"/>
                </a:cubicBezTo>
                <a:cubicBezTo>
                  <a:pt x="398702" y="3091"/>
                  <a:pt x="397163" y="546497"/>
                  <a:pt x="544945" y="692739"/>
                </a:cubicBezTo>
                <a:cubicBezTo>
                  <a:pt x="692727" y="838981"/>
                  <a:pt x="960581" y="858223"/>
                  <a:pt x="1228436" y="87746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79E9EA0-C9AE-45C0-8DB0-28C982A16C9E}"/>
              </a:ext>
            </a:extLst>
          </p:cNvPr>
          <p:cNvCxnSpPr>
            <a:cxnSpLocks/>
          </p:cNvCxnSpPr>
          <p:nvPr/>
        </p:nvCxnSpPr>
        <p:spPr>
          <a:xfrm>
            <a:off x="4166920" y="4012419"/>
            <a:ext cx="1674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1B015B8-1FB8-40DA-9B8C-AA8B45EA3BF4}"/>
              </a:ext>
            </a:extLst>
          </p:cNvPr>
          <p:cNvCxnSpPr>
            <a:cxnSpLocks/>
          </p:cNvCxnSpPr>
          <p:nvPr/>
        </p:nvCxnSpPr>
        <p:spPr>
          <a:xfrm flipV="1">
            <a:off x="4442084" y="3206494"/>
            <a:ext cx="0" cy="108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28A3337C-60B5-4798-9EAB-7371DCA01F3E}"/>
              </a:ext>
            </a:extLst>
          </p:cNvPr>
          <p:cNvSpPr/>
          <p:nvPr/>
        </p:nvSpPr>
        <p:spPr>
          <a:xfrm>
            <a:off x="4603662" y="3348266"/>
            <a:ext cx="1110673" cy="547832"/>
          </a:xfrm>
          <a:custGeom>
            <a:avLst/>
            <a:gdLst>
              <a:gd name="connsiteX0" fmla="*/ 0 w 1366982"/>
              <a:gd name="connsiteY0" fmla="*/ 674255 h 674255"/>
              <a:gd name="connsiteX1" fmla="*/ 498763 w 1366982"/>
              <a:gd name="connsiteY1" fmla="*/ 637309 h 674255"/>
              <a:gd name="connsiteX2" fmla="*/ 775854 w 1366982"/>
              <a:gd name="connsiteY2" fmla="*/ 489527 h 674255"/>
              <a:gd name="connsiteX3" fmla="*/ 969818 w 1366982"/>
              <a:gd name="connsiteY3" fmla="*/ 0 h 674255"/>
              <a:gd name="connsiteX4" fmla="*/ 1126836 w 1366982"/>
              <a:gd name="connsiteY4" fmla="*/ 489527 h 674255"/>
              <a:gd name="connsiteX5" fmla="*/ 1274618 w 1366982"/>
              <a:gd name="connsiteY5" fmla="*/ 637309 h 674255"/>
              <a:gd name="connsiteX6" fmla="*/ 1366982 w 1366982"/>
              <a:gd name="connsiteY6" fmla="*/ 655782 h 67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6982" h="674255">
                <a:moveTo>
                  <a:pt x="0" y="674255"/>
                </a:moveTo>
                <a:cubicBezTo>
                  <a:pt x="184727" y="671176"/>
                  <a:pt x="369454" y="668097"/>
                  <a:pt x="498763" y="637309"/>
                </a:cubicBezTo>
                <a:cubicBezTo>
                  <a:pt x="628072" y="606521"/>
                  <a:pt x="697345" y="595745"/>
                  <a:pt x="775854" y="489527"/>
                </a:cubicBezTo>
                <a:cubicBezTo>
                  <a:pt x="854363" y="383309"/>
                  <a:pt x="911321" y="0"/>
                  <a:pt x="969818" y="0"/>
                </a:cubicBezTo>
                <a:cubicBezTo>
                  <a:pt x="1028315" y="0"/>
                  <a:pt x="1076036" y="383309"/>
                  <a:pt x="1126836" y="489527"/>
                </a:cubicBezTo>
                <a:cubicBezTo>
                  <a:pt x="1177636" y="595745"/>
                  <a:pt x="1234594" y="609600"/>
                  <a:pt x="1274618" y="637309"/>
                </a:cubicBezTo>
                <a:cubicBezTo>
                  <a:pt x="1314642" y="665018"/>
                  <a:pt x="1340812" y="660400"/>
                  <a:pt x="1366982" y="6557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DA9025-B064-415D-BD87-ADB4BF03F05E}"/>
              </a:ext>
            </a:extLst>
          </p:cNvPr>
          <p:cNvSpPr txBox="1"/>
          <p:nvPr/>
        </p:nvSpPr>
        <p:spPr>
          <a:xfrm>
            <a:off x="4213427" y="2938677"/>
            <a:ext cx="1718541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38" dirty="0"/>
              <a:t>표본집단</a:t>
            </a:r>
            <a:r>
              <a:rPr lang="en-US" altLang="ko-KR" sz="1138" dirty="0"/>
              <a:t>1</a:t>
            </a:r>
            <a:r>
              <a:rPr lang="ko-KR" altLang="en-US" sz="1138" dirty="0"/>
              <a:t>의 분포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DF8996-277E-4EAB-B0A6-9F085C2B0536}"/>
              </a:ext>
            </a:extLst>
          </p:cNvPr>
          <p:cNvSpPr txBox="1"/>
          <p:nvPr/>
        </p:nvSpPr>
        <p:spPr>
          <a:xfrm>
            <a:off x="4228438" y="4314945"/>
            <a:ext cx="1718541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38" dirty="0"/>
              <a:t>표본집단</a:t>
            </a:r>
            <a:r>
              <a:rPr lang="en-US" altLang="ko-KR" sz="1138" dirty="0"/>
              <a:t>2</a:t>
            </a:r>
            <a:r>
              <a:rPr lang="ko-KR" altLang="en-US" sz="1138" dirty="0"/>
              <a:t>의 분포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1EB55CB-C246-4145-A863-82B1A49EF87E}"/>
              </a:ext>
            </a:extLst>
          </p:cNvPr>
          <p:cNvSpPr/>
          <p:nvPr/>
        </p:nvSpPr>
        <p:spPr>
          <a:xfrm>
            <a:off x="4918854" y="2658665"/>
            <a:ext cx="37147" cy="37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68E472C-2514-4694-9014-06043FD05C14}"/>
                  </a:ext>
                </a:extLst>
              </p:cNvPr>
              <p:cNvSpPr txBox="1"/>
              <p:nvPr/>
            </p:nvSpPr>
            <p:spPr>
              <a:xfrm>
                <a:off x="4821139" y="2668312"/>
                <a:ext cx="653049" cy="263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3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38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138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813" dirty="0"/>
                  <a:t>(</a:t>
                </a:r>
                <a:r>
                  <a:rPr lang="ko-KR" altLang="en-US" sz="813" dirty="0"/>
                  <a:t>평균</a:t>
                </a:r>
                <a:r>
                  <a:rPr lang="en-US" altLang="ko-KR" sz="813" dirty="0"/>
                  <a:t>)</a:t>
                </a:r>
                <a:endParaRPr lang="ko-KR" altLang="en-US" sz="813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68E472C-2514-4694-9014-06043FD05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139" y="2668312"/>
                <a:ext cx="653049" cy="263727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타원 54">
            <a:extLst>
              <a:ext uri="{FF2B5EF4-FFF2-40B4-BE49-F238E27FC236}">
                <a16:creationId xmlns:a16="http://schemas.microsoft.com/office/drawing/2014/main" id="{61CBC013-5491-4598-9E49-29E863445356}"/>
              </a:ext>
            </a:extLst>
          </p:cNvPr>
          <p:cNvSpPr/>
          <p:nvPr/>
        </p:nvSpPr>
        <p:spPr>
          <a:xfrm>
            <a:off x="5324030" y="4000965"/>
            <a:ext cx="37147" cy="37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845D4C-4253-49CC-9A76-4199C429C46C}"/>
              </a:ext>
            </a:extLst>
          </p:cNvPr>
          <p:cNvSpPr txBox="1"/>
          <p:nvPr/>
        </p:nvSpPr>
        <p:spPr>
          <a:xfrm>
            <a:off x="6781023" y="4409970"/>
            <a:ext cx="1718541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38" dirty="0"/>
              <a:t>표본집단 평균의 분포</a:t>
            </a:r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F045C905-8D73-4AC1-9587-F532DF4D64F3}"/>
              </a:ext>
            </a:extLst>
          </p:cNvPr>
          <p:cNvSpPr/>
          <p:nvPr/>
        </p:nvSpPr>
        <p:spPr>
          <a:xfrm>
            <a:off x="6976067" y="3021866"/>
            <a:ext cx="586908" cy="828883"/>
          </a:xfrm>
          <a:custGeom>
            <a:avLst/>
            <a:gdLst>
              <a:gd name="connsiteX0" fmla="*/ 0 w 2355272"/>
              <a:gd name="connsiteY0" fmla="*/ 1828800 h 1828800"/>
              <a:gd name="connsiteX1" fmla="*/ 1099127 w 2355272"/>
              <a:gd name="connsiteY1" fmla="*/ 1524000 h 1828800"/>
              <a:gd name="connsiteX2" fmla="*/ 1634836 w 2355272"/>
              <a:gd name="connsiteY2" fmla="*/ 923636 h 1828800"/>
              <a:gd name="connsiteX3" fmla="*/ 1948872 w 2355272"/>
              <a:gd name="connsiteY3" fmla="*/ 221673 h 1828800"/>
              <a:gd name="connsiteX4" fmla="*/ 2355272 w 2355272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5272" h="1828800">
                <a:moveTo>
                  <a:pt x="0" y="1828800"/>
                </a:moveTo>
                <a:cubicBezTo>
                  <a:pt x="413327" y="1751830"/>
                  <a:pt x="826654" y="1674861"/>
                  <a:pt x="1099127" y="1524000"/>
                </a:cubicBezTo>
                <a:cubicBezTo>
                  <a:pt x="1371600" y="1373139"/>
                  <a:pt x="1493212" y="1140690"/>
                  <a:pt x="1634836" y="923636"/>
                </a:cubicBezTo>
                <a:cubicBezTo>
                  <a:pt x="1776460" y="706582"/>
                  <a:pt x="1828799" y="375612"/>
                  <a:pt x="1948872" y="221673"/>
                </a:cubicBezTo>
                <a:cubicBezTo>
                  <a:pt x="2068945" y="67734"/>
                  <a:pt x="2258290" y="3079"/>
                  <a:pt x="23552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22FA7A4E-C13E-453D-92A3-A8FA92B548FB}"/>
              </a:ext>
            </a:extLst>
          </p:cNvPr>
          <p:cNvSpPr/>
          <p:nvPr/>
        </p:nvSpPr>
        <p:spPr>
          <a:xfrm flipH="1">
            <a:off x="7568928" y="3021866"/>
            <a:ext cx="586908" cy="828883"/>
          </a:xfrm>
          <a:custGeom>
            <a:avLst/>
            <a:gdLst>
              <a:gd name="connsiteX0" fmla="*/ 0 w 2355272"/>
              <a:gd name="connsiteY0" fmla="*/ 1828800 h 1828800"/>
              <a:gd name="connsiteX1" fmla="*/ 1099127 w 2355272"/>
              <a:gd name="connsiteY1" fmla="*/ 1524000 h 1828800"/>
              <a:gd name="connsiteX2" fmla="*/ 1634836 w 2355272"/>
              <a:gd name="connsiteY2" fmla="*/ 923636 h 1828800"/>
              <a:gd name="connsiteX3" fmla="*/ 1948872 w 2355272"/>
              <a:gd name="connsiteY3" fmla="*/ 221673 h 1828800"/>
              <a:gd name="connsiteX4" fmla="*/ 2355272 w 2355272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5272" h="1828800">
                <a:moveTo>
                  <a:pt x="0" y="1828800"/>
                </a:moveTo>
                <a:cubicBezTo>
                  <a:pt x="413327" y="1751830"/>
                  <a:pt x="826654" y="1674861"/>
                  <a:pt x="1099127" y="1524000"/>
                </a:cubicBezTo>
                <a:cubicBezTo>
                  <a:pt x="1371600" y="1373139"/>
                  <a:pt x="1493212" y="1140690"/>
                  <a:pt x="1634836" y="923636"/>
                </a:cubicBezTo>
                <a:cubicBezTo>
                  <a:pt x="1776460" y="706582"/>
                  <a:pt x="1828799" y="375612"/>
                  <a:pt x="1948872" y="221673"/>
                </a:cubicBezTo>
                <a:cubicBezTo>
                  <a:pt x="2068945" y="67734"/>
                  <a:pt x="2258290" y="3079"/>
                  <a:pt x="235527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71BE09E-1685-4623-BE46-6ED17902CB80}"/>
              </a:ext>
            </a:extLst>
          </p:cNvPr>
          <p:cNvCxnSpPr>
            <a:cxnSpLocks/>
          </p:cNvCxnSpPr>
          <p:nvPr/>
        </p:nvCxnSpPr>
        <p:spPr>
          <a:xfrm>
            <a:off x="6562144" y="4068758"/>
            <a:ext cx="18135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A5241E-C744-4E4D-828B-E6745A556E79}"/>
              </a:ext>
            </a:extLst>
          </p:cNvPr>
          <p:cNvCxnSpPr>
            <a:cxnSpLocks/>
          </p:cNvCxnSpPr>
          <p:nvPr/>
        </p:nvCxnSpPr>
        <p:spPr>
          <a:xfrm flipV="1">
            <a:off x="6781022" y="2845513"/>
            <a:ext cx="0" cy="139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3B8C442-311E-4D0A-A82A-9036E988EED2}"/>
                  </a:ext>
                </a:extLst>
              </p:cNvPr>
              <p:cNvSpPr txBox="1"/>
              <p:nvPr/>
            </p:nvSpPr>
            <p:spPr>
              <a:xfrm>
                <a:off x="5244689" y="4045990"/>
                <a:ext cx="653049" cy="263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3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38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138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813" dirty="0"/>
                  <a:t>(</a:t>
                </a:r>
                <a:r>
                  <a:rPr lang="ko-KR" altLang="en-US" sz="813" dirty="0"/>
                  <a:t>평균</a:t>
                </a:r>
                <a:r>
                  <a:rPr lang="en-US" altLang="ko-KR" sz="813" dirty="0"/>
                  <a:t>)</a:t>
                </a:r>
                <a:endParaRPr lang="ko-KR" altLang="en-US" sz="813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3B8C442-311E-4D0A-A82A-9036E988E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689" y="4045990"/>
                <a:ext cx="653049" cy="263727"/>
              </a:xfrm>
              <a:prstGeom prst="rect">
                <a:avLst/>
              </a:prstGeom>
              <a:blipFill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9377E61A-5E3B-4F69-97DE-7669B630380C}"/>
              </a:ext>
            </a:extLst>
          </p:cNvPr>
          <p:cNvSpPr/>
          <p:nvPr/>
        </p:nvSpPr>
        <p:spPr>
          <a:xfrm>
            <a:off x="6017521" y="3817358"/>
            <a:ext cx="495293" cy="3676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29A15CE-9155-4E43-A476-553D40F89FB0}"/>
              </a:ext>
            </a:extLst>
          </p:cNvPr>
          <p:cNvCxnSpPr>
            <a:cxnSpLocks/>
          </p:cNvCxnSpPr>
          <p:nvPr/>
        </p:nvCxnSpPr>
        <p:spPr>
          <a:xfrm flipV="1">
            <a:off x="2694780" y="2402934"/>
            <a:ext cx="1308136" cy="141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7C57EB9C-503F-4D3E-9CBE-4BD899EBAAAB}"/>
              </a:ext>
            </a:extLst>
          </p:cNvPr>
          <p:cNvCxnSpPr>
            <a:cxnSpLocks/>
          </p:cNvCxnSpPr>
          <p:nvPr/>
        </p:nvCxnSpPr>
        <p:spPr>
          <a:xfrm flipV="1">
            <a:off x="2694780" y="3755074"/>
            <a:ext cx="1302182" cy="6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6FD27FA-C2E5-4F4F-89EF-A3080E113A92}"/>
              </a:ext>
            </a:extLst>
          </p:cNvPr>
          <p:cNvCxnSpPr>
            <a:cxnSpLocks/>
          </p:cNvCxnSpPr>
          <p:nvPr/>
        </p:nvCxnSpPr>
        <p:spPr>
          <a:xfrm>
            <a:off x="2694780" y="3817357"/>
            <a:ext cx="1296229" cy="124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E07651D-958E-4F1C-AFED-F79DFA4EF961}"/>
              </a:ext>
            </a:extLst>
          </p:cNvPr>
          <p:cNvCxnSpPr>
            <a:cxnSpLocks/>
          </p:cNvCxnSpPr>
          <p:nvPr/>
        </p:nvCxnSpPr>
        <p:spPr>
          <a:xfrm>
            <a:off x="4159416" y="5437521"/>
            <a:ext cx="1674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0760950-C4DD-42ED-854B-20C0DC31499D}"/>
              </a:ext>
            </a:extLst>
          </p:cNvPr>
          <p:cNvCxnSpPr>
            <a:cxnSpLocks/>
          </p:cNvCxnSpPr>
          <p:nvPr/>
        </p:nvCxnSpPr>
        <p:spPr>
          <a:xfrm flipV="1">
            <a:off x="4434580" y="4598576"/>
            <a:ext cx="0" cy="1086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04A834E-893B-4054-8185-005939F2113F}"/>
              </a:ext>
            </a:extLst>
          </p:cNvPr>
          <p:cNvSpPr txBox="1"/>
          <p:nvPr/>
        </p:nvSpPr>
        <p:spPr>
          <a:xfrm>
            <a:off x="4220934" y="5740047"/>
            <a:ext cx="1718541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38" dirty="0"/>
              <a:t>표본집단</a:t>
            </a:r>
            <a:r>
              <a:rPr lang="en-US" altLang="ko-KR" sz="1138" dirty="0"/>
              <a:t>3</a:t>
            </a:r>
            <a:r>
              <a:rPr lang="ko-KR" altLang="en-US" sz="1138" dirty="0"/>
              <a:t>의 분포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A8816D4-A7C1-4741-ACF9-FCF501774A14}"/>
              </a:ext>
            </a:extLst>
          </p:cNvPr>
          <p:cNvSpPr/>
          <p:nvPr/>
        </p:nvSpPr>
        <p:spPr>
          <a:xfrm>
            <a:off x="5136418" y="5426067"/>
            <a:ext cx="37147" cy="371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3FB0732-4E6B-459E-A58B-045FF13DA097}"/>
                  </a:ext>
                </a:extLst>
              </p:cNvPr>
              <p:cNvSpPr txBox="1"/>
              <p:nvPr/>
            </p:nvSpPr>
            <p:spPr>
              <a:xfrm>
                <a:off x="5057077" y="5471093"/>
                <a:ext cx="653049" cy="263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3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38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138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813" dirty="0"/>
                  <a:t>(</a:t>
                </a:r>
                <a:r>
                  <a:rPr lang="ko-KR" altLang="en-US" sz="813" dirty="0"/>
                  <a:t>평균</a:t>
                </a:r>
                <a:r>
                  <a:rPr lang="en-US" altLang="ko-KR" sz="813" dirty="0"/>
                  <a:t>)</a:t>
                </a:r>
                <a:endParaRPr lang="ko-KR" altLang="en-US" sz="813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3FB0732-4E6B-459E-A58B-045FF13DA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077" y="5471093"/>
                <a:ext cx="653049" cy="263727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CE3625BD-22FA-4E84-91E9-3C30BB93EA81}"/>
              </a:ext>
            </a:extLst>
          </p:cNvPr>
          <p:cNvSpPr/>
          <p:nvPr/>
        </p:nvSpPr>
        <p:spPr>
          <a:xfrm>
            <a:off x="4536124" y="4970055"/>
            <a:ext cx="1208232" cy="304690"/>
          </a:xfrm>
          <a:custGeom>
            <a:avLst/>
            <a:gdLst>
              <a:gd name="connsiteX0" fmla="*/ 0 w 1487055"/>
              <a:gd name="connsiteY0" fmla="*/ 375003 h 375003"/>
              <a:gd name="connsiteX1" fmla="*/ 341745 w 1487055"/>
              <a:gd name="connsiteY1" fmla="*/ 319584 h 375003"/>
              <a:gd name="connsiteX2" fmla="*/ 544945 w 1487055"/>
              <a:gd name="connsiteY2" fmla="*/ 162566 h 375003"/>
              <a:gd name="connsiteX3" fmla="*/ 720436 w 1487055"/>
              <a:gd name="connsiteY3" fmla="*/ 14784 h 375003"/>
              <a:gd name="connsiteX4" fmla="*/ 914400 w 1487055"/>
              <a:gd name="connsiteY4" fmla="*/ 24021 h 375003"/>
              <a:gd name="connsiteX5" fmla="*/ 1071418 w 1487055"/>
              <a:gd name="connsiteY5" fmla="*/ 181039 h 375003"/>
              <a:gd name="connsiteX6" fmla="*/ 1173018 w 1487055"/>
              <a:gd name="connsiteY6" fmla="*/ 310348 h 375003"/>
              <a:gd name="connsiteX7" fmla="*/ 1487055 w 1487055"/>
              <a:gd name="connsiteY7" fmla="*/ 375003 h 37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7055" h="375003">
                <a:moveTo>
                  <a:pt x="0" y="375003"/>
                </a:moveTo>
                <a:cubicBezTo>
                  <a:pt x="125460" y="364996"/>
                  <a:pt x="250921" y="354990"/>
                  <a:pt x="341745" y="319584"/>
                </a:cubicBezTo>
                <a:cubicBezTo>
                  <a:pt x="432569" y="284178"/>
                  <a:pt x="481830" y="213366"/>
                  <a:pt x="544945" y="162566"/>
                </a:cubicBezTo>
                <a:cubicBezTo>
                  <a:pt x="608060" y="111766"/>
                  <a:pt x="658860" y="37875"/>
                  <a:pt x="720436" y="14784"/>
                </a:cubicBezTo>
                <a:cubicBezTo>
                  <a:pt x="782012" y="-8307"/>
                  <a:pt x="855903" y="-3688"/>
                  <a:pt x="914400" y="24021"/>
                </a:cubicBezTo>
                <a:cubicBezTo>
                  <a:pt x="972897" y="51730"/>
                  <a:pt x="1028315" y="133318"/>
                  <a:pt x="1071418" y="181039"/>
                </a:cubicBezTo>
                <a:cubicBezTo>
                  <a:pt x="1114521" y="228760"/>
                  <a:pt x="1103745" y="278021"/>
                  <a:pt x="1173018" y="310348"/>
                </a:cubicBezTo>
                <a:cubicBezTo>
                  <a:pt x="1242291" y="342675"/>
                  <a:pt x="1419322" y="368845"/>
                  <a:pt x="1487055" y="3750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401FA5-E995-49E6-8B3C-BA1F0A04F44B}"/>
              </a:ext>
            </a:extLst>
          </p:cNvPr>
          <p:cNvSpPr/>
          <p:nvPr/>
        </p:nvSpPr>
        <p:spPr>
          <a:xfrm>
            <a:off x="6017520" y="1277823"/>
            <a:ext cx="3667133" cy="14840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>
                <a:solidFill>
                  <a:sysClr val="windowText" lastClr="000000"/>
                </a:solidFill>
              </a:rPr>
              <a:t>수학적 증명</a:t>
            </a:r>
            <a:endParaRPr lang="en-US" altLang="ko-KR" sz="1138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138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1138" dirty="0">
                <a:solidFill>
                  <a:sysClr val="windowText" lastClr="000000"/>
                </a:solidFill>
              </a:rPr>
              <a:t> </a:t>
            </a:r>
          </a:p>
          <a:p>
            <a:pPr algn="ctr"/>
            <a:endParaRPr lang="en-US" altLang="ko-KR" sz="1138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sz="1138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sz="1138" dirty="0">
              <a:solidFill>
                <a:sysClr val="windowText" lastClr="000000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CB07B09-BA97-4F82-861D-CEB8318FE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157" y="1666265"/>
            <a:ext cx="175793" cy="2343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F118F6-E74A-41A9-9AE9-E6779E302644}"/>
                  </a:ext>
                </a:extLst>
              </p:cNvPr>
              <p:cNvSpPr txBox="1"/>
              <p:nvPr/>
            </p:nvSpPr>
            <p:spPr>
              <a:xfrm>
                <a:off x="6126090" y="1587566"/>
                <a:ext cx="3342697" cy="9282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38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138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38" i="1"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d>
                    <m:r>
                      <a:rPr lang="en-US" altLang="ko-KR" sz="1138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38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138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38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ko-KR" sz="1138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138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138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138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1138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38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138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ko-KR" sz="1138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ko-KR" sz="1138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138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138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138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1138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138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13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38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138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138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3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38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138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138" dirty="0"/>
                  <a:t>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3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38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138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138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138" dirty="0"/>
              </a:p>
              <a:p>
                <a:r>
                  <a:rPr lang="en-US" altLang="ko-KR" sz="1138" dirty="0"/>
                  <a:t>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138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138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1138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1138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1138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138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ko-KR" sz="1138" dirty="0"/>
              </a:p>
              <a:p>
                <a:endParaRPr lang="en-US" altLang="ko-KR" sz="894" dirty="0"/>
              </a:p>
              <a:p>
                <a:pPr marL="148332" indent="-148332"/>
                <a:r>
                  <a:rPr lang="en-US" altLang="ko-KR" sz="894" dirty="0"/>
                  <a:t>※ </a:t>
                </a:r>
                <a:r>
                  <a:rPr lang="ko-KR" altLang="en-US" sz="894" dirty="0"/>
                  <a:t>표본 평균 각 요소 </a:t>
                </a:r>
                <a:r>
                  <a:rPr lang="en-US" altLang="ko-KR" sz="894" dirty="0"/>
                  <a:t>1</a:t>
                </a:r>
                <a:r>
                  <a:rPr lang="ko-KR" altLang="en-US" sz="894" dirty="0"/>
                  <a:t>개에 대한 전체 </a:t>
                </a:r>
                <a:r>
                  <a:rPr lang="ko-KR" altLang="en-US" sz="894" dirty="0" err="1"/>
                  <a:t>기댓값은</a:t>
                </a:r>
                <a:r>
                  <a:rPr lang="ko-KR" altLang="en-US" sz="894" dirty="0"/>
                  <a:t> 모집단의 </a:t>
                </a:r>
                <a:r>
                  <a:rPr lang="ko-KR" altLang="en-US" sz="894" dirty="0" err="1"/>
                  <a:t>기댓값과</a:t>
                </a:r>
                <a:r>
                  <a:rPr lang="ko-KR" altLang="en-US" sz="894" dirty="0"/>
                  <a:t> 같음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F118F6-E74A-41A9-9AE9-E6779E302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090" y="1587566"/>
                <a:ext cx="3342697" cy="928203"/>
              </a:xfrm>
              <a:prstGeom prst="rect">
                <a:avLst/>
              </a:prstGeom>
              <a:blipFill>
                <a:blip r:embed="rId7"/>
                <a:stretch>
                  <a:fillRect l="-2190" t="-23529" r="-2007" b="-6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371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fdcfe9825_0_11"/>
          <p:cNvSpPr txBox="1"/>
          <p:nvPr/>
        </p:nvSpPr>
        <p:spPr>
          <a:xfrm>
            <a:off x="8447080" y="806247"/>
            <a:ext cx="431194" cy="241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348" tIns="30164" rIns="60348" bIns="30164" anchor="ctr" anchorCtr="0">
            <a:noAutofit/>
          </a:bodyPr>
          <a:lstStyle/>
          <a:p>
            <a:pPr algn="r"/>
            <a:fld id="{00000000-1234-1234-1234-123412341234}" type="slidenum">
              <a:rPr lang="en-US" altLang="ko-KR" sz="1056" b="1">
                <a:solidFill>
                  <a:srgbClr val="7F7F7F"/>
                </a:solidFill>
              </a:rPr>
              <a:pPr algn="r"/>
              <a:t>18</a:t>
            </a:fld>
            <a:endParaRPr sz="1056" b="1">
              <a:solidFill>
                <a:srgbClr val="7F7F7F"/>
              </a:solidFill>
            </a:endParaRPr>
          </a:p>
        </p:txBody>
      </p:sp>
      <p:sp>
        <p:nvSpPr>
          <p:cNvPr id="13" name="Google Shape;66;g7fdcfe9825_0_21">
            <a:extLst>
              <a:ext uri="{FF2B5EF4-FFF2-40B4-BE49-F238E27FC236}">
                <a16:creationId xmlns:a16="http://schemas.microsoft.com/office/drawing/2014/main" id="{FDC427E8-26B5-45F1-9965-E8A929805246}"/>
              </a:ext>
            </a:extLst>
          </p:cNvPr>
          <p:cNvSpPr txBox="1"/>
          <p:nvPr/>
        </p:nvSpPr>
        <p:spPr>
          <a:xfrm>
            <a:off x="2760103" y="5693385"/>
            <a:ext cx="4385794" cy="745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noAutofit/>
          </a:bodyPr>
          <a:lstStyle/>
          <a:p>
            <a:pPr algn="ctr"/>
            <a:r>
              <a:rPr lang="ko-KR" altLang="en-US" sz="1950" dirty="0">
                <a:solidFill>
                  <a:schemeClr val="dk1"/>
                </a:solidFill>
              </a:rPr>
              <a:t>감사합니다</a:t>
            </a:r>
            <a:r>
              <a:rPr lang="en-US" altLang="ko-KR" sz="1950" dirty="0">
                <a:solidFill>
                  <a:schemeClr val="dk1"/>
                </a:solidFill>
              </a:rPr>
              <a:t>!</a:t>
            </a:r>
            <a:endParaRPr sz="1950" dirty="0">
              <a:solidFill>
                <a:schemeClr val="dk1"/>
              </a:solidFill>
            </a:endParaRPr>
          </a:p>
        </p:txBody>
      </p:sp>
      <p:sp>
        <p:nvSpPr>
          <p:cNvPr id="14" name="Google Shape;38;g7fdcfe9825_0_1">
            <a:extLst>
              <a:ext uri="{FF2B5EF4-FFF2-40B4-BE49-F238E27FC236}">
                <a16:creationId xmlns:a16="http://schemas.microsoft.com/office/drawing/2014/main" id="{7A181A64-6921-497A-B606-A7CF8D832FC3}"/>
              </a:ext>
            </a:extLst>
          </p:cNvPr>
          <p:cNvSpPr txBox="1"/>
          <p:nvPr/>
        </p:nvSpPr>
        <p:spPr>
          <a:xfrm>
            <a:off x="1108944" y="791800"/>
            <a:ext cx="4262434" cy="30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noAutofit/>
          </a:bodyPr>
          <a:lstStyle/>
          <a:p>
            <a:r>
              <a:rPr lang="en-US" altLang="ko-KR" sz="1138" b="1" dirty="0">
                <a:solidFill>
                  <a:schemeClr val="dk1"/>
                </a:solidFill>
              </a:rPr>
              <a:t>1.4 </a:t>
            </a:r>
            <a:r>
              <a:rPr lang="ko-KR" altLang="en-US" sz="1138" b="1" dirty="0">
                <a:solidFill>
                  <a:schemeClr val="dk1"/>
                </a:solidFill>
              </a:rPr>
              <a:t>변이 추정 </a:t>
            </a:r>
            <a:r>
              <a:rPr lang="en-US" altLang="ko-KR" sz="1138" b="1" dirty="0">
                <a:solidFill>
                  <a:schemeClr val="dk1"/>
                </a:solidFill>
              </a:rPr>
              <a:t>~ 1.4.1 </a:t>
            </a:r>
            <a:r>
              <a:rPr lang="ko-KR" altLang="en-US" sz="1138" b="1" dirty="0">
                <a:solidFill>
                  <a:schemeClr val="dk1"/>
                </a:solidFill>
              </a:rPr>
              <a:t>표준편차와 관련 </a:t>
            </a:r>
            <a:r>
              <a:rPr lang="ko-KR" altLang="en-US" sz="1138" b="1" dirty="0" err="1">
                <a:solidFill>
                  <a:schemeClr val="dk1"/>
                </a:solidFill>
              </a:rPr>
              <a:t>추정값들</a:t>
            </a:r>
            <a:endParaRPr sz="1138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24C61-D8E9-4FB8-A8B9-1E8CBD9A5B99}"/>
              </a:ext>
            </a:extLst>
          </p:cNvPr>
          <p:cNvSpPr txBox="1"/>
          <p:nvPr/>
        </p:nvSpPr>
        <p:spPr>
          <a:xfrm>
            <a:off x="594360" y="1344612"/>
            <a:ext cx="706628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38" dirty="0"/>
              <a:t>선택 편향 </a:t>
            </a:r>
            <a:r>
              <a:rPr lang="en-US" altLang="ko-KR" sz="1138" dirty="0"/>
              <a:t>: </a:t>
            </a:r>
            <a:r>
              <a:rPr lang="ko-KR" altLang="en-US" sz="1138" dirty="0"/>
              <a:t>표본을 사전 또는 사후에 선택하게 되면서 통계 분석이 달라지는 현상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D7FCBDE-FA84-40D7-9DB0-40BDB6ABD787}"/>
              </a:ext>
            </a:extLst>
          </p:cNvPr>
          <p:cNvSpPr/>
          <p:nvPr/>
        </p:nvSpPr>
        <p:spPr>
          <a:xfrm>
            <a:off x="594360" y="1955483"/>
            <a:ext cx="3978910" cy="3673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B19C586-46D2-4A23-88B2-9DF17079C16C}"/>
              </a:ext>
            </a:extLst>
          </p:cNvPr>
          <p:cNvSpPr/>
          <p:nvPr/>
        </p:nvSpPr>
        <p:spPr>
          <a:xfrm>
            <a:off x="5572125" y="1955483"/>
            <a:ext cx="3978910" cy="3673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24FED-8B72-417A-A246-E7B209897221}"/>
              </a:ext>
            </a:extLst>
          </p:cNvPr>
          <p:cNvSpPr txBox="1"/>
          <p:nvPr/>
        </p:nvSpPr>
        <p:spPr>
          <a:xfrm>
            <a:off x="974090" y="2170112"/>
            <a:ext cx="326898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38" dirty="0"/>
              <a:t>1936</a:t>
            </a:r>
            <a:r>
              <a:rPr lang="ko-KR" altLang="en-US" sz="1138" dirty="0"/>
              <a:t>년 미국 대선 득표율 예측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5BD7218-3D9A-4BFE-A109-535CBD8C90D1}"/>
              </a:ext>
            </a:extLst>
          </p:cNvPr>
          <p:cNvSpPr/>
          <p:nvPr/>
        </p:nvSpPr>
        <p:spPr>
          <a:xfrm>
            <a:off x="2000643" y="2614995"/>
            <a:ext cx="1073150" cy="107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/>
              <a:t>기관</a:t>
            </a:r>
            <a:r>
              <a:rPr lang="en-US" altLang="ko-KR" sz="1138" dirty="0"/>
              <a:t>A</a:t>
            </a:r>
            <a:endParaRPr lang="ko-KR" altLang="en-US" sz="1138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93C28AE-09AB-4CFA-A1FF-C5FCBF0E35AA}"/>
              </a:ext>
            </a:extLst>
          </p:cNvPr>
          <p:cNvSpPr/>
          <p:nvPr/>
        </p:nvSpPr>
        <p:spPr>
          <a:xfrm>
            <a:off x="3219451" y="2614995"/>
            <a:ext cx="1073150" cy="1073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dirty="0"/>
              <a:t>기관</a:t>
            </a:r>
            <a:r>
              <a:rPr lang="en-US" altLang="ko-KR" sz="1138" dirty="0"/>
              <a:t>B</a:t>
            </a:r>
            <a:endParaRPr lang="ko-KR" altLang="en-US" sz="1138" dirty="0"/>
          </a:p>
        </p:txBody>
      </p:sp>
      <p:graphicFrame>
        <p:nvGraphicFramePr>
          <p:cNvPr id="19" name="표 20">
            <a:extLst>
              <a:ext uri="{FF2B5EF4-FFF2-40B4-BE49-F238E27FC236}">
                <a16:creationId xmlns:a16="http://schemas.microsoft.com/office/drawing/2014/main" id="{F9A925EA-194C-45F6-B99A-E4CC66D7DFDA}"/>
              </a:ext>
            </a:extLst>
          </p:cNvPr>
          <p:cNvGraphicFramePr>
            <a:graphicFrameLocks noGrp="1"/>
          </p:cNvGraphicFramePr>
          <p:nvPr/>
        </p:nvGraphicFramePr>
        <p:xfrm>
          <a:off x="775971" y="3823289"/>
          <a:ext cx="3557904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975">
                  <a:extLst>
                    <a:ext uri="{9D8B030D-6E8A-4147-A177-3AD203B41FA5}">
                      <a16:colId xmlns:a16="http://schemas.microsoft.com/office/drawing/2014/main" val="1330465471"/>
                    </a:ext>
                  </a:extLst>
                </a:gridCol>
                <a:gridCol w="1174961">
                  <a:extLst>
                    <a:ext uri="{9D8B030D-6E8A-4147-A177-3AD203B41FA5}">
                      <a16:colId xmlns:a16="http://schemas.microsoft.com/office/drawing/2014/main" val="3757461348"/>
                    </a:ext>
                  </a:extLst>
                </a:gridCol>
                <a:gridCol w="1185968">
                  <a:extLst>
                    <a:ext uri="{9D8B030D-6E8A-4147-A177-3AD203B41FA5}">
                      <a16:colId xmlns:a16="http://schemas.microsoft.com/office/drawing/2014/main" val="3205720152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조사방법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전화번호부 기반 우편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랜덤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037328605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대상수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240</a:t>
                      </a:r>
                      <a:r>
                        <a:rPr lang="ko-KR" altLang="en-US" sz="1100" dirty="0"/>
                        <a:t>만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만 명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143838682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예상 득표율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43%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56%</a:t>
                      </a:r>
                      <a:endParaRPr lang="ko-KR" altLang="en-US" sz="1100" dirty="0"/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38075840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3956FE1-B3C6-4C4D-A3BA-C7646D864AB5}"/>
              </a:ext>
            </a:extLst>
          </p:cNvPr>
          <p:cNvSpPr txBox="1"/>
          <p:nvPr/>
        </p:nvSpPr>
        <p:spPr>
          <a:xfrm>
            <a:off x="775970" y="5134407"/>
            <a:ext cx="2363864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38" dirty="0"/>
              <a:t>실제 득표율 </a:t>
            </a:r>
            <a:r>
              <a:rPr lang="en-US" altLang="ko-KR" sz="1138" dirty="0"/>
              <a:t>: 62%</a:t>
            </a:r>
            <a:endParaRPr lang="ko-KR" altLang="en-US" sz="1138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E637A60-18F9-40BA-BB34-06BF7E5E9FD2}"/>
              </a:ext>
            </a:extLst>
          </p:cNvPr>
          <p:cNvSpPr/>
          <p:nvPr/>
        </p:nvSpPr>
        <p:spPr>
          <a:xfrm>
            <a:off x="1437550" y="1824581"/>
            <a:ext cx="2342061" cy="237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 err="1"/>
              <a:t>비랜덤표본추출</a:t>
            </a:r>
            <a:r>
              <a:rPr lang="ko-KR" altLang="en-US" sz="1138" dirty="0"/>
              <a:t> 편향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6C272F1-DBBF-46B9-8A90-0DE290C24818}"/>
              </a:ext>
            </a:extLst>
          </p:cNvPr>
          <p:cNvSpPr/>
          <p:nvPr/>
        </p:nvSpPr>
        <p:spPr>
          <a:xfrm>
            <a:off x="6390550" y="1824581"/>
            <a:ext cx="2342061" cy="237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38" dirty="0"/>
              <a:t>Data cherry picking(</a:t>
            </a:r>
            <a:r>
              <a:rPr lang="ko-KR" altLang="en-US" sz="1138" dirty="0"/>
              <a:t>선별</a:t>
            </a:r>
            <a:r>
              <a:rPr lang="en-US" altLang="ko-KR" sz="1138" dirty="0"/>
              <a:t>)</a:t>
            </a:r>
            <a:endParaRPr lang="ko-KR" altLang="en-US" sz="1138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292E6B-B01B-4BDE-8B73-4DC4471A65EA}"/>
              </a:ext>
            </a:extLst>
          </p:cNvPr>
          <p:cNvSpPr txBox="1"/>
          <p:nvPr/>
        </p:nvSpPr>
        <p:spPr>
          <a:xfrm>
            <a:off x="5927089" y="2170112"/>
            <a:ext cx="3268980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38"/>
              <a:t>의도적으로 데이터를 선별하는 것</a:t>
            </a:r>
            <a:endParaRPr lang="ko-KR" altLang="en-US" sz="1138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AE4715E-C037-4D67-9CB5-41EEFAFA86FC}"/>
              </a:ext>
            </a:extLst>
          </p:cNvPr>
          <p:cNvSpPr/>
          <p:nvPr/>
        </p:nvSpPr>
        <p:spPr>
          <a:xfrm>
            <a:off x="7145897" y="2585222"/>
            <a:ext cx="759460" cy="7594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8"/>
              <a:t>환자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3064511-3A21-48CA-BAC6-F40EA6B6A604}"/>
              </a:ext>
            </a:extLst>
          </p:cNvPr>
          <p:cNvCxnSpPr>
            <a:cxnSpLocks/>
          </p:cNvCxnSpPr>
          <p:nvPr/>
        </p:nvCxnSpPr>
        <p:spPr>
          <a:xfrm flipV="1">
            <a:off x="6721929" y="3203161"/>
            <a:ext cx="803698" cy="2417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18EE6288-783C-4716-A215-6D6CB2A294CC}"/>
              </a:ext>
            </a:extLst>
          </p:cNvPr>
          <p:cNvCxnSpPr>
            <a:cxnSpLocks/>
          </p:cNvCxnSpPr>
          <p:nvPr/>
        </p:nvCxnSpPr>
        <p:spPr>
          <a:xfrm rot="10800000">
            <a:off x="7525628" y="3203161"/>
            <a:ext cx="788337" cy="2417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CA482227-566B-4512-A24E-AAAC13921288}"/>
              </a:ext>
            </a:extLst>
          </p:cNvPr>
          <p:cNvSpPr/>
          <p:nvPr/>
        </p:nvSpPr>
        <p:spPr>
          <a:xfrm>
            <a:off x="6488430" y="3656637"/>
            <a:ext cx="466997" cy="466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38" dirty="0"/>
              <a:t>A</a:t>
            </a:r>
            <a:endParaRPr lang="ko-KR" altLang="en-US" sz="1138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545E21B-3573-42E6-AED4-96AC2A338B6F}"/>
              </a:ext>
            </a:extLst>
          </p:cNvPr>
          <p:cNvSpPr/>
          <p:nvPr/>
        </p:nvSpPr>
        <p:spPr>
          <a:xfrm>
            <a:off x="8080466" y="3656637"/>
            <a:ext cx="466997" cy="466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38" dirty="0"/>
              <a:t>B</a:t>
            </a:r>
            <a:endParaRPr lang="ko-KR" altLang="en-US" sz="1138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D5954CB-65F3-4CEF-8F4B-5EBEE62D46A8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721929" y="3444914"/>
            <a:ext cx="0" cy="21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B7B75F5-9FEA-447C-A61F-1118C3C04418}"/>
              </a:ext>
            </a:extLst>
          </p:cNvPr>
          <p:cNvCxnSpPr>
            <a:cxnSpLocks/>
          </p:cNvCxnSpPr>
          <p:nvPr/>
        </p:nvCxnSpPr>
        <p:spPr>
          <a:xfrm flipV="1">
            <a:off x="8313966" y="3444914"/>
            <a:ext cx="0" cy="21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C4E210-C9DD-497D-A08D-35F53DE8DD98}"/>
              </a:ext>
            </a:extLst>
          </p:cNvPr>
          <p:cNvSpPr txBox="1"/>
          <p:nvPr/>
        </p:nvSpPr>
        <p:spPr>
          <a:xfrm>
            <a:off x="6799757" y="3759192"/>
            <a:ext cx="972910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75" dirty="0"/>
              <a:t>경증 집단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3079AD-172D-4B9E-87A8-9359772D494F}"/>
              </a:ext>
            </a:extLst>
          </p:cNvPr>
          <p:cNvSpPr txBox="1"/>
          <p:nvPr/>
        </p:nvSpPr>
        <p:spPr>
          <a:xfrm>
            <a:off x="8475385" y="3763451"/>
            <a:ext cx="876784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75" dirty="0"/>
              <a:t>중증 집단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59495CE-28FE-4F47-80A3-BCAE559963F7}"/>
              </a:ext>
            </a:extLst>
          </p:cNvPr>
          <p:cNvSpPr/>
          <p:nvPr/>
        </p:nvSpPr>
        <p:spPr>
          <a:xfrm>
            <a:off x="6488430" y="4335356"/>
            <a:ext cx="466997" cy="466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38" dirty="0"/>
              <a:t>A</a:t>
            </a:r>
            <a:endParaRPr lang="ko-KR" altLang="en-US" sz="1138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FC8E0AB-18EA-4963-91D2-A550142527A8}"/>
              </a:ext>
            </a:extLst>
          </p:cNvPr>
          <p:cNvSpPr/>
          <p:nvPr/>
        </p:nvSpPr>
        <p:spPr>
          <a:xfrm>
            <a:off x="8080466" y="4335356"/>
            <a:ext cx="466997" cy="466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38" dirty="0"/>
              <a:t>B</a:t>
            </a:r>
            <a:endParaRPr lang="ko-KR" altLang="en-US" sz="1138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6BF5D61-A6BF-4950-8400-7B4FC1DAC004}"/>
              </a:ext>
            </a:extLst>
          </p:cNvPr>
          <p:cNvCxnSpPr>
            <a:cxnSpLocks/>
          </p:cNvCxnSpPr>
          <p:nvPr/>
        </p:nvCxnSpPr>
        <p:spPr>
          <a:xfrm flipV="1">
            <a:off x="6721929" y="4123633"/>
            <a:ext cx="0" cy="21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EBE58EE-012C-4AB6-83F5-FEEA90BC21D1}"/>
              </a:ext>
            </a:extLst>
          </p:cNvPr>
          <p:cNvCxnSpPr>
            <a:cxnSpLocks/>
          </p:cNvCxnSpPr>
          <p:nvPr/>
        </p:nvCxnSpPr>
        <p:spPr>
          <a:xfrm flipV="1">
            <a:off x="8313966" y="4123633"/>
            <a:ext cx="0" cy="21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30F913-859B-4E13-8852-8821A90028C1}"/>
              </a:ext>
            </a:extLst>
          </p:cNvPr>
          <p:cNvSpPr txBox="1"/>
          <p:nvPr/>
        </p:nvSpPr>
        <p:spPr>
          <a:xfrm>
            <a:off x="7109040" y="4116963"/>
            <a:ext cx="876784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75" dirty="0"/>
              <a:t>약물 투여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129AEAC-2296-4B64-AC15-CFB7573EF6D6}"/>
              </a:ext>
            </a:extLst>
          </p:cNvPr>
          <p:cNvCxnSpPr>
            <a:cxnSpLocks/>
          </p:cNvCxnSpPr>
          <p:nvPr/>
        </p:nvCxnSpPr>
        <p:spPr>
          <a:xfrm flipH="1" flipV="1">
            <a:off x="6887332" y="4229494"/>
            <a:ext cx="2924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9AED3DC-1B1D-4E07-8580-1E08790CC6D0}"/>
              </a:ext>
            </a:extLst>
          </p:cNvPr>
          <p:cNvCxnSpPr>
            <a:cxnSpLocks/>
          </p:cNvCxnSpPr>
          <p:nvPr/>
        </p:nvCxnSpPr>
        <p:spPr>
          <a:xfrm>
            <a:off x="7886761" y="4229495"/>
            <a:ext cx="328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F603C1B-950B-4C02-BACF-57BA8973A0C3}"/>
              </a:ext>
            </a:extLst>
          </p:cNvPr>
          <p:cNvSpPr txBox="1"/>
          <p:nvPr/>
        </p:nvSpPr>
        <p:spPr>
          <a:xfrm>
            <a:off x="6887333" y="4447885"/>
            <a:ext cx="773307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75"/>
              <a:t>변화 없음</a:t>
            </a:r>
            <a:endParaRPr lang="ko-KR" altLang="en-US" sz="975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80215D-82F3-436F-A5D0-68FDF33FA2E1}"/>
              </a:ext>
            </a:extLst>
          </p:cNvPr>
          <p:cNvSpPr txBox="1"/>
          <p:nvPr/>
        </p:nvSpPr>
        <p:spPr>
          <a:xfrm>
            <a:off x="8505894" y="4462037"/>
            <a:ext cx="602908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75" dirty="0"/>
              <a:t>완화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BE7A9AB-193B-4637-83DA-9464EF4C00D7}"/>
              </a:ext>
            </a:extLst>
          </p:cNvPr>
          <p:cNvSpPr/>
          <p:nvPr/>
        </p:nvSpPr>
        <p:spPr>
          <a:xfrm>
            <a:off x="7942340" y="4279242"/>
            <a:ext cx="1166462" cy="5638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8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B975F7-4152-4DE7-AB73-43C6011DC494}"/>
              </a:ext>
            </a:extLst>
          </p:cNvPr>
          <p:cNvSpPr txBox="1"/>
          <p:nvPr/>
        </p:nvSpPr>
        <p:spPr>
          <a:xfrm>
            <a:off x="7843277" y="4895438"/>
            <a:ext cx="1475436" cy="267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38" dirty="0">
                <a:sym typeface="Wingdings" panose="05000000000000000000" pitchFamily="2" charset="2"/>
              </a:rPr>
              <a:t> </a:t>
            </a:r>
            <a:r>
              <a:rPr lang="ko-KR" altLang="en-US" sz="1138" dirty="0">
                <a:sym typeface="Wingdings" panose="05000000000000000000" pitchFamily="2" charset="2"/>
              </a:rPr>
              <a:t>해당 집단만 보고</a:t>
            </a:r>
            <a:endParaRPr lang="ko-KR" altLang="en-US" sz="113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118218-6580-425F-84F3-A18E222773BA}"/>
              </a:ext>
            </a:extLst>
          </p:cNvPr>
          <p:cNvSpPr txBox="1"/>
          <p:nvPr/>
        </p:nvSpPr>
        <p:spPr>
          <a:xfrm>
            <a:off x="131691" y="226212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코드 작성시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D98596-D165-4667-B66F-D1875344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736" y="1080972"/>
            <a:ext cx="6363251" cy="3886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4FF89F-D747-4A3E-840D-535B33A7E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37" y="1517514"/>
            <a:ext cx="1271244" cy="3151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6A73FF-2143-4499-89E3-72662CBCDE7F}"/>
              </a:ext>
            </a:extLst>
          </p:cNvPr>
          <p:cNvSpPr txBox="1"/>
          <p:nvPr/>
        </p:nvSpPr>
        <p:spPr>
          <a:xfrm>
            <a:off x="3114081" y="763799"/>
            <a:ext cx="6277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데이터타입이 숫자인 </a:t>
            </a:r>
            <a:r>
              <a:rPr lang="en-US" altLang="ko-KR" dirty="0"/>
              <a:t>columns </a:t>
            </a:r>
            <a:r>
              <a:rPr lang="ko-KR" altLang="en-US" dirty="0"/>
              <a:t>에 대해서 </a:t>
            </a:r>
            <a:r>
              <a:rPr lang="en-US" altLang="ko-KR" dirty="0"/>
              <a:t>(Default : </a:t>
            </a:r>
            <a:r>
              <a:rPr lang="en-US" altLang="ko-KR" dirty="0" err="1"/>
              <a:t>aggfunc</a:t>
            </a:r>
            <a:r>
              <a:rPr lang="en-US" altLang="ko-KR" dirty="0"/>
              <a:t> = average 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02FB1F-55E5-4BB3-AC64-7A1B0D53C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91" y="1125079"/>
            <a:ext cx="2696697" cy="41335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AA3621-6551-41EE-A685-3011D2303E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789" t="29259"/>
          <a:stretch/>
        </p:blipFill>
        <p:spPr>
          <a:xfrm>
            <a:off x="5268191" y="1610591"/>
            <a:ext cx="3859808" cy="333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7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B99588-4DA2-4E4E-9D07-95CFFF87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1" y="3554764"/>
            <a:ext cx="6474495" cy="27016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5F25B4-00B2-4A63-824D-641BAD71EF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794"/>
          <a:stretch/>
        </p:blipFill>
        <p:spPr>
          <a:xfrm>
            <a:off x="159561" y="3990351"/>
            <a:ext cx="4286587" cy="25593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0B32CB-FCBB-4C42-BFF3-E8E3F1A26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635" y="3871332"/>
            <a:ext cx="2952804" cy="2797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C65E4B-50C2-47A8-8087-EFBF002108E8}"/>
              </a:ext>
            </a:extLst>
          </p:cNvPr>
          <p:cNvSpPr txBox="1"/>
          <p:nvPr/>
        </p:nvSpPr>
        <p:spPr>
          <a:xfrm>
            <a:off x="114531" y="180999"/>
            <a:ext cx="5185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pd.pivot_table</a:t>
            </a:r>
            <a:r>
              <a:rPr lang="en-US" altLang="ko-KR" dirty="0"/>
              <a:t>(</a:t>
            </a:r>
            <a:r>
              <a:rPr lang="en-US" altLang="ko-KR" dirty="0" err="1"/>
              <a:t>DataFrame</a:t>
            </a:r>
            <a:r>
              <a:rPr lang="ko-KR" altLang="en-US" dirty="0"/>
              <a:t>명</a:t>
            </a:r>
            <a:r>
              <a:rPr lang="en-US" altLang="ko-KR" dirty="0"/>
              <a:t>, index = [‘</a:t>
            </a:r>
            <a:r>
              <a:rPr lang="ko-KR" altLang="en-US" dirty="0" err="1"/>
              <a:t>그룹핑</a:t>
            </a:r>
            <a:r>
              <a:rPr lang="en-US" altLang="ko-KR" dirty="0"/>
              <a:t>1',’</a:t>
            </a:r>
            <a:r>
              <a:rPr lang="ko-KR" altLang="en-US" dirty="0" err="1"/>
              <a:t>그룹핑</a:t>
            </a:r>
            <a:r>
              <a:rPr lang="en-US" altLang="ko-KR" dirty="0"/>
              <a:t>2‘])</a:t>
            </a:r>
          </a:p>
          <a:p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A1A1EB-B052-413D-BC3C-E038FE67C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60" y="668830"/>
            <a:ext cx="6634075" cy="2825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3256C1-59D1-4896-B440-4D7F91B8B673}"/>
              </a:ext>
            </a:extLst>
          </p:cNvPr>
          <p:cNvSpPr txBox="1"/>
          <p:nvPr/>
        </p:nvSpPr>
        <p:spPr>
          <a:xfrm>
            <a:off x="3688725" y="2723951"/>
            <a:ext cx="28151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Pivot_table</a:t>
            </a:r>
            <a:r>
              <a:rPr lang="en-US" altLang="ko-KR" dirty="0"/>
              <a:t> </a:t>
            </a:r>
            <a:r>
              <a:rPr lang="ko-KR" altLang="en-US" dirty="0"/>
              <a:t>형태로 만들기 위해</a:t>
            </a:r>
            <a:endParaRPr lang="en-US" altLang="ko-KR" dirty="0"/>
          </a:p>
          <a:p>
            <a:r>
              <a:rPr lang="en-US" altLang="ko-KR" dirty="0" err="1"/>
              <a:t>Groupby</a:t>
            </a:r>
            <a:r>
              <a:rPr lang="en-US" altLang="ko-KR" dirty="0"/>
              <a:t> </a:t>
            </a:r>
            <a:r>
              <a:rPr lang="ko-KR" altLang="en-US" dirty="0"/>
              <a:t>함수를 쓰고</a:t>
            </a:r>
            <a:endParaRPr lang="en-US" altLang="ko-KR" dirty="0"/>
          </a:p>
          <a:p>
            <a:r>
              <a:rPr lang="en-US" altLang="ko-KR" dirty="0"/>
              <a:t>Unstack() </a:t>
            </a:r>
            <a:r>
              <a:rPr lang="ko-KR" altLang="en-US" dirty="0"/>
              <a:t>으로 열 지정을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CBD997E-6424-44E3-8952-9828A0E59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1256" y="675915"/>
            <a:ext cx="2835184" cy="269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7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44C2DF-E4A8-4708-9154-B1E64A58E064}"/>
              </a:ext>
            </a:extLst>
          </p:cNvPr>
          <p:cNvSpPr/>
          <p:nvPr/>
        </p:nvSpPr>
        <p:spPr>
          <a:xfrm>
            <a:off x="7060804" y="2210559"/>
            <a:ext cx="2723302" cy="444644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Google Shape;60;g7fdcfe9825_0_2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</a:rPr>
              <a:t>1.</a:t>
            </a:r>
            <a:r>
              <a:rPr lang="en-US" altLang="ko-KR" sz="1800" b="1" dirty="0">
                <a:solidFill>
                  <a:schemeClr val="dk1"/>
                </a:solidFill>
              </a:rPr>
              <a:t>8.3 </a:t>
            </a:r>
            <a:r>
              <a:rPr lang="ko-KR" altLang="en-US" sz="1800" b="1" dirty="0">
                <a:solidFill>
                  <a:schemeClr val="dk1"/>
                </a:solidFill>
              </a:rPr>
              <a:t>범주형 변수 대 수치형 변수</a:t>
            </a:r>
            <a:endParaRPr dirty="0"/>
          </a:p>
        </p:txBody>
      </p:sp>
      <p:sp>
        <p:nvSpPr>
          <p:cNvPr id="61" name="Google Shape;61;g7fdcfe9825_0_2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g7fdcfe9825_0_21"/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63" name="Google Shape;63;g7fdcfe9825_0_21"/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g7fdcfe9825_0_21"/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C2BE54E-7956-4C35-8FAC-92D7004C922D}"/>
              </a:ext>
            </a:extLst>
          </p:cNvPr>
          <p:cNvSpPr txBox="1"/>
          <p:nvPr/>
        </p:nvSpPr>
        <p:spPr>
          <a:xfrm>
            <a:off x="221854" y="809241"/>
            <a:ext cx="5529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상자그림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범주형 변수에 따라 분류된 수치형 변수의 </a:t>
            </a:r>
            <a:r>
              <a:rPr lang="ko-KR" altLang="en-US" dirty="0">
                <a:solidFill>
                  <a:srgbClr val="FF0000"/>
                </a:solidFill>
              </a:rPr>
              <a:t>분포를 시각화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C175B-4DA0-4C90-9A1B-9F5170386C8D}"/>
              </a:ext>
            </a:extLst>
          </p:cNvPr>
          <p:cNvSpPr txBox="1"/>
          <p:nvPr/>
        </p:nvSpPr>
        <p:spPr>
          <a:xfrm>
            <a:off x="221854" y="1269163"/>
            <a:ext cx="43909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arr_del15 : </a:t>
            </a:r>
            <a:r>
              <a:rPr lang="ko-KR" altLang="en-US" dirty="0"/>
              <a:t>지연된 비행 횟수 </a:t>
            </a:r>
            <a:r>
              <a:rPr lang="en-US" altLang="ko-KR" dirty="0"/>
              <a:t>(&gt; = 15 </a:t>
            </a:r>
            <a:r>
              <a:rPr lang="ko-KR" altLang="en-US" dirty="0"/>
              <a:t>분 늦음</a:t>
            </a:r>
            <a:r>
              <a:rPr lang="en-US" altLang="ko-KR" dirty="0"/>
              <a:t>).</a:t>
            </a:r>
          </a:p>
          <a:p>
            <a:r>
              <a:rPr lang="en-US" altLang="ko-KR" dirty="0" err="1"/>
              <a:t>carrier_ct</a:t>
            </a:r>
            <a:r>
              <a:rPr lang="en-US" altLang="ko-KR" dirty="0"/>
              <a:t> : </a:t>
            </a:r>
            <a:r>
              <a:rPr lang="ko-KR" altLang="en-US" dirty="0"/>
              <a:t>항공기로 인해 지연된 항공편 수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weather_ct</a:t>
            </a:r>
            <a:r>
              <a:rPr lang="en-US" altLang="ko-KR" dirty="0"/>
              <a:t> : </a:t>
            </a:r>
            <a:r>
              <a:rPr lang="ko-KR" altLang="en-US" dirty="0"/>
              <a:t>날씨로 인해 지연된 항공편 수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nas_ct</a:t>
            </a:r>
            <a:r>
              <a:rPr lang="en-US" altLang="ko-KR" dirty="0"/>
              <a:t> : </a:t>
            </a:r>
            <a:r>
              <a:rPr lang="ko-KR" altLang="en-US" dirty="0"/>
              <a:t>국가 항공 시스템으로 인해 지연된 항공편 수</a:t>
            </a:r>
            <a:endParaRPr lang="en-US" altLang="ko-KR" dirty="0"/>
          </a:p>
          <a:p>
            <a:r>
              <a:rPr lang="en-US" altLang="ko-KR" dirty="0" err="1"/>
              <a:t>security_ct</a:t>
            </a:r>
            <a:r>
              <a:rPr lang="en-US" altLang="ko-KR" dirty="0"/>
              <a:t> : </a:t>
            </a:r>
            <a:r>
              <a:rPr lang="ko-KR" altLang="en-US" dirty="0"/>
              <a:t>보안으로 인해 지연된 항공편 수</a:t>
            </a:r>
            <a:r>
              <a:rPr lang="en-US" altLang="ko-KR" dirty="0"/>
              <a:t> </a:t>
            </a:r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데이터의 </a:t>
            </a:r>
            <a:r>
              <a:rPr lang="ko-KR" altLang="en-US" dirty="0" err="1"/>
              <a:t>특이값들을</a:t>
            </a:r>
            <a:r>
              <a:rPr lang="ko-KR" altLang="en-US" dirty="0"/>
              <a:t> 명확하게 보여준다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8F18C-967A-4AA9-ABDC-1442FB32808B}"/>
              </a:ext>
            </a:extLst>
          </p:cNvPr>
          <p:cNvSpPr txBox="1"/>
          <p:nvPr/>
        </p:nvSpPr>
        <p:spPr>
          <a:xfrm>
            <a:off x="6520071" y="1633824"/>
            <a:ext cx="3264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공항 지연 통계 </a:t>
            </a:r>
            <a:r>
              <a:rPr lang="en-US" altLang="ko-KR" dirty="0"/>
              <a:t>(</a:t>
            </a:r>
            <a:r>
              <a:rPr lang="ko-KR" altLang="en-US" dirty="0"/>
              <a:t>교통 통계국</a:t>
            </a:r>
            <a:r>
              <a:rPr lang="en-US" altLang="ko-KR" dirty="0"/>
              <a:t>) :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6615E-9CFC-4130-8774-2BDDE67DF9DB}"/>
              </a:ext>
            </a:extLst>
          </p:cNvPr>
          <p:cNvSpPr txBox="1"/>
          <p:nvPr/>
        </p:nvSpPr>
        <p:spPr>
          <a:xfrm>
            <a:off x="304901" y="6384212"/>
            <a:ext cx="6118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그림</a:t>
            </a:r>
            <a:r>
              <a:rPr lang="en-US" altLang="ko-KR" dirty="0"/>
              <a:t>] 2003</a:t>
            </a:r>
            <a:r>
              <a:rPr lang="ko-KR" altLang="en-US" dirty="0"/>
              <a:t>년 </a:t>
            </a:r>
            <a:r>
              <a:rPr lang="en-US" altLang="ko-KR" dirty="0"/>
              <a:t>~ 2015</a:t>
            </a:r>
            <a:r>
              <a:rPr lang="ko-KR" altLang="en-US"/>
              <a:t>년 한달간 항공기와 </a:t>
            </a:r>
            <a:r>
              <a:rPr lang="ko-KR" altLang="en-US" dirty="0"/>
              <a:t>관련하여 일어난 비행 지연의 비율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3E75F23-F221-4680-9D16-8AF5BED33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4" y="2850437"/>
            <a:ext cx="68389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949056-6D62-4A86-8CAB-1B2FCEE4E148}"/>
              </a:ext>
            </a:extLst>
          </p:cNvPr>
          <p:cNvSpPr txBox="1"/>
          <p:nvPr/>
        </p:nvSpPr>
        <p:spPr>
          <a:xfrm>
            <a:off x="7060804" y="2210559"/>
            <a:ext cx="28472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>
                <a:solidFill>
                  <a:srgbClr val="FF0000"/>
                </a:solidFill>
              </a:rPr>
              <a:t>matplotlib.pyplot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>
                <a:solidFill>
                  <a:schemeClr val="accent1"/>
                </a:solidFill>
              </a:rPr>
              <a:t>seaborn</a:t>
            </a:r>
            <a:r>
              <a:rPr lang="en-US" altLang="ko-KR" dirty="0"/>
              <a:t> as </a:t>
            </a:r>
            <a:r>
              <a:rPr lang="en-US" altLang="ko-KR" dirty="0" err="1"/>
              <a:t>sns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sns.boxplot</a:t>
            </a:r>
            <a:r>
              <a:rPr lang="en-US" altLang="ko-KR" dirty="0"/>
              <a:t>(x='airline’, </a:t>
            </a:r>
          </a:p>
          <a:p>
            <a:r>
              <a:rPr lang="en-US" altLang="ko-KR" dirty="0"/>
              <a:t>	y='</a:t>
            </a:r>
            <a:r>
              <a:rPr lang="en-US" altLang="ko-KR" dirty="0" err="1"/>
              <a:t>pct_carrier_delay</a:t>
            </a:r>
            <a:r>
              <a:rPr lang="en-US" altLang="ko-KR" dirty="0"/>
              <a:t>’, </a:t>
            </a:r>
          </a:p>
          <a:p>
            <a:r>
              <a:rPr lang="en-US" altLang="ko-KR" dirty="0"/>
              <a:t>	data=</a:t>
            </a:r>
            <a:r>
              <a:rPr lang="en-US" altLang="ko-KR" dirty="0" err="1"/>
              <a:t>air_line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5BD1C7-4352-4AD5-A245-5D6D4780A51B}"/>
              </a:ext>
            </a:extLst>
          </p:cNvPr>
          <p:cNvSpPr/>
          <p:nvPr/>
        </p:nvSpPr>
        <p:spPr>
          <a:xfrm>
            <a:off x="935181" y="3002973"/>
            <a:ext cx="477982" cy="1693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통계용어사전 Part.1 기본통계] 상자그림 (Box - plot) : 네이버 블로그">
            <a:extLst>
              <a:ext uri="{FF2B5EF4-FFF2-40B4-BE49-F238E27FC236}">
                <a16:creationId xmlns:a16="http://schemas.microsoft.com/office/drawing/2014/main" id="{8D3C11B0-56FB-4085-BF5F-837009FD4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755" y="3688773"/>
            <a:ext cx="2321210" cy="292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4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D54E95-75BD-45A1-9738-B2E6C3C75157}"/>
              </a:ext>
            </a:extLst>
          </p:cNvPr>
          <p:cNvSpPr/>
          <p:nvPr/>
        </p:nvSpPr>
        <p:spPr>
          <a:xfrm>
            <a:off x="6932468" y="1751511"/>
            <a:ext cx="2851638" cy="490549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Google Shape;66;g7fdcfe9825_0_21">
            <a:extLst>
              <a:ext uri="{FF2B5EF4-FFF2-40B4-BE49-F238E27FC236}">
                <a16:creationId xmlns:a16="http://schemas.microsoft.com/office/drawing/2014/main" id="{BA1F47DD-62AD-4A4E-A20D-0B626B1C7116}"/>
              </a:ext>
            </a:extLst>
          </p:cNvPr>
          <p:cNvSpPr txBox="1"/>
          <p:nvPr/>
        </p:nvSpPr>
        <p:spPr>
          <a:xfrm>
            <a:off x="2254059" y="6209881"/>
            <a:ext cx="53979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감사합니다!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0;g7fdcfe9825_0_21">
            <a:extLst>
              <a:ext uri="{FF2B5EF4-FFF2-40B4-BE49-F238E27FC236}">
                <a16:creationId xmlns:a16="http://schemas.microsoft.com/office/drawing/2014/main" id="{D7D4AAFA-6414-4A12-A6C0-1D3DAFBFAB4B}"/>
              </a:ext>
            </a:extLst>
          </p:cNvPr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</a:rPr>
              <a:t>1.</a:t>
            </a:r>
            <a:r>
              <a:rPr lang="en-US" altLang="ko-KR" sz="1800" b="1" dirty="0">
                <a:solidFill>
                  <a:schemeClr val="dk1"/>
                </a:solidFill>
              </a:rPr>
              <a:t>8.3 </a:t>
            </a:r>
            <a:r>
              <a:rPr lang="ko-KR" altLang="en-US" sz="1800" b="1" dirty="0">
                <a:solidFill>
                  <a:schemeClr val="dk1"/>
                </a:solidFill>
              </a:rPr>
              <a:t>범주형 변수 대 수치형 변수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AB15B2-4A92-4C59-B138-51296138B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8" y="1662112"/>
            <a:ext cx="68389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oogle Shape;62;g7fdcfe9825_0_21">
            <a:extLst>
              <a:ext uri="{FF2B5EF4-FFF2-40B4-BE49-F238E27FC236}">
                <a16:creationId xmlns:a16="http://schemas.microsoft.com/office/drawing/2014/main" id="{FFC4238A-88D7-4D48-BA63-EDD7DA5B00C1}"/>
              </a:ext>
            </a:extLst>
          </p:cNvPr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6" name="Google Shape;63;g7fdcfe9825_0_21">
              <a:extLst>
                <a:ext uri="{FF2B5EF4-FFF2-40B4-BE49-F238E27FC236}">
                  <a16:creationId xmlns:a16="http://schemas.microsoft.com/office/drawing/2014/main" id="{97E4FCAE-B46B-4EE7-A10D-EF80F933C505}"/>
                </a:ext>
              </a:extLst>
            </p:cNvPr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" name="Google Shape;64;g7fdcfe9825_0_21">
              <a:extLst>
                <a:ext uri="{FF2B5EF4-FFF2-40B4-BE49-F238E27FC236}">
                  <a16:creationId xmlns:a16="http://schemas.microsoft.com/office/drawing/2014/main" id="{8DF7D273-475F-4B0B-AC2C-7C7C3236EAF3}"/>
                </a:ext>
              </a:extLst>
            </p:cNvPr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F87BB53-2CCE-4616-92D5-8C1085D29EAA}"/>
              </a:ext>
            </a:extLst>
          </p:cNvPr>
          <p:cNvSpPr txBox="1"/>
          <p:nvPr/>
        </p:nvSpPr>
        <p:spPr>
          <a:xfrm>
            <a:off x="221854" y="809241"/>
            <a:ext cx="4831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바이올린도표</a:t>
            </a:r>
            <a:r>
              <a:rPr lang="ko-KR" altLang="en-US" dirty="0"/>
              <a:t> </a:t>
            </a:r>
            <a:r>
              <a:rPr lang="en-US" altLang="ko-KR" dirty="0"/>
              <a:t>: Y</a:t>
            </a:r>
            <a:r>
              <a:rPr lang="ko-KR" altLang="en-US" dirty="0"/>
              <a:t>축을 따라 밀도추정 결과를 동시에 </a:t>
            </a:r>
            <a:r>
              <a:rPr lang="ko-KR" altLang="en-US" dirty="0">
                <a:solidFill>
                  <a:srgbClr val="FF0000"/>
                </a:solidFill>
              </a:rPr>
              <a:t>시각화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D8989-F3EA-4771-89DC-2D8EA262D8B0}"/>
              </a:ext>
            </a:extLst>
          </p:cNvPr>
          <p:cNvSpPr txBox="1"/>
          <p:nvPr/>
        </p:nvSpPr>
        <p:spPr>
          <a:xfrm>
            <a:off x="221854" y="1269163"/>
            <a:ext cx="4990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상자그림에서 보이지 않는 데이터의 분포를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180376-7941-4C5F-A6D5-382039B86D17}"/>
              </a:ext>
            </a:extLst>
          </p:cNvPr>
          <p:cNvSpPr txBox="1"/>
          <p:nvPr/>
        </p:nvSpPr>
        <p:spPr>
          <a:xfrm>
            <a:off x="6932468" y="1751511"/>
            <a:ext cx="29963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import </a:t>
            </a:r>
            <a:r>
              <a:rPr lang="en-US" altLang="ko-KR" dirty="0" err="1">
                <a:solidFill>
                  <a:srgbClr val="FF0000"/>
                </a:solidFill>
              </a:rPr>
              <a:t>matplotlib.pyplot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>
                <a:solidFill>
                  <a:schemeClr val="accent1"/>
                </a:solidFill>
              </a:rPr>
              <a:t>seaborn</a:t>
            </a:r>
            <a:r>
              <a:rPr lang="en-US" altLang="ko-KR" dirty="0"/>
              <a:t> as </a:t>
            </a:r>
            <a:r>
              <a:rPr lang="en-US" altLang="ko-KR" dirty="0" err="1"/>
              <a:t>sns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sns</a:t>
            </a:r>
            <a:r>
              <a:rPr lang="en-US" altLang="ko-KR" dirty="0"/>
              <a:t>. </a:t>
            </a:r>
            <a:r>
              <a:rPr lang="en-US" altLang="ko-KR" dirty="0" err="1"/>
              <a:t>violinplot</a:t>
            </a:r>
            <a:r>
              <a:rPr lang="en-US" altLang="ko-KR" dirty="0"/>
              <a:t>(x='airline’, </a:t>
            </a:r>
          </a:p>
          <a:p>
            <a:r>
              <a:rPr lang="en-US" altLang="ko-KR" dirty="0"/>
              <a:t> 	   y='</a:t>
            </a:r>
            <a:r>
              <a:rPr lang="en-US" altLang="ko-KR" dirty="0" err="1"/>
              <a:t>pct_carrier_delay</a:t>
            </a:r>
            <a:r>
              <a:rPr lang="en-US" altLang="ko-KR" dirty="0"/>
              <a:t>’, </a:t>
            </a:r>
          </a:p>
          <a:p>
            <a:r>
              <a:rPr lang="en-US" altLang="ko-KR" dirty="0"/>
              <a:t>	   data=</a:t>
            </a:r>
            <a:r>
              <a:rPr lang="en-US" altLang="ko-KR" dirty="0" err="1"/>
              <a:t>air_line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9CA669-DA90-42F3-9E9D-D0B254EB70DD}"/>
              </a:ext>
            </a:extLst>
          </p:cNvPr>
          <p:cNvSpPr/>
          <p:nvPr/>
        </p:nvSpPr>
        <p:spPr>
          <a:xfrm>
            <a:off x="1059873" y="3428999"/>
            <a:ext cx="322118" cy="1267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D80BE9-54E3-4126-8C35-0BCE70E04EB0}"/>
              </a:ext>
            </a:extLst>
          </p:cNvPr>
          <p:cNvSpPr/>
          <p:nvPr/>
        </p:nvSpPr>
        <p:spPr>
          <a:xfrm>
            <a:off x="2090571" y="4008036"/>
            <a:ext cx="547169" cy="68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D1A7704-6FAF-49F8-ADCD-080D824CBCB1}"/>
              </a:ext>
            </a:extLst>
          </p:cNvPr>
          <p:cNvCxnSpPr/>
          <p:nvPr/>
        </p:nvCxnSpPr>
        <p:spPr>
          <a:xfrm flipH="1">
            <a:off x="1454727" y="3090130"/>
            <a:ext cx="394855" cy="33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B1CEDC2-6D3E-401A-A75B-344B38901638}"/>
              </a:ext>
            </a:extLst>
          </p:cNvPr>
          <p:cNvCxnSpPr/>
          <p:nvPr/>
        </p:nvCxnSpPr>
        <p:spPr>
          <a:xfrm flipH="1">
            <a:off x="2325918" y="3592209"/>
            <a:ext cx="394855" cy="33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632A967-99AF-409E-ABC2-F81CE4E21D85}"/>
              </a:ext>
            </a:extLst>
          </p:cNvPr>
          <p:cNvCxnSpPr/>
          <p:nvPr/>
        </p:nvCxnSpPr>
        <p:spPr>
          <a:xfrm flipH="1">
            <a:off x="3315565" y="3592209"/>
            <a:ext cx="394855" cy="33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9BDCA3-0550-4481-A6C9-E89542B2AD25}"/>
              </a:ext>
            </a:extLst>
          </p:cNvPr>
          <p:cNvSpPr/>
          <p:nvPr/>
        </p:nvSpPr>
        <p:spPr>
          <a:xfrm>
            <a:off x="4237934" y="3987821"/>
            <a:ext cx="547169" cy="68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D4A4370-A2ED-434B-9720-6E62DB136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165" y="3761643"/>
            <a:ext cx="2612155" cy="13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5D5D4CB-ABAD-498D-A67A-9735F8110B54}"/>
              </a:ext>
            </a:extLst>
          </p:cNvPr>
          <p:cNvSpPr txBox="1"/>
          <p:nvPr/>
        </p:nvSpPr>
        <p:spPr>
          <a:xfrm>
            <a:off x="7188948" y="6285847"/>
            <a:ext cx="2483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sns.swarmplot</a:t>
            </a:r>
            <a:r>
              <a:rPr lang="en-US" altLang="ko-KR" dirty="0"/>
              <a:t>  / </a:t>
            </a:r>
            <a:r>
              <a:rPr lang="en-US" altLang="ko-KR" dirty="0" err="1"/>
              <a:t>sns.stripplot</a:t>
            </a:r>
            <a:endParaRPr lang="ko-KR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27A71F6-3CB6-4F0B-B3C3-875F822A9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711" y="4947877"/>
            <a:ext cx="2560609" cy="130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39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090CD24-849A-43C4-884C-C0D1E09CE1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3" t="2074" r="11447" b="87865"/>
          <a:stretch/>
        </p:blipFill>
        <p:spPr>
          <a:xfrm>
            <a:off x="4249303" y="1378747"/>
            <a:ext cx="5577668" cy="50131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B024DCE-9577-42A4-97F9-671FFC187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326" y="1149070"/>
            <a:ext cx="5701645" cy="7701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07CF28-DC66-4B0C-86D5-08563C696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1" y="3673755"/>
            <a:ext cx="3053665" cy="2435685"/>
          </a:xfrm>
          <a:prstGeom prst="rect">
            <a:avLst/>
          </a:prstGeom>
        </p:spPr>
      </p:pic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이윤지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-62261" y="2213903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AutoNum type="arabicPeriod"/>
            </a:pPr>
            <a:endParaRPr sz="18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294E4-C183-4F03-8CA4-FC9A63229EE7}"/>
              </a:ext>
            </a:extLst>
          </p:cNvPr>
          <p:cNvSpPr txBox="1"/>
          <p:nvPr/>
        </p:nvSpPr>
        <p:spPr>
          <a:xfrm>
            <a:off x="278116" y="983212"/>
            <a:ext cx="2428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1.8.4 </a:t>
            </a:r>
            <a:r>
              <a:rPr lang="ko-KR" altLang="en-US" sz="1600" b="1" dirty="0" err="1">
                <a:solidFill>
                  <a:schemeClr val="tx1"/>
                </a:solidFill>
              </a:rPr>
              <a:t>다변수</a:t>
            </a:r>
            <a:r>
              <a:rPr lang="ko-KR" altLang="en-US" sz="1600" b="1" dirty="0">
                <a:solidFill>
                  <a:schemeClr val="tx1"/>
                </a:solidFill>
              </a:rPr>
              <a:t> 시각화하기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DCD6DD1-FB0E-4E68-9899-D4BFB43B2F5F}"/>
              </a:ext>
            </a:extLst>
          </p:cNvPr>
          <p:cNvGrpSpPr/>
          <p:nvPr/>
        </p:nvGrpSpPr>
        <p:grpSpPr>
          <a:xfrm>
            <a:off x="284465" y="1639603"/>
            <a:ext cx="2678846" cy="2066792"/>
            <a:chOff x="397865" y="1700674"/>
            <a:chExt cx="2678846" cy="206679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2913C88-9857-488B-955E-37AECA362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7865" y="1700674"/>
              <a:ext cx="2678846" cy="206679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9CD5CA-55C3-428E-BA36-9CBC4D230A66}"/>
                </a:ext>
              </a:extLst>
            </p:cNvPr>
            <p:cNvSpPr txBox="1"/>
            <p:nvPr/>
          </p:nvSpPr>
          <p:spPr>
            <a:xfrm>
              <a:off x="516273" y="1723121"/>
              <a:ext cx="8596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상자그림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827CE66-70C0-4ABE-9DF2-1BC59E593BA7}"/>
              </a:ext>
            </a:extLst>
          </p:cNvPr>
          <p:cNvSpPr txBox="1"/>
          <p:nvPr/>
        </p:nvSpPr>
        <p:spPr>
          <a:xfrm>
            <a:off x="430204" y="3765874"/>
            <a:ext cx="707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산점도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8EADB-0EAA-4B8E-AE8E-6A5B940A63F4}"/>
              </a:ext>
            </a:extLst>
          </p:cNvPr>
          <p:cNvSpPr txBox="1"/>
          <p:nvPr/>
        </p:nvSpPr>
        <p:spPr>
          <a:xfrm>
            <a:off x="704808" y="6165605"/>
            <a:ext cx="2470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/>
                </a:solidFill>
              </a:rPr>
              <a:t>두 변수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en-US" altLang="ko-KR" sz="1600" b="1" dirty="0" err="1">
                <a:solidFill>
                  <a:schemeClr val="tx1"/>
                </a:solidFill>
              </a:rPr>
              <a:t>x,y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  <a:r>
              <a:rPr lang="ko-KR" altLang="en-US" sz="1600" b="1" dirty="0">
                <a:solidFill>
                  <a:schemeClr val="tx1"/>
                </a:solidFill>
              </a:rPr>
              <a:t> 비교용 도표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4D4E339-2FD8-4915-B76B-602B8AC88AF3}"/>
              </a:ext>
            </a:extLst>
          </p:cNvPr>
          <p:cNvGrpSpPr/>
          <p:nvPr/>
        </p:nvGrpSpPr>
        <p:grpSpPr>
          <a:xfrm>
            <a:off x="4851975" y="3367841"/>
            <a:ext cx="965386" cy="799249"/>
            <a:chOff x="4817474" y="3368183"/>
            <a:chExt cx="965386" cy="7992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34AF38-4571-4F8B-9F00-3C37080A2AF3}"/>
                </a:ext>
              </a:extLst>
            </p:cNvPr>
            <p:cNvSpPr txBox="1"/>
            <p:nvPr/>
          </p:nvSpPr>
          <p:spPr>
            <a:xfrm>
              <a:off x="4817474" y="3368183"/>
              <a:ext cx="82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조건화</a:t>
              </a:r>
            </a:p>
          </p:txBody>
        </p:sp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FC338FEA-5E25-404D-B43D-263FFBEFD46A}"/>
                </a:ext>
              </a:extLst>
            </p:cNvPr>
            <p:cNvSpPr/>
            <p:nvPr/>
          </p:nvSpPr>
          <p:spPr>
            <a:xfrm>
              <a:off x="4831017" y="3549429"/>
              <a:ext cx="951843" cy="4487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F0BC94E-2FCD-4D60-8648-958016950AB3}"/>
                </a:ext>
              </a:extLst>
            </p:cNvPr>
            <p:cNvSpPr txBox="1"/>
            <p:nvPr/>
          </p:nvSpPr>
          <p:spPr>
            <a:xfrm>
              <a:off x="4817474" y="3828878"/>
              <a:ext cx="827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‘facets’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B9291FD-8063-4F20-BFF0-33D6D0D8BFEB}"/>
              </a:ext>
            </a:extLst>
          </p:cNvPr>
          <p:cNvSpPr txBox="1"/>
          <p:nvPr/>
        </p:nvSpPr>
        <p:spPr>
          <a:xfrm>
            <a:off x="6874395" y="5914986"/>
            <a:ext cx="2470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더 많은 변수를 비교하는 용도로 확장하여 활용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2DD858-7E42-4E69-99A7-BAF56460F3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7629" y="1954313"/>
            <a:ext cx="3775141" cy="359827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8E055E7-3455-49E7-BDAB-4DED5E88096F}"/>
              </a:ext>
            </a:extLst>
          </p:cNvPr>
          <p:cNvGrpSpPr/>
          <p:nvPr/>
        </p:nvGrpSpPr>
        <p:grpSpPr>
          <a:xfrm>
            <a:off x="1990451" y="2487175"/>
            <a:ext cx="2689191" cy="2449085"/>
            <a:chOff x="1990451" y="2542923"/>
            <a:chExt cx="2689191" cy="2449085"/>
          </a:xfrm>
        </p:grpSpPr>
        <p:pic>
          <p:nvPicPr>
            <p:cNvPr id="8" name="그림 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528A8B2-B29C-43D1-8C49-C3E6612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90451" y="2542923"/>
              <a:ext cx="2689191" cy="24490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2A297C-498F-4CB0-9554-7ECA9B0DDA0D}"/>
                </a:ext>
              </a:extLst>
            </p:cNvPr>
            <p:cNvSpPr txBox="1"/>
            <p:nvPr/>
          </p:nvSpPr>
          <p:spPr>
            <a:xfrm>
              <a:off x="3237249" y="4533347"/>
              <a:ext cx="1012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육각형 구간</a:t>
              </a:r>
            </a:p>
          </p:txBody>
        </p:sp>
      </p:grpSp>
      <p:pic>
        <p:nvPicPr>
          <p:cNvPr id="16" name="그림 15" descr="개체이(가) 표시된 사진&#10;&#10;자동 생성된 설명">
            <a:extLst>
              <a:ext uri="{FF2B5EF4-FFF2-40B4-BE49-F238E27FC236}">
                <a16:creationId xmlns:a16="http://schemas.microsoft.com/office/drawing/2014/main" id="{E075DB97-0E78-4DD6-B8A0-2B98131AC23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65485"/>
          <a:stretch/>
        </p:blipFill>
        <p:spPr>
          <a:xfrm>
            <a:off x="430204" y="1458228"/>
            <a:ext cx="3019846" cy="1907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4216002-404B-4CDF-B8DE-90F76DB4F0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6401" y="5691935"/>
            <a:ext cx="4038341" cy="17837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76A91A5-ADD3-4AEF-BFA2-806921E9ED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2597" y="4903100"/>
            <a:ext cx="3190623" cy="2435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fdcfe9825_0_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1.8.4 </a:t>
            </a:r>
            <a:r>
              <a:rPr lang="ko-KR" altLang="en-US" sz="1800" b="1" dirty="0" err="1">
                <a:solidFill>
                  <a:schemeClr val="tx1"/>
                </a:solidFill>
              </a:rPr>
              <a:t>다변수</a:t>
            </a:r>
            <a:r>
              <a:rPr lang="ko-KR" altLang="en-US" sz="1800" b="1" dirty="0">
                <a:solidFill>
                  <a:schemeClr val="tx1"/>
                </a:solidFill>
              </a:rPr>
              <a:t> 시각화하기</a:t>
            </a:r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C7C74B9-8B83-4CE3-ABFB-C24F7581DEBE}"/>
              </a:ext>
            </a:extLst>
          </p:cNvPr>
          <p:cNvGrpSpPr/>
          <p:nvPr/>
        </p:nvGrpSpPr>
        <p:grpSpPr>
          <a:xfrm>
            <a:off x="478716" y="1648983"/>
            <a:ext cx="8345244" cy="1422965"/>
            <a:chOff x="478716" y="1648983"/>
            <a:chExt cx="8345244" cy="1422965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30D4A63-3ABB-4AFC-BD17-671D534BF434}"/>
                </a:ext>
              </a:extLst>
            </p:cNvPr>
            <p:cNvSpPr/>
            <p:nvPr/>
          </p:nvSpPr>
          <p:spPr>
            <a:xfrm>
              <a:off x="2192914" y="1648983"/>
              <a:ext cx="6631046" cy="142296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solidFill>
                <a:schemeClr val="accent4">
                  <a:lumMod val="20000"/>
                  <a:lumOff val="8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665086-D70D-4347-9EC9-4FFF7E9E15F5}"/>
                </a:ext>
              </a:extLst>
            </p:cNvPr>
            <p:cNvSpPr txBox="1"/>
            <p:nvPr/>
          </p:nvSpPr>
          <p:spPr>
            <a:xfrm>
              <a:off x="478716" y="2162185"/>
              <a:ext cx="153131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solidFill>
                    <a:schemeClr val="tx1"/>
                  </a:solidFill>
                </a:rPr>
                <a:t>‘</a:t>
              </a:r>
              <a:r>
                <a:rPr lang="ko-KR" altLang="en-US" sz="1800" b="1" dirty="0">
                  <a:solidFill>
                    <a:schemeClr val="tx1"/>
                  </a:solidFill>
                </a:rPr>
                <a:t>조건화</a:t>
              </a:r>
              <a:r>
                <a:rPr lang="en-US" altLang="ko-KR" sz="1800" b="1" dirty="0">
                  <a:solidFill>
                    <a:schemeClr val="tx1"/>
                  </a:solidFill>
                </a:rPr>
                <a:t>’ </a:t>
              </a:r>
              <a:r>
                <a:rPr lang="ko-KR" altLang="en-US" sz="1800" b="1" dirty="0">
                  <a:solidFill>
                    <a:schemeClr val="tx1"/>
                  </a:solidFill>
                </a:rPr>
                <a:t>변수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B7F1F92-D9A3-4C29-A334-6CC8BCE8E8ED}"/>
              </a:ext>
            </a:extLst>
          </p:cNvPr>
          <p:cNvSpPr txBox="1"/>
          <p:nvPr/>
        </p:nvSpPr>
        <p:spPr>
          <a:xfrm>
            <a:off x="2183770" y="1757351"/>
            <a:ext cx="6804782" cy="1206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벨 연구소</a:t>
            </a:r>
            <a:r>
              <a:rPr lang="en-US" altLang="ko-KR" sz="1200" dirty="0"/>
              <a:t> ‘</a:t>
            </a:r>
            <a:r>
              <a:rPr lang="ko-KR" altLang="en-US" sz="1200" dirty="0" err="1"/>
              <a:t>트렐리스</a:t>
            </a:r>
            <a:r>
              <a:rPr lang="ko-KR" altLang="en-US" sz="1200" dirty="0"/>
              <a:t> 그래픽스</a:t>
            </a:r>
            <a:r>
              <a:rPr lang="en-US" altLang="ko-KR" sz="1200" dirty="0"/>
              <a:t>’</a:t>
            </a:r>
            <a:r>
              <a:rPr lang="ko-KR" altLang="en-US" sz="1200" dirty="0"/>
              <a:t>에서 처음 도입 됨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이후 </a:t>
            </a:r>
            <a:r>
              <a:rPr lang="en-US" altLang="ko-KR" sz="1200" dirty="0"/>
              <a:t>lattice, ggplot2</a:t>
            </a:r>
            <a:r>
              <a:rPr lang="ko-KR" altLang="en-US" sz="1200" dirty="0"/>
              <a:t>와 같은 </a:t>
            </a:r>
            <a:r>
              <a:rPr lang="en-US" altLang="ko-KR" sz="1200" dirty="0"/>
              <a:t>R </a:t>
            </a:r>
            <a:r>
              <a:rPr lang="ko-KR" altLang="en-US" sz="1200" dirty="0"/>
              <a:t>패키지와  </a:t>
            </a:r>
            <a:r>
              <a:rPr lang="en-US" altLang="ko-KR" sz="1200" dirty="0"/>
              <a:t>seaborn, Bokeh </a:t>
            </a:r>
            <a:r>
              <a:rPr lang="ko-KR" altLang="en-US" sz="1200" dirty="0"/>
              <a:t>같은 파이썬 패키지 등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</a:t>
            </a:r>
            <a:r>
              <a:rPr lang="ko-KR" altLang="en-US" sz="1200" dirty="0"/>
              <a:t>다양한 최신 그래픽스 시스템에 영향을 주었음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또한 </a:t>
            </a:r>
            <a:r>
              <a:rPr lang="ko-KR" altLang="en-US" sz="1200" dirty="0" err="1"/>
              <a:t>태블로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스폿파이어</a:t>
            </a:r>
            <a:r>
              <a:rPr lang="ko-KR" altLang="en-US" sz="1200" dirty="0"/>
              <a:t> 같은 비즈니스 지능형 플랫폼에도 중요한 요소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D59DBEE-E4EC-4156-B2EE-CE056AF7504D}"/>
              </a:ext>
            </a:extLst>
          </p:cNvPr>
          <p:cNvGrpSpPr/>
          <p:nvPr/>
        </p:nvGrpSpPr>
        <p:grpSpPr>
          <a:xfrm>
            <a:off x="656201" y="3959799"/>
            <a:ext cx="8167759" cy="1422965"/>
            <a:chOff x="656201" y="3959799"/>
            <a:chExt cx="8167759" cy="142296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2DD2617-50F0-4632-9BBC-1D143AA76F68}"/>
                </a:ext>
              </a:extLst>
            </p:cNvPr>
            <p:cNvSpPr/>
            <p:nvPr/>
          </p:nvSpPr>
          <p:spPr>
            <a:xfrm>
              <a:off x="2192914" y="3959799"/>
              <a:ext cx="6631046" cy="142296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solidFill>
                <a:schemeClr val="accent4">
                  <a:lumMod val="20000"/>
                  <a:lumOff val="8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61CE17-F9AD-47A5-A151-47C16D8F90B0}"/>
                </a:ext>
              </a:extLst>
            </p:cNvPr>
            <p:cNvSpPr txBox="1"/>
            <p:nvPr/>
          </p:nvSpPr>
          <p:spPr>
            <a:xfrm>
              <a:off x="656201" y="4486615"/>
              <a:ext cx="11763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solidFill>
                    <a:schemeClr val="tx1"/>
                  </a:solidFill>
                </a:rPr>
                <a:t>주요 개념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3F0821C-6D05-48F6-8934-0B440AE3642A}"/>
              </a:ext>
            </a:extLst>
          </p:cNvPr>
          <p:cNvSpPr txBox="1"/>
          <p:nvPr/>
        </p:nvSpPr>
        <p:spPr>
          <a:xfrm>
            <a:off x="2284354" y="4088365"/>
            <a:ext cx="6804782" cy="1165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육각형 구간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등고선 도표</a:t>
            </a:r>
            <a:r>
              <a:rPr lang="ko-KR" altLang="en-US" sz="1200" dirty="0"/>
              <a:t>는 한 번에 방대한 양의 두 수치형 변수를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</a:t>
            </a:r>
            <a:r>
              <a:rPr lang="ko-KR" altLang="en-US" sz="1200" dirty="0"/>
              <a:t>시각적으로 검토하기에 유용한 도구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분할표</a:t>
            </a:r>
            <a:r>
              <a:rPr lang="ko-KR" altLang="en-US" sz="1200" dirty="0"/>
              <a:t>는 두 범주형 변수의 도수를 확인하기 위한 표준 방법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/>
              <a:t>상자그림</a:t>
            </a:r>
            <a:r>
              <a:rPr lang="ko-KR" altLang="en-US" sz="1200" dirty="0"/>
              <a:t>과 </a:t>
            </a:r>
            <a:r>
              <a:rPr lang="ko-KR" altLang="en-US" sz="1200" b="1" dirty="0"/>
              <a:t>바이올린 도표</a:t>
            </a:r>
            <a:r>
              <a:rPr lang="ko-KR" altLang="en-US" sz="1200" dirty="0"/>
              <a:t>는 범주형 변수와 수치형 변수 간 관계를 도식화하기 위한 도구</a:t>
            </a: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601AF-B264-4E48-B7D3-915952F0147B}"/>
              </a:ext>
            </a:extLst>
          </p:cNvPr>
          <p:cNvSpPr txBox="1"/>
          <p:nvPr/>
        </p:nvSpPr>
        <p:spPr>
          <a:xfrm>
            <a:off x="1600699" y="3136231"/>
            <a:ext cx="7833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* Lattice</a:t>
            </a:r>
            <a:r>
              <a:rPr lang="en-US" altLang="ko-KR" sz="1100" dirty="0"/>
              <a:t> : </a:t>
            </a:r>
            <a:r>
              <a:rPr lang="ko-KR" altLang="en-US" sz="1000" dirty="0"/>
              <a:t>다차원의 데이터를 사용하려고 할 때</a:t>
            </a:r>
            <a:r>
              <a:rPr lang="en-US" altLang="ko-KR" sz="1000" dirty="0"/>
              <a:t>,</a:t>
            </a:r>
            <a:r>
              <a:rPr lang="ko-KR" altLang="en-US" sz="1000" dirty="0"/>
              <a:t> 한 번에 많은 플롯을 생성할 수 있음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기본 </a:t>
            </a:r>
            <a:r>
              <a:rPr lang="ko-KR" altLang="en-US" sz="1000" dirty="0" err="1"/>
              <a:t>플로팅</a:t>
            </a:r>
            <a:r>
              <a:rPr lang="ko-KR" altLang="en-US" sz="1000" dirty="0"/>
              <a:t> 방법에는 </a:t>
            </a:r>
            <a:r>
              <a:rPr lang="en-US" altLang="ko-KR" sz="1000" dirty="0"/>
              <a:t>‘</a:t>
            </a:r>
            <a:r>
              <a:rPr lang="en-US" altLang="ko-KR" sz="1000" dirty="0" err="1"/>
              <a:t>mfrow</a:t>
            </a:r>
            <a:r>
              <a:rPr lang="en-US" altLang="ko-KR" sz="1000" dirty="0"/>
              <a:t>’</a:t>
            </a:r>
            <a:r>
              <a:rPr lang="ko-KR" altLang="en-US" sz="1000" dirty="0"/>
              <a:t>와 </a:t>
            </a:r>
            <a:r>
              <a:rPr lang="en-US" altLang="ko-KR" sz="1000" dirty="0"/>
              <a:t>‘</a:t>
            </a:r>
            <a:r>
              <a:rPr lang="en-US" altLang="ko-KR" sz="1000" dirty="0" err="1"/>
              <a:t>mfcall</a:t>
            </a:r>
            <a:r>
              <a:rPr lang="en-US" altLang="ko-KR" sz="1000" dirty="0"/>
              <a:t>’</a:t>
            </a:r>
            <a:r>
              <a:rPr lang="ko-KR" altLang="en-US" sz="1000" dirty="0"/>
              <a:t>이라는 인수를 통해 활용할 수 있고</a:t>
            </a:r>
            <a:r>
              <a:rPr lang="en-US" altLang="ko-KR" sz="1000" dirty="0"/>
              <a:t>, </a:t>
            </a:r>
            <a:r>
              <a:rPr lang="ko-KR" altLang="en-US" sz="1000" dirty="0"/>
              <a:t>높은 밀도의 플롯을 효과적으로 그려내는데 최적화 되어있음</a:t>
            </a:r>
            <a:r>
              <a:rPr lang="en-US" altLang="ko-KR" sz="1000" dirty="0"/>
              <a:t>.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fdcfe9825_0_2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dirty="0">
                <a:solidFill>
                  <a:schemeClr val="dk1"/>
                </a:solidFill>
              </a:rPr>
              <a:t>1.9 </a:t>
            </a:r>
            <a:r>
              <a:rPr lang="ko-KR" altLang="en-US" sz="1800" b="1" dirty="0">
                <a:solidFill>
                  <a:schemeClr val="dk1"/>
                </a:solidFill>
              </a:rPr>
              <a:t>마치며</a:t>
            </a:r>
            <a:endParaRPr dirty="0"/>
          </a:p>
        </p:txBody>
      </p:sp>
      <p:sp>
        <p:nvSpPr>
          <p:cNvPr id="61" name="Google Shape;61;g7fdcfe9825_0_2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7fdcfe9825_0_21"/>
          <p:cNvSpPr txBox="1"/>
          <p:nvPr/>
        </p:nvSpPr>
        <p:spPr>
          <a:xfrm>
            <a:off x="2254059" y="6209881"/>
            <a:ext cx="53979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감사합니다!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191FB15-C572-48BB-8DD6-B376E6CC8C87}"/>
              </a:ext>
            </a:extLst>
          </p:cNvPr>
          <p:cNvGrpSpPr/>
          <p:nvPr/>
        </p:nvGrpSpPr>
        <p:grpSpPr>
          <a:xfrm>
            <a:off x="1637476" y="1015134"/>
            <a:ext cx="6631046" cy="1475460"/>
            <a:chOff x="1286957" y="1033422"/>
            <a:chExt cx="6631046" cy="147546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AE450C7-88B9-4369-8927-3FF9E6E9F5D6}"/>
                </a:ext>
              </a:extLst>
            </p:cNvPr>
            <p:cNvSpPr/>
            <p:nvPr/>
          </p:nvSpPr>
          <p:spPr>
            <a:xfrm>
              <a:off x="1286957" y="1215275"/>
              <a:ext cx="6631046" cy="129360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solidFill>
                <a:schemeClr val="accent4">
                  <a:lumMod val="20000"/>
                  <a:lumOff val="8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E6D6EA-A24F-4B39-87BE-BBA28A8AE32E}"/>
                </a:ext>
              </a:extLst>
            </p:cNvPr>
            <p:cNvSpPr txBox="1"/>
            <p:nvPr/>
          </p:nvSpPr>
          <p:spPr>
            <a:xfrm>
              <a:off x="2835910" y="1033422"/>
              <a:ext cx="353314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/>
                <a:t>탐색적 데이터 분석</a:t>
              </a:r>
              <a:r>
                <a:rPr lang="en-US" altLang="ko-KR" sz="1800" b="1" dirty="0"/>
                <a:t>(EDA)</a:t>
              </a:r>
              <a:r>
                <a:rPr lang="ko-KR" altLang="en-US" sz="1800" b="1" dirty="0"/>
                <a:t>의 핵심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ADC3F-DA5E-4A68-A4D4-BB9A98CAECA6}"/>
              </a:ext>
            </a:extLst>
          </p:cNvPr>
          <p:cNvSpPr txBox="1"/>
          <p:nvPr/>
        </p:nvSpPr>
        <p:spPr>
          <a:xfrm>
            <a:off x="1792925" y="2868027"/>
            <a:ext cx="2203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데이터 요약 및 시각화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B1C44-4E97-445F-B277-8878DB00AED9}"/>
              </a:ext>
            </a:extLst>
          </p:cNvPr>
          <p:cNvSpPr txBox="1"/>
          <p:nvPr/>
        </p:nvSpPr>
        <p:spPr>
          <a:xfrm>
            <a:off x="5706801" y="2746636"/>
            <a:ext cx="285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프로젝트에 대한</a:t>
            </a:r>
            <a:endParaRPr lang="en-US" altLang="ko-KR" sz="1600" dirty="0"/>
          </a:p>
          <a:p>
            <a:pPr algn="ctr"/>
            <a:r>
              <a:rPr lang="ko-KR" altLang="en-US" sz="1600" dirty="0"/>
              <a:t>가치 있는 통찰과 이해를 얻음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C171E40-BE08-447A-A2AB-D9C711CEDEF1}"/>
              </a:ext>
            </a:extLst>
          </p:cNvPr>
          <p:cNvSpPr/>
          <p:nvPr/>
        </p:nvSpPr>
        <p:spPr>
          <a:xfrm>
            <a:off x="4331563" y="2868027"/>
            <a:ext cx="1242873" cy="33855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3B879-5669-47EC-8B64-4B52F9C1117B}"/>
              </a:ext>
            </a:extLst>
          </p:cNvPr>
          <p:cNvSpPr txBox="1"/>
          <p:nvPr/>
        </p:nvSpPr>
        <p:spPr>
          <a:xfrm>
            <a:off x="2129790" y="1451311"/>
            <a:ext cx="5646420" cy="7849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데이터를 다루는 모든 프로젝트에서 가장 우선적이며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ko-KR" altLang="en-US" sz="1600" b="1" dirty="0"/>
              <a:t>가장 중요한 과정   </a:t>
            </a:r>
            <a:r>
              <a:rPr lang="en-US" altLang="ko-KR" sz="1600" b="1" dirty="0"/>
              <a:t>=   </a:t>
            </a:r>
            <a:r>
              <a:rPr lang="ko-KR" altLang="en-US" sz="1600" b="1" dirty="0"/>
              <a:t>데이터를 들여다보는 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FEFF3-6443-4D66-930D-35671C758975}"/>
              </a:ext>
            </a:extLst>
          </p:cNvPr>
          <p:cNvSpPr txBox="1"/>
          <p:nvPr/>
        </p:nvSpPr>
        <p:spPr>
          <a:xfrm>
            <a:off x="1257650" y="4508175"/>
            <a:ext cx="748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탐색적 분석은 모든 데이터 과학 프로젝트의 초석이 되어야 한다</a:t>
            </a:r>
            <a:r>
              <a:rPr lang="en-US" altLang="ko-KR" sz="2000" b="1" dirty="0"/>
              <a:t>!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fdcfe9825_0_2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ETC) </a:t>
            </a:r>
            <a:r>
              <a:rPr lang="en-US" sz="1800" b="1" dirty="0" err="1">
                <a:solidFill>
                  <a:schemeClr val="dk1"/>
                </a:solidFill>
              </a:rPr>
              <a:t>Pyhon</a:t>
            </a:r>
            <a:r>
              <a:rPr lang="en-US" sz="1800" b="1" dirty="0">
                <a:solidFill>
                  <a:schemeClr val="dk1"/>
                </a:solidFill>
              </a:rPr>
              <a:t> Code</a:t>
            </a:r>
            <a:endParaRPr dirty="0"/>
          </a:p>
        </p:txBody>
      </p:sp>
      <p:sp>
        <p:nvSpPr>
          <p:cNvPr id="61" name="Google Shape;61;g7fdcfe9825_0_2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AD8C8A-EECE-4FDB-B76D-F65DD8CBF071}"/>
              </a:ext>
            </a:extLst>
          </p:cNvPr>
          <p:cNvSpPr/>
          <p:nvPr/>
        </p:nvSpPr>
        <p:spPr>
          <a:xfrm>
            <a:off x="221854" y="1551563"/>
            <a:ext cx="1010324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Import pandas as pd</a:t>
            </a:r>
          </a:p>
          <a:p>
            <a:endParaRPr lang="en-US" altLang="ko-KR" dirty="0"/>
          </a:p>
          <a:p>
            <a:r>
              <a:rPr lang="ko-KR" altLang="en-US" dirty="0" err="1"/>
              <a:t>kc_tax</a:t>
            </a:r>
            <a:r>
              <a:rPr lang="ko-KR" altLang="en-US" dirty="0"/>
              <a:t> = </a:t>
            </a:r>
            <a:r>
              <a:rPr lang="ko-KR" altLang="en-US" dirty="0" err="1"/>
              <a:t>pd.read_csv</a:t>
            </a:r>
            <a:r>
              <a:rPr lang="ko-KR" altLang="en-US" dirty="0"/>
              <a:t>('./</a:t>
            </a:r>
            <a:r>
              <a:rPr lang="ko-KR" altLang="en-US" dirty="0" err="1"/>
              <a:t>data</a:t>
            </a:r>
            <a:r>
              <a:rPr lang="ko-KR" altLang="en-US" dirty="0"/>
              <a:t>/</a:t>
            </a:r>
            <a:r>
              <a:rPr lang="ko-KR" altLang="en-US" dirty="0" err="1"/>
              <a:t>kc_tax.csv</a:t>
            </a:r>
            <a:r>
              <a:rPr lang="ko-KR" altLang="en-US" dirty="0"/>
              <a:t>’)</a:t>
            </a:r>
          </a:p>
          <a:p>
            <a:endParaRPr lang="en-US" altLang="ko-KR" dirty="0"/>
          </a:p>
          <a:p>
            <a:r>
              <a:rPr lang="en-US" altLang="ko-KR" dirty="0"/>
              <a:t>kc_tax0 = </a:t>
            </a:r>
            <a:r>
              <a:rPr lang="en-US" altLang="ko-KR" dirty="0" err="1"/>
              <a:t>kc_tax.loc</a:t>
            </a:r>
            <a:r>
              <a:rPr lang="en-US" altLang="ko-KR" dirty="0"/>
              <a:t>[(</a:t>
            </a:r>
            <a:r>
              <a:rPr lang="en-US" altLang="ko-KR" dirty="0" err="1"/>
              <a:t>kc_tax</a:t>
            </a:r>
            <a:r>
              <a:rPr lang="en-US" altLang="ko-KR" dirty="0"/>
              <a:t>['</a:t>
            </a:r>
            <a:r>
              <a:rPr lang="en-US" altLang="ko-KR" dirty="0" err="1"/>
              <a:t>TaxAssessedValue</a:t>
            </a:r>
            <a:r>
              <a:rPr lang="en-US" altLang="ko-KR" dirty="0"/>
              <a:t>']&lt;750000)</a:t>
            </a:r>
          </a:p>
          <a:p>
            <a:r>
              <a:rPr lang="en-US" altLang="ko-KR" dirty="0"/>
              <a:t>	&amp; (</a:t>
            </a:r>
            <a:r>
              <a:rPr lang="en-US" altLang="ko-KR" dirty="0" err="1"/>
              <a:t>kc_tax</a:t>
            </a:r>
            <a:r>
              <a:rPr lang="en-US" altLang="ko-KR" dirty="0"/>
              <a:t>['</a:t>
            </a:r>
            <a:r>
              <a:rPr lang="en-US" altLang="ko-KR" dirty="0" err="1"/>
              <a:t>SqFtTotLiving</a:t>
            </a:r>
            <a:r>
              <a:rPr lang="en-US" altLang="ko-KR" dirty="0"/>
              <a:t>']&gt;100) &amp; (</a:t>
            </a:r>
            <a:r>
              <a:rPr lang="en-US" altLang="ko-KR" dirty="0" err="1"/>
              <a:t>kc_tax</a:t>
            </a:r>
            <a:r>
              <a:rPr lang="en-US" altLang="ko-KR" dirty="0"/>
              <a:t>['</a:t>
            </a:r>
            <a:r>
              <a:rPr lang="en-US" altLang="ko-KR" dirty="0" err="1"/>
              <a:t>SqFtTotLiving</a:t>
            </a:r>
            <a:r>
              <a:rPr lang="en-US" altLang="ko-KR" dirty="0"/>
              <a:t>']&lt;3500)]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r>
              <a:rPr lang="en-US" altLang="ko-KR" dirty="0"/>
              <a:t>%matplotlib inline</a:t>
            </a:r>
          </a:p>
          <a:p>
            <a:r>
              <a:rPr lang="en-US" altLang="ko-KR" dirty="0"/>
              <a:t>import seaborn as </a:t>
            </a:r>
            <a:r>
              <a:rPr lang="en-US" altLang="ko-KR" dirty="0" err="1"/>
              <a:t>sns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plt.rcParams</a:t>
            </a:r>
            <a:r>
              <a:rPr lang="en-US" altLang="ko-KR" dirty="0"/>
              <a:t>['</a:t>
            </a:r>
            <a:r>
              <a:rPr lang="en-US" altLang="ko-KR" dirty="0" err="1"/>
              <a:t>figure.figsize</a:t>
            </a:r>
            <a:r>
              <a:rPr lang="en-US" altLang="ko-KR" dirty="0"/>
              <a:t>'] = [10,10]</a:t>
            </a:r>
          </a:p>
          <a:p>
            <a:endParaRPr lang="en-US" altLang="ko-KR" dirty="0"/>
          </a:p>
          <a:p>
            <a:r>
              <a:rPr lang="en-US" altLang="ko-KR" dirty="0" err="1"/>
              <a:t>plt.hexbin</a:t>
            </a:r>
            <a:r>
              <a:rPr lang="en-US" altLang="ko-KR" dirty="0"/>
              <a:t>(kc_tax0['</a:t>
            </a:r>
            <a:r>
              <a:rPr lang="en-US" altLang="ko-KR" dirty="0" err="1"/>
              <a:t>SqFtTotLiving</a:t>
            </a:r>
            <a:r>
              <a:rPr lang="en-US" altLang="ko-KR" dirty="0"/>
              <a:t>'], kc_tax0['</a:t>
            </a:r>
            <a:r>
              <a:rPr lang="en-US" altLang="ko-KR" dirty="0" err="1"/>
              <a:t>TaxAssessedValue</a:t>
            </a:r>
            <a:r>
              <a:rPr lang="en-US" altLang="ko-KR" dirty="0"/>
              <a:t>'], </a:t>
            </a:r>
            <a:r>
              <a:rPr lang="en-US" altLang="ko-KR" dirty="0" err="1"/>
              <a:t>gridsize</a:t>
            </a:r>
            <a:r>
              <a:rPr lang="en-US" altLang="ko-KR" dirty="0"/>
              <a:t>=(25,25), </a:t>
            </a:r>
            <a:r>
              <a:rPr lang="en-US" altLang="ko-KR" dirty="0" err="1"/>
              <a:t>cmap</a:t>
            </a:r>
            <a:r>
              <a:rPr lang="en-US" altLang="ko-KR" dirty="0"/>
              <a:t>=</a:t>
            </a:r>
            <a:r>
              <a:rPr lang="en-US" altLang="ko-KR" dirty="0" err="1"/>
              <a:t>plt.cm.Purples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plt.colorbar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4" name="Google Shape;60;g7fdcfe9825_0_21">
            <a:extLst>
              <a:ext uri="{FF2B5EF4-FFF2-40B4-BE49-F238E27FC236}">
                <a16:creationId xmlns:a16="http://schemas.microsoft.com/office/drawing/2014/main" id="{C7C9CFF2-AF28-4ED3-867F-7CE7E6CD0B70}"/>
              </a:ext>
            </a:extLst>
          </p:cNvPr>
          <p:cNvSpPr txBox="1"/>
          <p:nvPr/>
        </p:nvSpPr>
        <p:spPr>
          <a:xfrm>
            <a:off x="221854" y="867389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</a:rPr>
              <a:t>Hexbin</a:t>
            </a:r>
            <a:r>
              <a:rPr lang="en-US" sz="1800" b="1" dirty="0">
                <a:solidFill>
                  <a:schemeClr val="dk1"/>
                </a:solidFill>
              </a:rPr>
              <a:t> chart </a:t>
            </a:r>
            <a:r>
              <a:rPr lang="ko-KR" altLang="en-US" sz="1800" b="1" dirty="0">
                <a:solidFill>
                  <a:schemeClr val="dk1"/>
                </a:solidFill>
              </a:rPr>
              <a:t>그리기 </a:t>
            </a:r>
            <a:r>
              <a:rPr lang="en-US" altLang="ko-KR" sz="1800" b="1" dirty="0">
                <a:solidFill>
                  <a:schemeClr val="dk1"/>
                </a:solidFill>
              </a:rPr>
              <a:t>(R : </a:t>
            </a:r>
            <a:r>
              <a:rPr lang="en-US" altLang="ko-KR" sz="1800" b="1" dirty="0" err="1">
                <a:solidFill>
                  <a:schemeClr val="dk1"/>
                </a:solidFill>
              </a:rPr>
              <a:t>stat_binhex</a:t>
            </a:r>
            <a:r>
              <a:rPr lang="en-US" altLang="ko-KR" sz="1800" b="1" dirty="0">
                <a:solidFill>
                  <a:schemeClr val="dk1"/>
                </a:solidFill>
              </a:rPr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737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1584</Words>
  <Application>Microsoft Office PowerPoint</Application>
  <PresentationFormat>A4 용지(210x297mm)</PresentationFormat>
  <Paragraphs>255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a시월구일1</vt:lpstr>
      <vt:lpstr>a아시아헤드1</vt:lpstr>
      <vt:lpstr>a아시아헤드2</vt:lpstr>
      <vt:lpstr>Noto Sans Symbols</vt:lpstr>
      <vt:lpstr>Arial</vt:lpstr>
      <vt:lpstr>Calibri</vt:lpstr>
      <vt:lpstr>Cambria Math</vt:lpstr>
      <vt:lpstr>맑은 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송지영</cp:lastModifiedBy>
  <cp:revision>35</cp:revision>
  <dcterms:created xsi:type="dcterms:W3CDTF">2018-12-13T08:26:30Z</dcterms:created>
  <dcterms:modified xsi:type="dcterms:W3CDTF">2020-05-12T03:51:11Z</dcterms:modified>
</cp:coreProperties>
</file>