
<file path=[Content_Types].xml><?xml version="1.0" encoding="utf-8"?>
<Types xmlns="http://schemas.openxmlformats.org/package/2006/content-types">
  <Default Extension="gif" ContentType="image/gif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261" r:id="rId6"/>
    <p:sldId id="258" r:id="rId7"/>
    <p:sldId id="268" r:id="rId8"/>
    <p:sldId id="269" r:id="rId9"/>
    <p:sldId id="270" r:id="rId10"/>
    <p:sldId id="262" r:id="rId11"/>
    <p:sldId id="263" r:id="rId12"/>
    <p:sldId id="271" r:id="rId13"/>
    <p:sldId id="265" r:id="rId14"/>
    <p:sldId id="266" r:id="rId15"/>
    <p:sldId id="267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3" autoAdjust="0"/>
  </p:normalViewPr>
  <p:slideViewPr>
    <p:cSldViewPr snapToGrid="0">
      <p:cViewPr varScale="1">
        <p:scale>
          <a:sx n="98" d="100"/>
          <a:sy n="98" d="100"/>
        </p:scale>
        <p:origin x="1740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ABC71-9B90-4610-99DF-897706AFC5B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AC42289-9B81-4069-B713-543C5113942C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endParaRPr lang="ko-KR" altLang="en-US" dirty="0"/>
        </a:p>
      </dgm:t>
    </dgm:pt>
    <dgm:pt modelId="{3BECE638-62A1-4951-9D49-9A8C6053193F}" type="sibTrans" cxnId="{702315D0-1547-4FEE-8991-49C7760BF179}">
      <dgm:prSet/>
      <dgm:spPr/>
      <dgm:t>
        <a:bodyPr/>
        <a:lstStyle/>
        <a:p>
          <a:pPr latinLnBrk="1"/>
          <a:endParaRPr lang="ko-KR" altLang="en-US"/>
        </a:p>
      </dgm:t>
    </dgm:pt>
    <dgm:pt modelId="{983D518E-20F0-43E0-834B-A3FCA7E4CE1D}" type="parTrans" cxnId="{702315D0-1547-4FEE-8991-49C7760BF179}">
      <dgm:prSet/>
      <dgm:spPr/>
      <dgm:t>
        <a:bodyPr/>
        <a:lstStyle/>
        <a:p>
          <a:pPr latinLnBrk="1"/>
          <a:endParaRPr lang="ko-KR" altLang="en-US"/>
        </a:p>
      </dgm:t>
    </dgm:pt>
    <dgm:pt modelId="{9C4728FA-E78F-487A-AEC3-5C6D7F5324D0}" type="pres">
      <dgm:prSet presAssocID="{A51ABC71-9B90-4610-99DF-897706AFC5B9}" presName="arrowDiagram" presStyleCnt="0">
        <dgm:presLayoutVars>
          <dgm:chMax val="5"/>
          <dgm:dir/>
          <dgm:resizeHandles val="exact"/>
        </dgm:presLayoutVars>
      </dgm:prSet>
      <dgm:spPr/>
    </dgm:pt>
    <dgm:pt modelId="{B5181D3F-DA76-4126-B12B-598BED0C8441}" type="pres">
      <dgm:prSet presAssocID="{A51ABC71-9B90-4610-99DF-897706AFC5B9}" presName="arrow" presStyleLbl="bgShp" presStyleIdx="0" presStyleCnt="1"/>
      <dgm:spPr>
        <a:solidFill>
          <a:srgbClr val="26A9E0"/>
        </a:solidFill>
      </dgm:spPr>
    </dgm:pt>
    <dgm:pt modelId="{8C916DAC-1784-4462-983A-CFFD610CDB9F}" type="pres">
      <dgm:prSet presAssocID="{A51ABC71-9B90-4610-99DF-897706AFC5B9}" presName="arrowDiagram1" presStyleCnt="0">
        <dgm:presLayoutVars>
          <dgm:bulletEnabled val="1"/>
        </dgm:presLayoutVars>
      </dgm:prSet>
      <dgm:spPr/>
    </dgm:pt>
    <dgm:pt modelId="{A1F99015-0C09-471A-9542-9600D29A9A8C}" type="pres">
      <dgm:prSet presAssocID="{8AC42289-9B81-4069-B713-543C5113942C}" presName="bullet1" presStyleLbl="node1" presStyleIdx="0" presStyleCnt="1"/>
      <dgm:spPr/>
    </dgm:pt>
    <dgm:pt modelId="{5E96753F-981C-4276-9F06-AC9AEAB9DCDE}" type="pres">
      <dgm:prSet presAssocID="{8AC42289-9B81-4069-B713-543C5113942C}" presName="textBox1" presStyleLbl="revTx" presStyleIdx="0" presStyleCnt="1">
        <dgm:presLayoutVars>
          <dgm:bulletEnabled val="1"/>
        </dgm:presLayoutVars>
      </dgm:prSet>
      <dgm:spPr/>
    </dgm:pt>
  </dgm:ptLst>
  <dgm:cxnLst>
    <dgm:cxn modelId="{684C826A-EA9E-45E5-9104-211745623A67}" type="presOf" srcId="{A51ABC71-9B90-4610-99DF-897706AFC5B9}" destId="{9C4728FA-E78F-487A-AEC3-5C6D7F5324D0}" srcOrd="0" destOrd="0" presId="urn:microsoft.com/office/officeart/2005/8/layout/arrow2"/>
    <dgm:cxn modelId="{E768BE57-C50A-44AB-81B0-8D0CEEB2FE0C}" type="presOf" srcId="{8AC42289-9B81-4069-B713-543C5113942C}" destId="{5E96753F-981C-4276-9F06-AC9AEAB9DCDE}" srcOrd="0" destOrd="0" presId="urn:microsoft.com/office/officeart/2005/8/layout/arrow2"/>
    <dgm:cxn modelId="{702315D0-1547-4FEE-8991-49C7760BF179}" srcId="{A51ABC71-9B90-4610-99DF-897706AFC5B9}" destId="{8AC42289-9B81-4069-B713-543C5113942C}" srcOrd="0" destOrd="0" parTransId="{983D518E-20F0-43E0-834B-A3FCA7E4CE1D}" sibTransId="{3BECE638-62A1-4951-9D49-9A8C6053193F}"/>
    <dgm:cxn modelId="{F9D8B952-8A28-48B1-8131-5B8E81BB7FE6}" type="presParOf" srcId="{9C4728FA-E78F-487A-AEC3-5C6D7F5324D0}" destId="{B5181D3F-DA76-4126-B12B-598BED0C8441}" srcOrd="0" destOrd="0" presId="urn:microsoft.com/office/officeart/2005/8/layout/arrow2"/>
    <dgm:cxn modelId="{504BFBD0-EBB4-47F0-917B-DEBCD5BD0BB0}" type="presParOf" srcId="{9C4728FA-E78F-487A-AEC3-5C6D7F5324D0}" destId="{8C916DAC-1784-4462-983A-CFFD610CDB9F}" srcOrd="1" destOrd="0" presId="urn:microsoft.com/office/officeart/2005/8/layout/arrow2"/>
    <dgm:cxn modelId="{0E554084-E6BE-43E0-9561-774FFC4680AC}" type="presParOf" srcId="{8C916DAC-1784-4462-983A-CFFD610CDB9F}" destId="{A1F99015-0C09-471A-9542-9600D29A9A8C}" srcOrd="0" destOrd="0" presId="urn:microsoft.com/office/officeart/2005/8/layout/arrow2"/>
    <dgm:cxn modelId="{FA93DF4D-F0AB-4328-8C6E-E9368ABEBCDE}" type="presParOf" srcId="{8C916DAC-1784-4462-983A-CFFD610CDB9F}" destId="{5E96753F-981C-4276-9F06-AC9AEAB9DCDE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81D3F-DA76-4126-B12B-598BED0C8441}">
      <dsp:nvSpPr>
        <dsp:cNvPr id="0" name=""/>
        <dsp:cNvSpPr/>
      </dsp:nvSpPr>
      <dsp:spPr>
        <a:xfrm>
          <a:off x="0" y="198125"/>
          <a:ext cx="1445554" cy="903471"/>
        </a:xfrm>
        <a:prstGeom prst="swooshArrow">
          <a:avLst>
            <a:gd name="adj1" fmla="val 25000"/>
            <a:gd name="adj2" fmla="val 25000"/>
          </a:avLst>
        </a:prstGeom>
        <a:solidFill>
          <a:srgbClr val="26A9E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99015-0C09-471A-9542-9600D29A9A8C}">
      <dsp:nvSpPr>
        <dsp:cNvPr id="0" name=""/>
        <dsp:cNvSpPr/>
      </dsp:nvSpPr>
      <dsp:spPr>
        <a:xfrm>
          <a:off x="1102957" y="381349"/>
          <a:ext cx="106970" cy="106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6753F-981C-4276-9F06-AC9AEAB9DCDE}">
      <dsp:nvSpPr>
        <dsp:cNvPr id="0" name=""/>
        <dsp:cNvSpPr/>
      </dsp:nvSpPr>
      <dsp:spPr>
        <a:xfrm>
          <a:off x="578221" y="434835"/>
          <a:ext cx="578221" cy="666761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6682" bIns="0" numCol="1" spcCol="1270" anchor="t" anchorCtr="0">
          <a:noAutofit/>
        </a:bodyPr>
        <a:lstStyle/>
        <a:p>
          <a:pPr marL="0" lvl="0" indent="0" algn="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600" kern="1200" dirty="0"/>
            <a:t> </a:t>
          </a:r>
          <a:endParaRPr lang="ko-KR" altLang="en-US" sz="4600" kern="1200" dirty="0"/>
        </a:p>
      </dsp:txBody>
      <dsp:txXfrm>
        <a:off x="606447" y="463061"/>
        <a:ext cx="521769" cy="61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sacstat.com/default/cs/cs_05.php?com_board_basic=read_form&amp;com_board_idx=149&amp;topmenu=5&amp;left=5&amp;&amp;com_board_search_code=&amp;com_board_search_value1=&amp;com_board_search_value2=&amp;com_board_page=46&amp;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hn?blogId=antifatekr&amp;logNo=221061029807&amp;proxyReferer=https:%2F%2Fwww.google.com%2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naver.com/PostView.nhn?blogId=gdpresent&amp;logNo=221138172138&amp;proxyReferer=https:%2F%2Fwww.google.com%2F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Quantile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은 분위수라는 개념인데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데이터들을 정렬한 뒤에 몇 등분으로 나눌 수 결정하고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나눠진 등분을 구분하는 구분자를 찾는 개념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576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378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99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14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17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첨도가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35</a:t>
            </a:r>
            <a:r>
              <a:rPr lang="ko-KR" altLang="en-US" dirty="0">
                <a:highlight>
                  <a:srgbClr val="FFFF00"/>
                </a:highlight>
              </a:rPr>
              <a:t>라고 하면 중심이 굉장히 뾰족한 분포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표준편차가 아주 작다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거의 대부분의 </a:t>
            </a:r>
            <a:r>
              <a:rPr lang="en-US" altLang="ko-KR" dirty="0">
                <a:highlight>
                  <a:srgbClr val="FFFF00"/>
                </a:highlight>
              </a:rPr>
              <a:t>data</a:t>
            </a:r>
            <a:r>
              <a:rPr lang="ko-KR" altLang="en-US" dirty="0">
                <a:highlight>
                  <a:srgbClr val="FFFF00"/>
                </a:highlight>
              </a:rPr>
              <a:t>가 평균 근처로 밀집되어 있다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왜도가</a:t>
            </a:r>
            <a:r>
              <a:rPr lang="ko-KR" altLang="en-US" dirty="0">
                <a:highlight>
                  <a:srgbClr val="FFFF00"/>
                </a:highlight>
              </a:rPr>
              <a:t> 양수</a:t>
            </a:r>
            <a:r>
              <a:rPr lang="en-US" altLang="ko-KR" dirty="0">
                <a:highlight>
                  <a:srgbClr val="FFFF00"/>
                </a:highlight>
              </a:rPr>
              <a:t>/</a:t>
            </a:r>
            <a:r>
              <a:rPr lang="ko-KR" altLang="en-US" dirty="0">
                <a:highlight>
                  <a:srgbClr val="FFFF00"/>
                </a:highlight>
              </a:rPr>
              <a:t>음수로 나타나고 </a:t>
            </a:r>
            <a:r>
              <a:rPr lang="en-US" altLang="ko-KR" dirty="0">
                <a:highlight>
                  <a:srgbClr val="FFFF00"/>
                </a:highlight>
              </a:rPr>
              <a:t>0 </a:t>
            </a:r>
            <a:r>
              <a:rPr lang="ko-KR" altLang="en-US" dirty="0">
                <a:highlight>
                  <a:srgbClr val="FFFF00"/>
                </a:highlight>
              </a:rPr>
              <a:t>이 아닌 </a:t>
            </a:r>
            <a:r>
              <a:rPr lang="ko-KR" altLang="en-US" dirty="0" err="1">
                <a:highlight>
                  <a:srgbClr val="FFFF00"/>
                </a:highlight>
              </a:rPr>
              <a:t>다른값일</a:t>
            </a:r>
            <a:r>
              <a:rPr lang="ko-KR" altLang="en-US" dirty="0">
                <a:highlight>
                  <a:srgbClr val="FFFF00"/>
                </a:highlight>
              </a:rPr>
              <a:t> 때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평균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표준정규분포의 평균</a:t>
            </a:r>
            <a:r>
              <a:rPr lang="en-US" altLang="ko-KR" dirty="0">
                <a:highlight>
                  <a:srgbClr val="FFFF00"/>
                </a:highlight>
              </a:rPr>
              <a:t>=0)</a:t>
            </a:r>
            <a:r>
              <a:rPr lang="ko-KR" altLang="en-US" dirty="0">
                <a:highlight>
                  <a:srgbClr val="FFFF00"/>
                </a:highlight>
              </a:rPr>
              <a:t>이 가까이에 있는 것이 아니라 한쪽으로 편중되어 있다는 것을 의미한다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3"/>
              </a:rPr>
              <a:t>https://ssacstat.com/default/cs/cs_05.php?com_board_basic=read_form&amp;com_board_idx=149&amp;topmenu=5&amp;left=5&amp;&amp;com_board_search_code=&amp;com_board_search_value1=&amp;com_board_search_value2=&amp;com_board_page=46&amp;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515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1. </a:t>
            </a:r>
            <a:r>
              <a:rPr lang="ko-KR" altLang="en-US" sz="1200" dirty="0">
                <a:solidFill>
                  <a:srgbClr val="0070C0"/>
                </a:solidFill>
              </a:rPr>
              <a:t>티 분포 </a:t>
            </a:r>
            <a:r>
              <a:rPr lang="en-US" altLang="ko-KR" sz="1200" dirty="0">
                <a:solidFill>
                  <a:srgbClr val="0070C0"/>
                </a:solidFill>
              </a:rPr>
              <a:t>= </a:t>
            </a:r>
            <a:r>
              <a:rPr lang="ko-KR" altLang="en-US" sz="1200" dirty="0">
                <a:solidFill>
                  <a:srgbClr val="0070C0"/>
                </a:solidFill>
              </a:rPr>
              <a:t>연속확률분포이면서 표본분포로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정규분포와 유사하게 생긴</a:t>
            </a:r>
            <a:r>
              <a:rPr lang="en-US" altLang="ko-KR" sz="1200" dirty="0">
                <a:solidFill>
                  <a:srgbClr val="0070C0"/>
                </a:solidFill>
              </a:rPr>
              <a:t> t(</a:t>
            </a:r>
            <a:r>
              <a:rPr lang="ko-KR" altLang="en-US" sz="1200" dirty="0">
                <a:solidFill>
                  <a:srgbClr val="0070C0"/>
                </a:solidFill>
              </a:rPr>
              <a:t>평균</a:t>
            </a:r>
            <a:r>
              <a:rPr lang="en-US" altLang="ko-KR" sz="1200" dirty="0">
                <a:solidFill>
                  <a:srgbClr val="0070C0"/>
                </a:solidFill>
              </a:rPr>
              <a:t>)=0</a:t>
            </a:r>
            <a:r>
              <a:rPr lang="ko-KR" altLang="en-US" sz="1200" dirty="0">
                <a:solidFill>
                  <a:srgbClr val="0070C0"/>
                </a:solidFill>
              </a:rPr>
              <a:t>에서 좌우대칭을 이루는 분포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# 2. x</a:t>
            </a:r>
            <a:r>
              <a:rPr lang="ko-KR" altLang="en-US" sz="1200" dirty="0">
                <a:solidFill>
                  <a:srgbClr val="0070C0"/>
                </a:solidFill>
              </a:rPr>
              <a:t>축은 </a:t>
            </a:r>
            <a:r>
              <a:rPr lang="en-US" altLang="ko-KR" sz="1200" dirty="0">
                <a:solidFill>
                  <a:srgbClr val="0070C0"/>
                </a:solidFill>
              </a:rPr>
              <a:t>z</a:t>
            </a:r>
            <a:r>
              <a:rPr lang="ko-KR" altLang="en-US" sz="1200" dirty="0">
                <a:solidFill>
                  <a:srgbClr val="0070C0"/>
                </a:solidFill>
              </a:rPr>
              <a:t>점수</a:t>
            </a:r>
            <a:r>
              <a:rPr lang="en-US" altLang="ko-KR" sz="1200" dirty="0">
                <a:solidFill>
                  <a:srgbClr val="0070C0"/>
                </a:solidFill>
              </a:rPr>
              <a:t>, y</a:t>
            </a:r>
            <a:r>
              <a:rPr lang="ko-KR" altLang="en-US" sz="1200" dirty="0">
                <a:solidFill>
                  <a:srgbClr val="0070C0"/>
                </a:solidFill>
              </a:rPr>
              <a:t>축은 값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3. </a:t>
            </a:r>
            <a:r>
              <a:rPr lang="ko-KR" altLang="en-US" sz="1200" dirty="0">
                <a:solidFill>
                  <a:srgbClr val="0070C0"/>
                </a:solidFill>
              </a:rPr>
              <a:t>분포의 모양을 결정하는 건 </a:t>
            </a:r>
            <a:r>
              <a:rPr lang="ko-KR" altLang="en-US" sz="1200" dirty="0" err="1">
                <a:solidFill>
                  <a:srgbClr val="0070C0"/>
                </a:solidFill>
              </a:rPr>
              <a:t>자유도이며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자유도가 커질수록 표준정규분포에 가깝게 됨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/>
              <a:t>그림 출처 </a:t>
            </a:r>
            <a:r>
              <a:rPr lang="en-US" altLang="ko-KR" dirty="0"/>
              <a:t>: https://math100.tistory.com/42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/>
              <a:t>정규분포와</a:t>
            </a:r>
            <a:r>
              <a:rPr lang="ko-KR" altLang="en-US" dirty="0"/>
              <a:t> 비슷하지만</a:t>
            </a:r>
            <a:r>
              <a:rPr lang="en-US" altLang="ko-KR" dirty="0"/>
              <a:t>, </a:t>
            </a:r>
            <a:r>
              <a:rPr lang="ko-KR" altLang="en-US" dirty="0"/>
              <a:t>꼬리 부분이 약간 더 두껍고 길다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/>
              <a:t>표본의 크기가 크지 않으면 편향될 가능성이 있고</a:t>
            </a:r>
            <a:r>
              <a:rPr lang="en-US" altLang="ko-KR" dirty="0"/>
              <a:t>, </a:t>
            </a:r>
            <a:r>
              <a:rPr lang="ko-KR" altLang="en-US" dirty="0"/>
              <a:t>신뢰도도 떨어진다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/>
              <a:t>그 대응책으로 예측 범위를 넓히기 위해 꼬리</a:t>
            </a:r>
            <a:r>
              <a:rPr lang="ko-KR" altLang="en-US" baseline="0" dirty="0"/>
              <a:t> 부분을 조금 더 길고</a:t>
            </a:r>
            <a:r>
              <a:rPr lang="en-US" altLang="ko-KR" baseline="0" dirty="0"/>
              <a:t> </a:t>
            </a:r>
            <a:r>
              <a:rPr lang="ko-KR" altLang="en-US" baseline="0" dirty="0"/>
              <a:t>두껍게 한 것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/>
              <a:t>표본이 커질수록 더 정규분포를 닮은 </a:t>
            </a:r>
            <a:r>
              <a:rPr lang="en-US" altLang="ko-KR" dirty="0"/>
              <a:t>t </a:t>
            </a:r>
            <a:r>
              <a:rPr lang="ko-KR" altLang="en-US" dirty="0"/>
              <a:t>분포가 형성된다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/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/>
              <a:t>표준화된 여러 통계 자료를 </a:t>
            </a:r>
            <a:r>
              <a:rPr lang="en-US" altLang="ko-KR" dirty="0"/>
              <a:t>t </a:t>
            </a:r>
            <a:r>
              <a:rPr lang="ko-KR" altLang="en-US" dirty="0"/>
              <a:t>분포와 비교하여 신뢰구간을 추정할 수 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/>
              <a:t>* t </a:t>
            </a:r>
            <a:r>
              <a:rPr lang="ko-KR" altLang="en-US" dirty="0"/>
              <a:t>분포로 신뢰구간을 추정하고 가설검정을 할 때 </a:t>
            </a:r>
            <a:r>
              <a:rPr lang="en-US" altLang="ko-KR" dirty="0"/>
              <a:t>t </a:t>
            </a:r>
            <a:r>
              <a:rPr lang="ko-KR" altLang="en-US" dirty="0"/>
              <a:t>값을 알아야 하는데</a:t>
            </a:r>
            <a:r>
              <a:rPr lang="en-US" altLang="ko-KR" dirty="0"/>
              <a:t>, t</a:t>
            </a:r>
            <a:r>
              <a:rPr lang="ko-KR" altLang="en-US" dirty="0"/>
              <a:t>값은 그래프의 </a:t>
            </a:r>
            <a:r>
              <a:rPr lang="en-US" altLang="ko-KR" dirty="0"/>
              <a:t>x</a:t>
            </a:r>
            <a:r>
              <a:rPr lang="ko-KR" altLang="en-US" dirty="0"/>
              <a:t>축 좌표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/>
              <a:t>t</a:t>
            </a:r>
            <a:r>
              <a:rPr lang="ko-KR" altLang="en-US" dirty="0"/>
              <a:t>값은 보통 </a:t>
            </a:r>
            <a:r>
              <a:rPr lang="en-US" altLang="ko-KR" dirty="0"/>
              <a:t>'t</a:t>
            </a:r>
            <a:r>
              <a:rPr lang="ko-KR" altLang="en-US" dirty="0"/>
              <a:t>분포표</a:t>
            </a:r>
            <a:r>
              <a:rPr lang="en-US" altLang="ko-KR" dirty="0"/>
              <a:t>'</a:t>
            </a:r>
            <a:r>
              <a:rPr lang="ko-KR" altLang="en-US" dirty="0"/>
              <a:t>를 사용해서 구함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/>
              <a:t>a </a:t>
            </a:r>
            <a:r>
              <a:rPr lang="en-US" altLang="ko-KR" dirty="0"/>
              <a:t>= </a:t>
            </a:r>
            <a:r>
              <a:rPr lang="ko-KR" altLang="en-US" dirty="0"/>
              <a:t>유의확률</a:t>
            </a:r>
            <a:r>
              <a:rPr lang="en-US" altLang="ko-KR" dirty="0"/>
              <a:t>, n = </a:t>
            </a:r>
            <a:r>
              <a:rPr lang="ko-KR" altLang="en-US" dirty="0"/>
              <a:t>표본크기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AutoNum type="arabicPeriod"/>
            </a:pPr>
            <a:r>
              <a:rPr lang="en-US" altLang="ko-KR" dirty="0"/>
              <a:t>T</a:t>
            </a:r>
            <a:r>
              <a:rPr lang="ko-KR" altLang="en-US" dirty="0"/>
              <a:t>분포 정리</a:t>
            </a:r>
            <a:r>
              <a:rPr lang="en-US" altLang="ko-KR" dirty="0"/>
              <a:t> + </a:t>
            </a:r>
            <a:r>
              <a:rPr lang="ko-KR" altLang="en-US" dirty="0"/>
              <a:t>식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AutoNum type="arabicPeriod"/>
            </a:pP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AutoNum type="arabicPeriod"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3"/>
              </a:rPr>
              <a:t>https://blog.naver.com/PostView.nhn?blogId=antifatekr&amp;logNo=221061029807&amp;proxyReferer=https:%2F%2Fwww.google.com%2F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/>
              <a:t>: t</a:t>
            </a:r>
            <a:r>
              <a:rPr lang="ko-KR" altLang="en-US" dirty="0"/>
              <a:t>분포 추정 예시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linkClick r:id="rId4"/>
              </a:rPr>
              <a:t>https://blog.naver.com/PostView.nhn?blogId=gdpresent&amp;logNo=221138172138&amp;proxyReferer=https:%2F%2Fwww.google.com%2F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/>
              <a:t>: t</a:t>
            </a:r>
            <a:r>
              <a:rPr lang="ko-KR" altLang="en-US" dirty="0"/>
              <a:t>분포 보는 법 </a:t>
            </a:r>
            <a:r>
              <a:rPr lang="en-US" altLang="ko-KR" dirty="0"/>
              <a:t>+ </a:t>
            </a:r>
            <a:r>
              <a:rPr lang="ko-KR" altLang="en-US" dirty="0"/>
              <a:t>개념</a:t>
            </a:r>
            <a:endParaRPr dirty="0"/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우리의 목표를 학생이 수능 시험을 봤을 때 어떤 성적을 받을지 예측하는 것으로 해봅니다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변수는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 </a:t>
            </a:r>
            <a:r>
              <a:rPr lang="ko-KR" altLang="en-US" dirty="0"/>
              <a:t>수능 시험 성적입니다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데이터는 실제로 변수에서 관측된 값이지요</a:t>
            </a:r>
            <a:r>
              <a:rPr lang="en-US" altLang="ko-KR" dirty="0"/>
              <a:t>. (0</a:t>
            </a:r>
            <a:r>
              <a:rPr lang="ko-KR" altLang="en-US" dirty="0"/>
              <a:t>점 </a:t>
            </a:r>
            <a:r>
              <a:rPr lang="en-US" altLang="ko-KR" dirty="0"/>
              <a:t>~ 400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우리는 모의 수능 시험 성적</a:t>
            </a:r>
            <a:r>
              <a:rPr lang="en-US" altLang="ko-KR" dirty="0"/>
              <a:t>(</a:t>
            </a:r>
            <a:r>
              <a:rPr lang="ko-KR" altLang="en-US" dirty="0"/>
              <a:t>데이터들</a:t>
            </a:r>
            <a:r>
              <a:rPr lang="en-US" altLang="ko-KR" dirty="0"/>
              <a:t>)</a:t>
            </a:r>
            <a:r>
              <a:rPr lang="ko-KR" altLang="en-US" dirty="0"/>
              <a:t>을 토대로 수능 시험 성적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가 얼마가 나올지 예측할 수 있습니다</a:t>
            </a:r>
            <a:r>
              <a:rPr lang="en-US" altLang="ko-KR" dirty="0"/>
              <a:t>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949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youtu.be/nX6-j6lY9qc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www.ktword.co.kr/word/abbr_view.php?m_temp1=870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71.png"/><Relationship Id="rId4" Type="http://schemas.openxmlformats.org/officeDocument/2006/relationships/hyperlink" Target="http://blog.naver.com/PostView.nhn?blogId=mykepzzang&amp;logNo=220840724901" TargetMode="External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hyperlink" Target="https://freshrimpsushi.tistory.com/1510?category=696569" TargetMode="External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hyperlink" Target="http://www.ktword.co.kr/word/abbr_view.php?m_temp1=4401" TargetMode="External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송지영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b="1" dirty="0"/>
              <a:t>2.6.1 QQ plot (</a:t>
            </a:r>
            <a:r>
              <a:rPr lang="en-US" altLang="ko-KR" dirty="0"/>
              <a:t>quantile-quantile Plot </a:t>
            </a:r>
            <a:r>
              <a:rPr lang="en-US" altLang="ko-KR" b="1" dirty="0"/>
              <a:t>)</a:t>
            </a:r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endParaRPr lang="en-US" altLang="ko-KR" b="1" dirty="0"/>
          </a:p>
          <a:p>
            <a:pPr lvl="0"/>
            <a:r>
              <a:rPr lang="en-US" altLang="ko-KR" b="1" dirty="0"/>
              <a:t>QQ Plot </a:t>
            </a:r>
            <a:r>
              <a:rPr lang="ko-KR" altLang="en-US" b="1" dirty="0"/>
              <a:t>의 형태</a:t>
            </a:r>
            <a:endParaRPr lang="en-US" altLang="ko-KR" dirty="0"/>
          </a:p>
          <a:p>
            <a:pPr lvl="0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C7BE-2EB7-49C1-840B-50F8F5E22E1A}"/>
              </a:ext>
            </a:extLst>
          </p:cNvPr>
          <p:cNvSpPr txBox="1"/>
          <p:nvPr/>
        </p:nvSpPr>
        <p:spPr>
          <a:xfrm>
            <a:off x="474781" y="1046856"/>
            <a:ext cx="8969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축에는 </a:t>
            </a:r>
            <a:r>
              <a:rPr lang="en-US" altLang="ko-KR" dirty="0">
                <a:solidFill>
                  <a:srgbClr val="FF0000"/>
                </a:solidFill>
              </a:rPr>
              <a:t>Theoretical-Quantile </a:t>
            </a:r>
            <a:r>
              <a:rPr lang="ko-KR" altLang="en-US" dirty="0"/>
              <a:t>을</a:t>
            </a:r>
            <a:r>
              <a:rPr lang="en-US" altLang="ko-KR" dirty="0"/>
              <a:t>, y</a:t>
            </a:r>
            <a:r>
              <a:rPr lang="ko-KR" altLang="en-US" dirty="0"/>
              <a:t>축에는 획득된 샘플 값의 </a:t>
            </a:r>
            <a:r>
              <a:rPr lang="en-US" altLang="ko-KR" dirty="0">
                <a:solidFill>
                  <a:srgbClr val="FF0000"/>
                </a:solidFill>
              </a:rPr>
              <a:t>Empirical-Quantile (Z </a:t>
            </a:r>
            <a:r>
              <a:rPr lang="ko-KR" altLang="en-US" dirty="0">
                <a:solidFill>
                  <a:srgbClr val="FF0000"/>
                </a:solidFill>
              </a:rPr>
              <a:t>점수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 을  표시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b="1" dirty="0"/>
              <a:t>이론과 실제가 얼마나 </a:t>
            </a:r>
            <a:r>
              <a:rPr lang="ko-KR" altLang="en-US" b="1" dirty="0" err="1"/>
              <a:t>차이나는지를</a:t>
            </a:r>
            <a:r>
              <a:rPr lang="ko-KR" altLang="en-US" b="1" dirty="0"/>
              <a:t> 쉽게 표현하기 위한 </a:t>
            </a:r>
            <a:r>
              <a:rPr lang="en-US" altLang="ko-KR" b="1" dirty="0"/>
              <a:t>Plot 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1C8F4A-44D5-450C-BD2D-218B9DF4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72" t="933" b="49154"/>
          <a:stretch/>
        </p:blipFill>
        <p:spPr>
          <a:xfrm>
            <a:off x="6263639" y="3427743"/>
            <a:ext cx="1509619" cy="1309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90790-3D1C-44B2-9B38-1C53DAC8E197}"/>
              </a:ext>
            </a:extLst>
          </p:cNvPr>
          <p:cNvSpPr txBox="1"/>
          <p:nvPr/>
        </p:nvSpPr>
        <p:spPr>
          <a:xfrm>
            <a:off x="5408348" y="2202812"/>
            <a:ext cx="4110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참고자료 </a:t>
            </a:r>
            <a:r>
              <a:rPr lang="en-US" altLang="ko-KR" sz="1100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100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엑셀로 </a:t>
            </a:r>
            <a:r>
              <a:rPr lang="en-US" altLang="ko-KR" sz="1100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QQ plot </a:t>
            </a:r>
            <a:r>
              <a:rPr lang="ko-KR" altLang="en-US" sz="1100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그리기</a:t>
            </a:r>
            <a:r>
              <a:rPr lang="en-US" altLang="ko-KR" sz="1100" i="1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en-US" altLang="ko-KR" sz="11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https://youtu.be/nX6-j6lY9qc</a:t>
            </a:r>
            <a:endParaRPr lang="ko-KR" altLang="en-US" sz="1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8F181E-8B35-4C84-B819-A7879AA1A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39" y="1361209"/>
            <a:ext cx="1059272" cy="46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E4DA3-143B-48AA-9D7C-F05AF01742A0}"/>
              </a:ext>
            </a:extLst>
          </p:cNvPr>
          <p:cNvSpPr txBox="1"/>
          <p:nvPr/>
        </p:nvSpPr>
        <p:spPr>
          <a:xfrm>
            <a:off x="332509" y="2813626"/>
            <a:ext cx="55723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정규분포 </a:t>
            </a:r>
            <a:r>
              <a:rPr lang="en-US" altLang="ko-KR" dirty="0"/>
              <a:t>(Normal Distribution) </a:t>
            </a:r>
            <a:r>
              <a:rPr lang="ko-KR" altLang="en-US" dirty="0"/>
              <a:t>을 따를 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왼쪽으로 치우친 분포 </a:t>
            </a:r>
            <a:r>
              <a:rPr lang="en-US" altLang="ko-KR" dirty="0"/>
              <a:t>(Left-Skewed  Distribution) </a:t>
            </a:r>
            <a:r>
              <a:rPr lang="ko-KR" altLang="en-US" dirty="0"/>
              <a:t>을 따를 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오른쪽으로 치우친 분포 </a:t>
            </a:r>
            <a:r>
              <a:rPr lang="en-US" altLang="ko-KR" dirty="0"/>
              <a:t>(Right-Skewed  Distribution) </a:t>
            </a:r>
            <a:r>
              <a:rPr lang="ko-KR" altLang="en-US" dirty="0"/>
              <a:t>을 따를 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05F071-9E9C-4D05-8BCD-D2B0CAA2C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100" y="3613490"/>
            <a:ext cx="2053766" cy="12881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9CB1FFB-7126-4673-BB1F-B216B6E202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7490" y="3534473"/>
            <a:ext cx="2223346" cy="14111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2F52D6-1D1D-4671-AD4A-FA69AA1B6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781" y="5360832"/>
            <a:ext cx="1943085" cy="117227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7FA88B-1EDE-47FC-BFC9-8FD51ECD9E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138" y="5241380"/>
            <a:ext cx="2286335" cy="145115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081BBA-C070-4942-B505-CD2AD7128CA5}"/>
              </a:ext>
            </a:extLst>
          </p:cNvPr>
          <p:cNvSpPr/>
          <p:nvPr/>
        </p:nvSpPr>
        <p:spPr>
          <a:xfrm>
            <a:off x="259263" y="2441864"/>
            <a:ext cx="9184677" cy="4333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DCBA28C-76F5-4D99-A5E4-B614BFFCF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35" b="50088"/>
          <a:stretch/>
        </p:blipFill>
        <p:spPr>
          <a:xfrm>
            <a:off x="5904868" y="4945650"/>
            <a:ext cx="1642783" cy="130996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698E287-57F9-4E19-80C2-3900D23F7423}"/>
              </a:ext>
            </a:extLst>
          </p:cNvPr>
          <p:cNvSpPr/>
          <p:nvPr/>
        </p:nvSpPr>
        <p:spPr>
          <a:xfrm>
            <a:off x="5904868" y="4901651"/>
            <a:ext cx="79748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2.10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푸아송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분포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지수분포</a:t>
            </a:r>
            <a:endParaRPr lang="en-US" altLang="ko-KR" sz="1600" dirty="0"/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푸아송</a:t>
            </a:r>
            <a:r>
              <a:rPr lang="ko-KR" altLang="en-US" sz="1600" b="1" dirty="0"/>
              <a:t> 분포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단위시간</a:t>
            </a:r>
            <a:r>
              <a:rPr lang="en-US" altLang="ko-KR" dirty="0"/>
              <a:t>, </a:t>
            </a:r>
            <a:r>
              <a:rPr lang="ko-KR" altLang="en-US" dirty="0"/>
              <a:t>단위 공간에 어떤 사건이 몇 번 발생할 것인가를 표현하는 이산확률분포</a:t>
            </a:r>
            <a:endParaRPr lang="en-US" altLang="ko-KR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US" altLang="ko-KR" sz="1600" dirty="0"/>
              <a:t>…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altLang="ko-KR" sz="1600" dirty="0"/>
              <a:t>Ex)</a:t>
            </a:r>
            <a:r>
              <a:rPr lang="ko-KR" altLang="en-US" sz="1600" dirty="0"/>
              <a:t> 한 주에 고장 나는 횟수의 평균값이 </a:t>
            </a:r>
            <a:r>
              <a:rPr lang="en-US" altLang="ko-KR" sz="1600" dirty="0"/>
              <a:t>3.4</a:t>
            </a:r>
            <a:r>
              <a:rPr lang="ko-KR" altLang="en-US" sz="1600" dirty="0"/>
              <a:t>인 팝콘 기계가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기계가 </a:t>
            </a:r>
            <a:r>
              <a:rPr lang="en-US" altLang="ko-KR" sz="1600" dirty="0"/>
              <a:t>3</a:t>
            </a:r>
            <a:r>
              <a:rPr lang="ko-KR" altLang="en-US" sz="1600" dirty="0"/>
              <a:t>번 고장 날 확률</a:t>
            </a:r>
            <a:r>
              <a:rPr lang="en-US" altLang="ko-KR" sz="1600" dirty="0"/>
              <a:t>?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lvl="0" algn="just">
              <a:lnSpc>
                <a:spcPct val="150000"/>
              </a:lnSpc>
              <a:buClrTx/>
              <a:buSzPts val="1800"/>
            </a:pPr>
            <a:r>
              <a:rPr lang="en-US" altLang="ko-KR" sz="2000" b="1" dirty="0"/>
              <a:t>Python code</a:t>
            </a:r>
          </a:p>
          <a:p>
            <a:pPr marL="114300" lvl="1" algn="just">
              <a:lnSpc>
                <a:spcPct val="150000"/>
              </a:lnSpc>
              <a:buClrTx/>
              <a:buSzPts val="1800"/>
            </a:pPr>
            <a:r>
              <a:rPr lang="en-US" altLang="ko-KR" sz="1600" dirty="0" err="1"/>
              <a:t>np.random.poisson</a:t>
            </a:r>
            <a:r>
              <a:rPr lang="en-US" altLang="ko-KR" sz="1600" dirty="0"/>
              <a:t>(lam=5, size=10000)</a:t>
            </a:r>
          </a:p>
          <a:p>
            <a:pPr marL="114300" lvl="1" algn="just">
              <a:lnSpc>
                <a:spcPct val="150000"/>
              </a:lnSpc>
              <a:buClrTx/>
              <a:buSzPts val="1800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3"/>
              </a:rPr>
              <a:t>http://www.ktword.co.kr/word/abbr_view.php?m_temp1=870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4"/>
              </a:rPr>
              <a:t>http://blog.naver.com/PostView.nhn?blogId=mykepzzang&amp;logNo=220840724901</a:t>
            </a:r>
            <a:endParaRPr lang="en-US" altLang="ko-KR" sz="11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2254EF-0C6E-46BF-A02A-EA8C4702C18E}"/>
              </a:ext>
            </a:extLst>
          </p:cNvPr>
          <p:cNvGrpSpPr/>
          <p:nvPr/>
        </p:nvGrpSpPr>
        <p:grpSpPr>
          <a:xfrm>
            <a:off x="763832" y="2048006"/>
            <a:ext cx="4320046" cy="569580"/>
            <a:chOff x="4465529" y="2974931"/>
            <a:chExt cx="4320046" cy="569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1D49C8-A0D1-4FB6-9359-3ECA12886D67}"/>
                    </a:ext>
                  </a:extLst>
                </p:cNvPr>
                <p:cNvSpPr txBox="1"/>
                <p:nvPr/>
              </p:nvSpPr>
              <p:spPr>
                <a:xfrm>
                  <a:off x="4465529" y="2974931"/>
                  <a:ext cx="1415709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1D49C8-A0D1-4FB6-9359-3ECA12886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529" y="2974931"/>
                  <a:ext cx="1415709" cy="5695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D1CCFD-A7F3-4B63-8D9A-C0D6C24A533B}"/>
                    </a:ext>
                  </a:extLst>
                </p:cNvPr>
                <p:cNvSpPr txBox="1"/>
                <p:nvPr/>
              </p:nvSpPr>
              <p:spPr>
                <a:xfrm>
                  <a:off x="6258978" y="3161395"/>
                  <a:ext cx="1037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]=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D1CCFD-A7F3-4B63-8D9A-C0D6C24A5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978" y="3161395"/>
                  <a:ext cx="10373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06" t="-2222" r="-470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2967B-A658-4689-8548-3146729CAC11}"/>
                    </a:ext>
                  </a:extLst>
                </p:cNvPr>
                <p:cNvSpPr txBox="1"/>
                <p:nvPr/>
              </p:nvSpPr>
              <p:spPr>
                <a:xfrm>
                  <a:off x="7601726" y="3161396"/>
                  <a:ext cx="118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2967B-A658-4689-8548-3146729C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726" y="3161396"/>
                  <a:ext cx="11838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08" r="-3608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D339FE-B21B-4720-B2AD-6DC3EF907574}"/>
                  </a:ext>
                </a:extLst>
              </p:cNvPr>
              <p:cNvSpPr txBox="1"/>
              <p:nvPr/>
            </p:nvSpPr>
            <p:spPr>
              <a:xfrm>
                <a:off x="651096" y="3877514"/>
                <a:ext cx="14157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D339FE-B21B-4720-B2AD-6DC3EF90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96" y="3877514"/>
                <a:ext cx="1415710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4EF8F-4618-43F0-8418-086BC36E22FB}"/>
                  </a:ext>
                </a:extLst>
              </p:cNvPr>
              <p:cNvSpPr txBox="1"/>
              <p:nvPr/>
            </p:nvSpPr>
            <p:spPr>
              <a:xfrm>
                <a:off x="2574274" y="3721386"/>
                <a:ext cx="2937178" cy="617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−3.4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3.4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4EF8F-4618-43F0-8418-086BC36E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74" y="3721386"/>
                <a:ext cx="2937178" cy="6176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E9312-097A-41ED-9CE8-D0F94151677E}"/>
                  </a:ext>
                </a:extLst>
              </p:cNvPr>
              <p:cNvSpPr txBox="1"/>
              <p:nvPr/>
            </p:nvSpPr>
            <p:spPr>
              <a:xfrm>
                <a:off x="5906185" y="3316977"/>
                <a:ext cx="3018773" cy="1736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ko-KR" altLang="en-US" sz="2400" i="0">
                                <a:latin typeface="Cambria Math" panose="02040503050406030204" pitchFamily="18" charset="0"/>
                              </a:rPr>
                              <m:t>−3.4</m:t>
                            </m:r>
                          </m:sup>
                        </m:sSup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×39.304</m:t>
                        </m:r>
                      </m:num>
                      <m:den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0.033 x 6.55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0.216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E9312-097A-41ED-9CE8-D0F94151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85" y="3316977"/>
                <a:ext cx="3018773" cy="1736629"/>
              </a:xfrm>
              <a:prstGeom prst="rect">
                <a:avLst/>
              </a:prstGeom>
              <a:blipFill>
                <a:blip r:embed="rId10"/>
                <a:stretch>
                  <a:fillRect l="-1818" b="-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567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지수분포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사건과 사건사이의 경과된 시간에 대한 분포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사건이 일어날 때 까지 대기시간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Ex) </a:t>
            </a:r>
            <a:r>
              <a:rPr lang="ko-KR" altLang="en-US" sz="1600" dirty="0"/>
              <a:t>어느 회사에서 판매하는 전자제품의 평균수명은 </a:t>
            </a:r>
            <a:r>
              <a:rPr lang="en-US" altLang="ko-KR" sz="1600" dirty="0"/>
              <a:t>3</a:t>
            </a:r>
            <a:r>
              <a:rPr lang="ko-KR" altLang="en-US" sz="1600" dirty="0"/>
              <a:t>년</a:t>
            </a:r>
            <a:r>
              <a:rPr lang="en-US" altLang="ko-KR" sz="1600" dirty="0"/>
              <a:t>, </a:t>
            </a:r>
            <a:r>
              <a:rPr lang="ko-KR" altLang="en-US" sz="1600" dirty="0"/>
              <a:t>보증기간은 </a:t>
            </a:r>
            <a:r>
              <a:rPr lang="en-US" altLang="ko-KR" sz="1600" dirty="0"/>
              <a:t>1</a:t>
            </a:r>
            <a:r>
              <a:rPr lang="ko-KR" altLang="en-US" sz="1600" dirty="0"/>
              <a:t>년이라고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그럼 이 전자제품이 </a:t>
            </a:r>
            <a:r>
              <a:rPr lang="en-US" altLang="ko-KR" sz="1600" dirty="0"/>
              <a:t>1</a:t>
            </a:r>
            <a:r>
              <a:rPr lang="ko-KR" altLang="en-US" sz="1600" dirty="0"/>
              <a:t>년 이내에 고장 나서</a:t>
            </a:r>
            <a:r>
              <a:rPr lang="en-US" altLang="ko-KR" sz="1600" dirty="0"/>
              <a:t>, </a:t>
            </a:r>
            <a:r>
              <a:rPr lang="ko-KR" altLang="en-US" sz="1600" dirty="0"/>
              <a:t>보상받을 확률</a:t>
            </a:r>
            <a:r>
              <a:rPr lang="en-US" altLang="ko-KR" sz="16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Python code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np.random.exponential</a:t>
            </a:r>
            <a:r>
              <a:rPr lang="en-US" altLang="ko-KR" sz="1600" dirty="0"/>
              <a:t>(0.5, 10000)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3"/>
              </a:rPr>
              <a:t>https://freshrimpsushi.tistory.com/1510?category=696569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4"/>
              </a:rPr>
              <a:t>http://www.ktword.co.kr/word/abbr_view.php?m_temp1=4401</a:t>
            </a:r>
            <a:endParaRPr lang="en-US" altLang="ko-KR" sz="11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C20BE3-AC10-4A54-8D4A-BAB425B53631}"/>
              </a:ext>
            </a:extLst>
          </p:cNvPr>
          <p:cNvGrpSpPr/>
          <p:nvPr/>
        </p:nvGrpSpPr>
        <p:grpSpPr>
          <a:xfrm>
            <a:off x="757825" y="1799637"/>
            <a:ext cx="5443783" cy="520463"/>
            <a:chOff x="807929" y="3290235"/>
            <a:chExt cx="5443783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2C2D0E2-1A23-430C-B8AA-0B595D333C63}"/>
                    </a:ext>
                  </a:extLst>
                </p:cNvPr>
                <p:cNvSpPr txBox="1"/>
                <p:nvPr/>
              </p:nvSpPr>
              <p:spPr>
                <a:xfrm>
                  <a:off x="3601232" y="3411968"/>
                  <a:ext cx="103339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]=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2C2D0E2-1A23-430C-B8AA-0B595D333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232" y="3411968"/>
                  <a:ext cx="103339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34" r="-532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4A0D88-8723-4343-B589-D72DDAD4DEA9}"/>
                    </a:ext>
                  </a:extLst>
                </p:cNvPr>
                <p:cNvSpPr txBox="1"/>
                <p:nvPr/>
              </p:nvSpPr>
              <p:spPr>
                <a:xfrm>
                  <a:off x="4967835" y="3290235"/>
                  <a:ext cx="1283877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4A0D88-8723-4343-B589-D72DDAD4D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835" y="3290235"/>
                  <a:ext cx="1283877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DFF153-481B-496E-A6FC-DAEFA5311CE5}"/>
                    </a:ext>
                  </a:extLst>
                </p:cNvPr>
                <p:cNvSpPr txBox="1"/>
                <p:nvPr/>
              </p:nvSpPr>
              <p:spPr>
                <a:xfrm>
                  <a:off x="807929" y="3411968"/>
                  <a:ext cx="2460097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DFF153-481B-496E-A6FC-DAEFA53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29" y="3411968"/>
                  <a:ext cx="2460097" cy="289951"/>
                </a:xfrm>
                <a:prstGeom prst="rect">
                  <a:avLst/>
                </a:prstGeom>
                <a:blipFill>
                  <a:blip r:embed="rId7"/>
                  <a:stretch>
                    <a:fillRect l="-2723" r="-1485" b="-354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BF8EC-8B0B-4ADD-B28D-82FC8713E04A}"/>
                  </a:ext>
                </a:extLst>
              </p:cNvPr>
              <p:cNvSpPr txBox="1"/>
              <p:nvPr/>
            </p:nvSpPr>
            <p:spPr>
              <a:xfrm>
                <a:off x="746127" y="3649097"/>
                <a:ext cx="68544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BF8EC-8B0B-4ADD-B28D-82FC8713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7" y="3649097"/>
                <a:ext cx="685444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A8EE8-E4B1-4313-B530-CD8E17467569}"/>
                  </a:ext>
                </a:extLst>
              </p:cNvPr>
              <p:cNvSpPr txBox="1"/>
              <p:nvPr/>
            </p:nvSpPr>
            <p:spPr>
              <a:xfrm>
                <a:off x="1904783" y="3592510"/>
                <a:ext cx="277486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A8EE8-E4B1-4313-B530-CD8E1746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83" y="3592510"/>
                <a:ext cx="2774862" cy="6914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57CF58-41FB-48E1-A63C-00D67DB1523F}"/>
              </a:ext>
            </a:extLst>
          </p:cNvPr>
          <p:cNvGrpSpPr/>
          <p:nvPr/>
        </p:nvGrpSpPr>
        <p:grpSpPr>
          <a:xfrm>
            <a:off x="5653684" y="3109531"/>
            <a:ext cx="1861487" cy="1657365"/>
            <a:chOff x="6177307" y="3752999"/>
            <a:chExt cx="1861487" cy="1657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CB3F04-8A6B-4FEB-B8CE-83F7DB6744D8}"/>
                    </a:ext>
                  </a:extLst>
                </p:cNvPr>
                <p:cNvSpPr txBox="1"/>
                <p:nvPr/>
              </p:nvSpPr>
              <p:spPr>
                <a:xfrm>
                  <a:off x="6177307" y="3752999"/>
                  <a:ext cx="1269386" cy="600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=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sz="2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CB3F04-8A6B-4FEB-B8CE-83F7DB674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07" y="3752999"/>
                  <a:ext cx="1269386" cy="600870"/>
                </a:xfrm>
                <a:prstGeom prst="rect">
                  <a:avLst/>
                </a:prstGeom>
                <a:blipFill>
                  <a:blip r:embed="rId10"/>
                  <a:stretch>
                    <a:fillRect l="-11962" b="-252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893304-E3D9-4127-8784-D3C71C68CF62}"/>
                    </a:ext>
                  </a:extLst>
                </p:cNvPr>
                <p:cNvSpPr txBox="1"/>
                <p:nvPr/>
              </p:nvSpPr>
              <p:spPr>
                <a:xfrm>
                  <a:off x="6178798" y="4458216"/>
                  <a:ext cx="1859996" cy="422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893304-E3D9-4127-8784-D3C71C68C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798" y="4458216"/>
                  <a:ext cx="1859996" cy="422167"/>
                </a:xfrm>
                <a:prstGeom prst="rect">
                  <a:avLst/>
                </a:prstGeom>
                <a:blipFill>
                  <a:blip r:embed="rId11"/>
                  <a:stretch>
                    <a:fillRect l="-8525" b="-362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10A7C9-EC58-4A1F-88AB-ADB5692B7AA9}"/>
                    </a:ext>
                  </a:extLst>
                </p:cNvPr>
                <p:cNvSpPr txBox="1"/>
                <p:nvPr/>
              </p:nvSpPr>
              <p:spPr>
                <a:xfrm>
                  <a:off x="6177307" y="4988197"/>
                  <a:ext cx="1262397" cy="422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= </a:t>
                  </a:r>
                  <a14:m>
                    <m:oMath xmlns:m="http://schemas.openxmlformats.org/officeDocument/2006/math">
                      <m:r>
                        <a:rPr lang="ko-KR" altLang="en-US" sz="2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10A7C9-EC58-4A1F-88AB-ADB5692B7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07" y="4988197"/>
                  <a:ext cx="1262397" cy="422167"/>
                </a:xfrm>
                <a:prstGeom prst="rect">
                  <a:avLst/>
                </a:prstGeom>
                <a:blipFill>
                  <a:blip r:embed="rId12"/>
                  <a:stretch>
                    <a:fillRect l="-12019" b="-362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94D710-33B9-4CAD-A620-9B1E9B1C21C1}"/>
              </a:ext>
            </a:extLst>
          </p:cNvPr>
          <p:cNvSpPr txBox="1"/>
          <p:nvPr/>
        </p:nvSpPr>
        <p:spPr>
          <a:xfrm>
            <a:off x="5547519" y="4871894"/>
            <a:ext cx="228781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= 1 - 0.7165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= 0.2835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2F9433-12BE-460F-9974-ECFC31CAF2E5}"/>
              </a:ext>
            </a:extLst>
          </p:cNvPr>
          <p:cNvSpPr/>
          <p:nvPr/>
        </p:nvSpPr>
        <p:spPr>
          <a:xfrm>
            <a:off x="294048" y="2634992"/>
            <a:ext cx="9270365" cy="33186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2.10.3 </a:t>
            </a:r>
            <a:r>
              <a:rPr lang="ko-KR" altLang="en-US" sz="1138" b="1" dirty="0" err="1">
                <a:solidFill>
                  <a:schemeClr val="dk1"/>
                </a:solidFill>
              </a:rPr>
              <a:t>고장률</a:t>
            </a:r>
            <a:r>
              <a:rPr lang="ko-KR" altLang="en-US" sz="1138" b="1" dirty="0">
                <a:solidFill>
                  <a:schemeClr val="dk1"/>
                </a:solidFill>
              </a:rPr>
              <a:t> 추정</a:t>
            </a:r>
            <a:endParaRPr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12</a:t>
            </a:fld>
            <a:endParaRPr sz="1056" b="1" dirty="0">
              <a:solidFill>
                <a:srgbClr val="7F7F7F"/>
              </a:solidFill>
            </a:endParaRPr>
          </a:p>
        </p:txBody>
      </p:sp>
      <p:sp>
        <p:nvSpPr>
          <p:cNvPr id="4" name="Google Shape;38;g7fdcfe9825_0_1">
            <a:extLst>
              <a:ext uri="{FF2B5EF4-FFF2-40B4-BE49-F238E27FC236}">
                <a16:creationId xmlns:a16="http://schemas.microsoft.com/office/drawing/2014/main" id="{10E81E6E-67F1-4E14-982C-F8B9F2E4F229}"/>
              </a:ext>
            </a:extLst>
          </p:cNvPr>
          <p:cNvSpPr txBox="1"/>
          <p:nvPr/>
        </p:nvSpPr>
        <p:spPr>
          <a:xfrm>
            <a:off x="6459855" y="791800"/>
            <a:ext cx="1987226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pPr lvl="0"/>
            <a:r>
              <a:rPr lang="ko-KR" altLang="ko-KR" sz="1138" dirty="0">
                <a:solidFill>
                  <a:schemeClr val="dk1"/>
                </a:solidFill>
              </a:rPr>
              <a:t>발표자: </a:t>
            </a:r>
            <a:r>
              <a:rPr lang="ko-KR" altLang="en-US" sz="1138" dirty="0">
                <a:solidFill>
                  <a:schemeClr val="dk1"/>
                </a:solidFill>
              </a:rPr>
              <a:t>현동엽</a:t>
            </a:r>
            <a:endParaRPr sz="113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/>
              <p:nvPr/>
            </p:nvSpPr>
            <p:spPr>
              <a:xfrm>
                <a:off x="341587" y="1299783"/>
                <a:ext cx="4011930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38" dirty="0"/>
                  <a:t>고장률</a:t>
                </a:r>
                <a:r>
                  <a:rPr lang="en-US" altLang="ko-KR" sz="1138" dirty="0"/>
                  <a:t>(Failure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38" dirty="0"/>
                  <a:t>: </a:t>
                </a:r>
                <a:r>
                  <a:rPr lang="ko-KR" altLang="en-US" sz="1138" dirty="0"/>
                  <a:t>공학 시스템이나 소자가 얼마나 자주 고장이 나는지를 측정하는 척도 </a:t>
                </a:r>
                <a14:m>
                  <m:oMath xmlns:m="http://schemas.openxmlformats.org/officeDocument/2006/math">
                    <m:r>
                      <a:rPr lang="en-US" altLang="ko-KR" sz="1138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13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38" dirty="0"/>
              </a:p>
              <a:p>
                <a:pPr>
                  <a:lnSpc>
                    <a:spcPct val="150000"/>
                  </a:lnSpc>
                </a:pPr>
                <a:endParaRPr lang="en-US" altLang="ko-KR" sz="1138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7" y="1299783"/>
                <a:ext cx="4011930" cy="1110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17104B2-2D84-4D68-BD01-6F11C0058ECC}"/>
                  </a:ext>
                </a:extLst>
              </p:cNvPr>
              <p:cNvSpPr txBox="1"/>
              <p:nvPr/>
            </p:nvSpPr>
            <p:spPr>
              <a:xfrm>
                <a:off x="359092" y="2889601"/>
                <a:ext cx="4635182" cy="1950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신뢰도</a:t>
                </a:r>
                <a:r>
                  <a:rPr lang="en-US" altLang="ko-KR" sz="1138" dirty="0"/>
                  <a:t> : R(t)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일정 시간 </a:t>
                </a:r>
                <a:r>
                  <a:rPr lang="en-US" altLang="ko-KR" sz="1138" dirty="0"/>
                  <a:t>t </a:t>
                </a:r>
                <a:r>
                  <a:rPr lang="ko-KR" altLang="en-US" sz="1138" dirty="0"/>
                  <a:t>시점에서 동작하고 있는 </a:t>
                </a:r>
                <a:r>
                  <a:rPr lang="en-US" altLang="ko-KR" sz="1138" dirty="0"/>
                  <a:t>Item</a:t>
                </a:r>
                <a:r>
                  <a:rPr lang="ko-KR" altLang="en-US" sz="1138" dirty="0"/>
                  <a:t>의 비율</a:t>
                </a:r>
                <a:endParaRPr lang="en-US" altLang="ko-KR" sz="1138" dirty="0"/>
              </a:p>
              <a:p>
                <a:pPr marL="232172" indent="-232172">
                  <a:lnSpc>
                    <a:spcPct val="200000"/>
                  </a:lnSpc>
                  <a:buFont typeface="Wingdings" panose="05000000000000000000" pitchFamily="2" charset="2"/>
                  <a:buChar char="è"/>
                </a:pPr>
                <a:r>
                  <a:rPr lang="en-US" altLang="ko-KR" sz="1138" dirty="0">
                    <a:sym typeface="Wingdings" panose="05000000000000000000" pitchFamily="2" charset="2"/>
                  </a:rPr>
                  <a:t> R(t)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sz="1138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ko-KR" altLang="en-US" sz="1138" dirty="0"/>
                  <a:t> </a:t>
                </a:r>
                <a:r>
                  <a:rPr lang="en-US" altLang="ko-KR" sz="1138" dirty="0"/>
                  <a:t>: t </a:t>
                </a:r>
                <a:r>
                  <a:rPr lang="ko-KR" altLang="en-US" sz="1138" dirty="0"/>
                  <a:t>시점에서 동작하고 있는 수</a:t>
                </a:r>
                <a:endParaRPr lang="en-US" altLang="ko-KR" sz="1138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ko-KR" altLang="en-US" sz="1138" dirty="0"/>
                  <a:t> </a:t>
                </a:r>
                <a:r>
                  <a:rPr lang="en-US" altLang="ko-KR" sz="1138" dirty="0"/>
                  <a:t>:</a:t>
                </a:r>
                <a:r>
                  <a:rPr lang="ko-KR" altLang="en-US" sz="1138" dirty="0"/>
                  <a:t> 총 </a:t>
                </a:r>
                <a:r>
                  <a:rPr lang="en-US" altLang="ko-KR" sz="1138" dirty="0"/>
                  <a:t>Item</a:t>
                </a:r>
                <a:r>
                  <a:rPr lang="ko-KR" altLang="en-US" sz="1138" dirty="0"/>
                  <a:t>의 수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17104B2-2D84-4D68-BD01-6F11C005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2" y="2889601"/>
                <a:ext cx="4635182" cy="1950214"/>
              </a:xfrm>
              <a:prstGeom prst="rect">
                <a:avLst/>
              </a:prstGeom>
              <a:blipFill>
                <a:blip r:embed="rId4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734C9F-AC69-45B4-A0CC-2AD54FF76E2A}"/>
                  </a:ext>
                </a:extLst>
              </p:cNvPr>
              <p:cNvSpPr txBox="1"/>
              <p:nvPr/>
            </p:nvSpPr>
            <p:spPr>
              <a:xfrm>
                <a:off x="4749976" y="2848327"/>
                <a:ext cx="4922135" cy="23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불신뢰도</a:t>
                </a:r>
                <a:r>
                  <a:rPr lang="en-US" altLang="ko-KR" sz="1138" dirty="0"/>
                  <a:t> : F(t)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일정 시간 </a:t>
                </a:r>
                <a:r>
                  <a:rPr lang="en-US" altLang="ko-KR" sz="1138" dirty="0"/>
                  <a:t>t </a:t>
                </a:r>
                <a:r>
                  <a:rPr lang="ko-KR" altLang="en-US" sz="1138" dirty="0"/>
                  <a:t>시점에서 </a:t>
                </a:r>
                <a:r>
                  <a:rPr lang="ko-KR" altLang="en-US" sz="1138" dirty="0" err="1"/>
                  <a:t>고장난</a:t>
                </a:r>
                <a:r>
                  <a:rPr lang="ko-KR" altLang="en-US" sz="1138" dirty="0"/>
                  <a:t> </a:t>
                </a:r>
                <a:r>
                  <a:rPr lang="en-US" altLang="ko-KR" sz="1138" dirty="0"/>
                  <a:t>Item</a:t>
                </a:r>
                <a:r>
                  <a:rPr lang="ko-KR" altLang="en-US" sz="1138" dirty="0"/>
                  <a:t>의 비율</a:t>
                </a:r>
                <a:r>
                  <a:rPr lang="en-US" altLang="ko-KR" sz="1138" dirty="0"/>
                  <a:t>(</a:t>
                </a:r>
                <a:r>
                  <a:rPr lang="ko-KR" altLang="en-US" sz="1138" dirty="0" err="1"/>
                  <a:t>누적고장확률</a:t>
                </a:r>
                <a:r>
                  <a:rPr lang="en-US" altLang="ko-KR" sz="1138" dirty="0"/>
                  <a:t>)</a:t>
                </a:r>
              </a:p>
              <a:p>
                <a:pPr marL="232172" indent="-232172">
                  <a:lnSpc>
                    <a:spcPct val="200000"/>
                  </a:lnSpc>
                  <a:buFont typeface="Wingdings" panose="05000000000000000000" pitchFamily="2" charset="2"/>
                  <a:buChar char="è"/>
                </a:pPr>
                <a:r>
                  <a:rPr lang="en-US" altLang="ko-KR" sz="1138" dirty="0">
                    <a:sym typeface="Wingdings" panose="05000000000000000000" pitchFamily="2" charset="2"/>
                  </a:rPr>
                  <a:t> F(t) = 1 - R(t) 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 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</m:oMath>
                </a14:m>
                <a:endParaRPr lang="en-US" altLang="ko-KR" sz="1138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1138" dirty="0">
                    <a:sym typeface="Wingdings" panose="05000000000000000000" pitchFamily="2" charset="2"/>
                  </a:rPr>
                  <a:t> R(t) + F(t) = 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138" dirty="0">
                    <a:sym typeface="Wingdings" panose="05000000000000000000" pitchFamily="2" charset="2"/>
                  </a:rPr>
                  <a:t>① t = 0 </a:t>
                </a:r>
                <a:r>
                  <a:rPr lang="ko-KR" altLang="en-US" sz="1138" dirty="0">
                    <a:sym typeface="Wingdings" panose="05000000000000000000" pitchFamily="2" charset="2"/>
                  </a:rPr>
                  <a:t>일 때</a:t>
                </a:r>
                <a:r>
                  <a:rPr lang="en-US" altLang="ko-KR" sz="1138" dirty="0">
                    <a:sym typeface="Wingdings" panose="05000000000000000000" pitchFamily="2" charset="2"/>
                  </a:rPr>
                  <a:t>, F(0) = 0, R(0) = 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138" dirty="0">
                    <a:sym typeface="Wingdings" panose="05000000000000000000" pitchFamily="2" charset="2"/>
                  </a:rPr>
                  <a:t>② t = </a:t>
                </a: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ko-KR" altLang="en-US" sz="1138" dirty="0"/>
                  <a:t> 일 때</a:t>
                </a:r>
                <a:r>
                  <a:rPr lang="en-US" altLang="ko-KR" sz="1138" dirty="0"/>
                  <a:t>, F(</a:t>
                </a: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altLang="ko-KR" sz="1138" dirty="0"/>
                  <a:t>) = 1, R(</a:t>
                </a: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US" altLang="ko-KR" sz="1138" dirty="0"/>
                  <a:t>) = 0 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734C9F-AC69-45B4-A0CC-2AD54FF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6" y="2848327"/>
                <a:ext cx="4922135" cy="2300438"/>
              </a:xfrm>
              <a:prstGeom prst="rect">
                <a:avLst/>
              </a:prstGeom>
              <a:blipFill>
                <a:blip r:embed="rId5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82B744-AD61-4CE2-8181-50047B5AF509}"/>
              </a:ext>
            </a:extLst>
          </p:cNvPr>
          <p:cNvCxnSpPr>
            <a:cxnSpLocks/>
          </p:cNvCxnSpPr>
          <p:nvPr/>
        </p:nvCxnSpPr>
        <p:spPr>
          <a:xfrm>
            <a:off x="4621635" y="2634992"/>
            <a:ext cx="0" cy="3082674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2F9433-12BE-460F-9974-ECFC31CAF2E5}"/>
              </a:ext>
            </a:extLst>
          </p:cNvPr>
          <p:cNvSpPr/>
          <p:nvPr/>
        </p:nvSpPr>
        <p:spPr>
          <a:xfrm>
            <a:off x="294048" y="2634992"/>
            <a:ext cx="9270365" cy="33186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2.10.3 </a:t>
            </a:r>
            <a:r>
              <a:rPr lang="ko-KR" altLang="en-US" sz="1138" b="1" dirty="0" err="1">
                <a:solidFill>
                  <a:schemeClr val="dk1"/>
                </a:solidFill>
              </a:rPr>
              <a:t>고장률</a:t>
            </a:r>
            <a:r>
              <a:rPr lang="ko-KR" altLang="en-US" sz="1138" b="1" dirty="0">
                <a:solidFill>
                  <a:schemeClr val="dk1"/>
                </a:solidFill>
              </a:rPr>
              <a:t> 추정</a:t>
            </a:r>
            <a:endParaRPr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13</a:t>
            </a:fld>
            <a:endParaRPr sz="1056" b="1" dirty="0">
              <a:solidFill>
                <a:srgbClr val="7F7F7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/>
              <p:nvPr/>
            </p:nvSpPr>
            <p:spPr>
              <a:xfrm>
                <a:off x="341587" y="1299783"/>
                <a:ext cx="4011930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38" dirty="0"/>
                  <a:t>고장률</a:t>
                </a:r>
                <a:r>
                  <a:rPr lang="en-US" altLang="ko-KR" sz="1138" dirty="0"/>
                  <a:t>(Failure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38" dirty="0"/>
                  <a:t>: </a:t>
                </a:r>
                <a:r>
                  <a:rPr lang="ko-KR" altLang="en-US" sz="1138" dirty="0"/>
                  <a:t>공학 시스템이나 소자가 얼마나 자주 고장이 나는지를 측정하는 척도 </a:t>
                </a:r>
                <a14:m>
                  <m:oMath xmlns:m="http://schemas.openxmlformats.org/officeDocument/2006/math">
                    <m:r>
                      <a:rPr lang="en-US" altLang="ko-KR" sz="1138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13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38" dirty="0"/>
              </a:p>
              <a:p>
                <a:pPr>
                  <a:lnSpc>
                    <a:spcPct val="150000"/>
                  </a:lnSpc>
                </a:pPr>
                <a:endParaRPr lang="en-US" altLang="ko-KR" sz="1138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7" y="1299783"/>
                <a:ext cx="4011930" cy="1110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17104B2-2D84-4D68-BD01-6F11C0058ECC}"/>
                  </a:ext>
                </a:extLst>
              </p:cNvPr>
              <p:cNvSpPr txBox="1"/>
              <p:nvPr/>
            </p:nvSpPr>
            <p:spPr>
              <a:xfrm>
                <a:off x="359093" y="2889601"/>
                <a:ext cx="4262542" cy="195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고장확률밀도함수</a:t>
                </a:r>
                <a:r>
                  <a:rPr lang="en-US" altLang="ko-KR" sz="1138" dirty="0"/>
                  <a:t> : f(t)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수명</a:t>
                </a:r>
                <a:r>
                  <a:rPr lang="en-US" altLang="ko-KR" sz="1138" dirty="0"/>
                  <a:t>(</a:t>
                </a:r>
                <a:r>
                  <a:rPr lang="ko-KR" altLang="en-US" sz="1138" dirty="0"/>
                  <a:t>고장시간</a:t>
                </a:r>
                <a:r>
                  <a:rPr lang="en-US" altLang="ko-KR" sz="1138" dirty="0"/>
                  <a:t>)</a:t>
                </a:r>
                <a:r>
                  <a:rPr lang="ko-KR" altLang="en-US" sz="1138" dirty="0"/>
                  <a:t>분포의 확률밀도함수</a:t>
                </a:r>
                <a:endParaRPr lang="en-US" altLang="ko-KR" sz="1138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sz="1138" dirty="0"/>
                  <a:t>t</a:t>
                </a:r>
                <a:r>
                  <a:rPr lang="ko-KR" altLang="en-US" sz="1138" dirty="0"/>
                  <a:t>시점과 </a:t>
                </a:r>
                <a:r>
                  <a:rPr lang="en-US" altLang="ko-KR" sz="1138" dirty="0"/>
                  <a:t>t + </a:t>
                </a: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138" dirty="0"/>
                  <a:t> </a:t>
                </a:r>
                <a:r>
                  <a:rPr lang="ko-KR" altLang="en-US" sz="1138" dirty="0"/>
                  <a:t>사이에서 발생한 구간 고장비율을 </a:t>
                </a:r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1138" dirty="0"/>
                  <a:t>로 나눈 단위시간당 고장비율 </a:t>
                </a:r>
                <a:endParaRPr lang="en-US" altLang="ko-KR" sz="1138" dirty="0"/>
              </a:p>
              <a:p>
                <a:pPr marL="232172" indent="-232172">
                  <a:lnSpc>
                    <a:spcPct val="200000"/>
                  </a:lnSpc>
                  <a:buFont typeface="Wingdings" panose="05000000000000000000" pitchFamily="2" charset="2"/>
                  <a:buChar char="è"/>
                </a:pPr>
                <a:r>
                  <a:rPr lang="en-US" altLang="ko-KR" sz="1138" dirty="0">
                    <a:sym typeface="Wingdings" panose="05000000000000000000" pitchFamily="2" charset="2"/>
                  </a:rPr>
                  <a:t> f(t)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+∆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ko-KR" sz="1138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17104B2-2D84-4D68-BD01-6F11C005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" y="2889601"/>
                <a:ext cx="4262542" cy="19505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734C9F-AC69-45B4-A0CC-2AD54FF76E2A}"/>
                  </a:ext>
                </a:extLst>
              </p:cNvPr>
              <p:cNvSpPr txBox="1"/>
              <p:nvPr/>
            </p:nvSpPr>
            <p:spPr>
              <a:xfrm>
                <a:off x="4749976" y="2848327"/>
                <a:ext cx="4922135" cy="128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고장률함수</a:t>
                </a:r>
                <a:r>
                  <a:rPr lang="en-US" altLang="ko-KR" sz="1138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38" dirty="0"/>
                  <a:t>(t)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138" dirty="0"/>
                  <a:t>t </a:t>
                </a:r>
                <a:r>
                  <a:rPr lang="ko-KR" altLang="en-US" sz="1138" dirty="0"/>
                  <a:t>시점의 </a:t>
                </a:r>
                <a:r>
                  <a:rPr lang="ko-KR" altLang="en-US" sz="1138" dirty="0" err="1"/>
                  <a:t>순간고장률</a:t>
                </a:r>
                <a:endParaRPr lang="en-US" altLang="ko-KR" sz="1138" dirty="0"/>
              </a:p>
              <a:p>
                <a:pPr marL="232172" indent="-232172">
                  <a:lnSpc>
                    <a:spcPct val="200000"/>
                  </a:lnSpc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38" dirty="0"/>
                  <a:t>(t)</a:t>
                </a:r>
                <a:r>
                  <a:rPr lang="en-US" altLang="ko-KR" sz="1138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138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734C9F-AC69-45B4-A0CC-2AD54FF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6" y="2848327"/>
                <a:ext cx="4922135" cy="12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82B744-AD61-4CE2-8181-50047B5AF509}"/>
              </a:ext>
            </a:extLst>
          </p:cNvPr>
          <p:cNvCxnSpPr>
            <a:cxnSpLocks/>
          </p:cNvCxnSpPr>
          <p:nvPr/>
        </p:nvCxnSpPr>
        <p:spPr>
          <a:xfrm>
            <a:off x="4621635" y="2634992"/>
            <a:ext cx="0" cy="3082674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9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2F9433-12BE-460F-9974-ECFC31CAF2E5}"/>
              </a:ext>
            </a:extLst>
          </p:cNvPr>
          <p:cNvSpPr/>
          <p:nvPr/>
        </p:nvSpPr>
        <p:spPr>
          <a:xfrm>
            <a:off x="294048" y="2634992"/>
            <a:ext cx="9270365" cy="33186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2.10.3 </a:t>
            </a:r>
            <a:r>
              <a:rPr lang="ko-KR" altLang="en-US" sz="1138" b="1" dirty="0" err="1">
                <a:solidFill>
                  <a:schemeClr val="dk1"/>
                </a:solidFill>
              </a:rPr>
              <a:t>고장률</a:t>
            </a:r>
            <a:r>
              <a:rPr lang="ko-KR" altLang="en-US" sz="1138" b="1" dirty="0">
                <a:solidFill>
                  <a:schemeClr val="dk1"/>
                </a:solidFill>
              </a:rPr>
              <a:t> 추정</a:t>
            </a:r>
            <a:endParaRPr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14</a:t>
            </a:fld>
            <a:endParaRPr sz="1056" b="1" dirty="0">
              <a:solidFill>
                <a:srgbClr val="7F7F7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/>
              <p:nvPr/>
            </p:nvSpPr>
            <p:spPr>
              <a:xfrm>
                <a:off x="341587" y="1299783"/>
                <a:ext cx="4011930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38" dirty="0"/>
                  <a:t>고장률</a:t>
                </a:r>
                <a:r>
                  <a:rPr lang="en-US" altLang="ko-KR" sz="1138" dirty="0"/>
                  <a:t>(Failure rate)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38" dirty="0"/>
                  <a:t>: </a:t>
                </a:r>
                <a:r>
                  <a:rPr lang="ko-KR" altLang="en-US" sz="1138" dirty="0"/>
                  <a:t>공학 시스템이나 소자가 얼마나 자주 고장이 나는지를 측정하는 척도 </a:t>
                </a:r>
                <a14:m>
                  <m:oMath xmlns:m="http://schemas.openxmlformats.org/officeDocument/2006/math">
                    <m:r>
                      <a:rPr lang="en-US" altLang="ko-KR" sz="1138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13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38" dirty="0"/>
              </a:p>
              <a:p>
                <a:pPr>
                  <a:lnSpc>
                    <a:spcPct val="150000"/>
                  </a:lnSpc>
                </a:pPr>
                <a:endParaRPr lang="en-US" altLang="ko-KR" sz="1138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7" y="1299783"/>
                <a:ext cx="4011930" cy="1110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734C9F-AC69-45B4-A0CC-2AD54FF76E2A}"/>
                  </a:ext>
                </a:extLst>
              </p:cNvPr>
              <p:cNvSpPr txBox="1"/>
              <p:nvPr/>
            </p:nvSpPr>
            <p:spPr>
              <a:xfrm>
                <a:off x="4749976" y="2825109"/>
                <a:ext cx="4922135" cy="2326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고장률함수</a:t>
                </a:r>
                <a:r>
                  <a:rPr lang="en-US" altLang="ko-KR" sz="1138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38" dirty="0"/>
                  <a:t>(t)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38" dirty="0"/>
                  <a:t>신뢰도 </a:t>
                </a:r>
                <a:r>
                  <a:rPr lang="en-US" altLang="ko-KR" sz="1138" dirty="0"/>
                  <a:t>R(t=2)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=2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65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90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=0.72</m:t>
                    </m:r>
                  </m:oMath>
                </a14:m>
                <a:endParaRPr lang="en-US" altLang="ko-KR" sz="1138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138" i="1" dirty="0">
                    <a:latin typeface="Cambria Math" panose="02040503050406030204" pitchFamily="18" charset="0"/>
                  </a:rPr>
                  <a:t>불신뢰도</a:t>
                </a:r>
                <a:r>
                  <a:rPr lang="en-US" altLang="ko-KR" sz="1138" i="1" dirty="0">
                    <a:latin typeface="Cambria Math" panose="02040503050406030204" pitchFamily="18" charset="0"/>
                  </a:rPr>
                  <a:t> F(t=2) = 1- R(t=2) = 0.28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38" i="1" dirty="0">
                    <a:latin typeface="Cambria Math" panose="02040503050406030204" pitchFamily="18" charset="0"/>
                  </a:rPr>
                  <a:t>고장밀도함수 </a:t>
                </a:r>
                <a:r>
                  <a:rPr lang="en-US" altLang="ko-KR" sz="1138" i="1" dirty="0">
                    <a:latin typeface="Cambria Math" panose="02040503050406030204" pitchFamily="18" charset="0"/>
                  </a:rPr>
                  <a:t>f(t=2)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=2</m:t>
                            </m:r>
                          </m:e>
                        </m:d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=3)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65−35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90×1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</m:t>
                    </m:r>
                  </m:oMath>
                </a14:m>
                <a:endParaRPr lang="en-US" altLang="ko-KR" sz="1138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38" dirty="0"/>
                  <a:t>(t)</a:t>
                </a:r>
                <a:r>
                  <a:rPr lang="en-US" altLang="ko-KR" sz="1138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d>
                          <m:dPr>
                            <m:ctrlP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altLang="ko-KR" sz="1138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=2</m:t>
                            </m:r>
                          </m:e>
                        </m:d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−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=3)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=2)∙∆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138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65−35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=0.46</m:t>
                    </m:r>
                  </m:oMath>
                </a14:m>
                <a:endParaRPr lang="en-US" altLang="ko-KR" sz="1138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734C9F-AC69-45B4-A0CC-2AD54FF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6" y="2825109"/>
                <a:ext cx="4922135" cy="2326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82B744-AD61-4CE2-8181-50047B5AF509}"/>
              </a:ext>
            </a:extLst>
          </p:cNvPr>
          <p:cNvCxnSpPr>
            <a:cxnSpLocks/>
          </p:cNvCxnSpPr>
          <p:nvPr/>
        </p:nvCxnSpPr>
        <p:spPr>
          <a:xfrm>
            <a:off x="4621635" y="2634992"/>
            <a:ext cx="0" cy="3082674"/>
          </a:xfrm>
          <a:prstGeom prst="line">
            <a:avLst/>
          </a:prstGeom>
          <a:ln w="444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0F82066-0F8C-4AD9-B6F4-86121A9DD625}"/>
              </a:ext>
            </a:extLst>
          </p:cNvPr>
          <p:cNvGraphicFramePr>
            <a:graphicFrameLocks noGrp="1"/>
          </p:cNvGraphicFramePr>
          <p:nvPr/>
        </p:nvGraphicFramePr>
        <p:xfrm>
          <a:off x="545211" y="3299023"/>
          <a:ext cx="3604682" cy="210915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01561">
                  <a:extLst>
                    <a:ext uri="{9D8B030D-6E8A-4147-A177-3AD203B41FA5}">
                      <a16:colId xmlns:a16="http://schemas.microsoft.com/office/drawing/2014/main" val="3436819967"/>
                    </a:ext>
                  </a:extLst>
                </a:gridCol>
                <a:gridCol w="1201561">
                  <a:extLst>
                    <a:ext uri="{9D8B030D-6E8A-4147-A177-3AD203B41FA5}">
                      <a16:colId xmlns:a16="http://schemas.microsoft.com/office/drawing/2014/main" val="2915658370"/>
                    </a:ext>
                  </a:extLst>
                </a:gridCol>
                <a:gridCol w="1201561">
                  <a:extLst>
                    <a:ext uri="{9D8B030D-6E8A-4147-A177-3AD203B41FA5}">
                      <a16:colId xmlns:a16="http://schemas.microsoft.com/office/drawing/2014/main" val="2287465487"/>
                    </a:ext>
                  </a:extLst>
                </a:gridCol>
              </a:tblGrid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동작시간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고장 수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동작 수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31901419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0~1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86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37422791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1~2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65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596846507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2~3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35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60661298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3~4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92655591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4~5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916303454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5~6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334414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61DEEA-A1B2-40A4-975B-63CE8024D99D}"/>
              </a:ext>
            </a:extLst>
          </p:cNvPr>
          <p:cNvSpPr txBox="1"/>
          <p:nvPr/>
        </p:nvSpPr>
        <p:spPr>
          <a:xfrm>
            <a:off x="536299" y="2879089"/>
            <a:ext cx="35774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dirty="0"/>
              <a:t>N = 90, </a:t>
            </a:r>
            <a:r>
              <a:rPr lang="ko-KR" altLang="en-US" sz="1138" dirty="0"/>
              <a:t>시험시간 </a:t>
            </a:r>
            <a:r>
              <a:rPr lang="en-US" altLang="ko-KR" sz="1138" dirty="0"/>
              <a:t>= 6</a:t>
            </a:r>
            <a:r>
              <a:rPr lang="ko-KR" altLang="en-US" sz="1138" dirty="0"/>
              <a:t>시간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CB8B0-803E-4A5C-8A4E-364A63709861}"/>
              </a:ext>
            </a:extLst>
          </p:cNvPr>
          <p:cNvSpPr txBox="1"/>
          <p:nvPr/>
        </p:nvSpPr>
        <p:spPr>
          <a:xfrm>
            <a:off x="536299" y="5443876"/>
            <a:ext cx="3577438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dirty="0"/>
              <a:t>t=2</a:t>
            </a:r>
            <a:r>
              <a:rPr lang="ko-KR" altLang="en-US" sz="1138" dirty="0"/>
              <a:t>에서 </a:t>
            </a:r>
            <a:r>
              <a:rPr lang="ko-KR" altLang="en-US" sz="1138" dirty="0" err="1"/>
              <a:t>고장률은</a:t>
            </a:r>
            <a:r>
              <a:rPr lang="en-US" altLang="ko-KR" sz="1138" dirty="0"/>
              <a:t>?</a:t>
            </a:r>
            <a:endParaRPr lang="ko-KR" altLang="en-US" sz="1138" dirty="0"/>
          </a:p>
        </p:txBody>
      </p:sp>
    </p:spTree>
    <p:extLst>
      <p:ext uri="{BB962C8B-B14F-4D97-AF65-F5344CB8AC3E}">
        <p14:creationId xmlns:p14="http://schemas.microsoft.com/office/powerpoint/2010/main" val="3281406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2.10.4 </a:t>
            </a:r>
            <a:r>
              <a:rPr lang="ko-KR" altLang="en-US" sz="1138" b="1" dirty="0" err="1">
                <a:solidFill>
                  <a:schemeClr val="dk1"/>
                </a:solidFill>
              </a:rPr>
              <a:t>와이블</a:t>
            </a:r>
            <a:r>
              <a:rPr lang="ko-KR" altLang="en-US" sz="1138" b="1" dirty="0">
                <a:solidFill>
                  <a:schemeClr val="dk1"/>
                </a:solidFill>
              </a:rPr>
              <a:t> 분포</a:t>
            </a:r>
            <a:endParaRPr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15</a:t>
            </a:fld>
            <a:endParaRPr sz="1056" b="1" dirty="0">
              <a:solidFill>
                <a:srgbClr val="7F7F7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/>
              <p:nvPr/>
            </p:nvSpPr>
            <p:spPr>
              <a:xfrm>
                <a:off x="341588" y="1299783"/>
                <a:ext cx="2330426" cy="137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38" dirty="0" err="1"/>
                  <a:t>와이블</a:t>
                </a:r>
                <a:r>
                  <a:rPr lang="ko-KR" altLang="en-US" sz="1138" dirty="0"/>
                  <a:t> 분포</a:t>
                </a:r>
                <a:r>
                  <a:rPr lang="en-US" altLang="ko-KR" sz="1138" dirty="0"/>
                  <a:t>(Weibull distribution)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38" dirty="0"/>
                  <a:t>: </a:t>
                </a:r>
                <a:r>
                  <a:rPr lang="ko-KR" altLang="en-US" sz="1138" dirty="0"/>
                  <a:t>사건 발생률</a:t>
                </a:r>
                <a:r>
                  <a:rPr lang="en-US" altLang="ko-KR" sz="1138" dirty="0"/>
                  <a:t>(</a:t>
                </a:r>
                <a14:m>
                  <m:oMath xmlns:m="http://schemas.openxmlformats.org/officeDocument/2006/math"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138" dirty="0"/>
                  <a:t>)</a:t>
                </a:r>
                <a:r>
                  <a:rPr lang="ko-KR" altLang="en-US" sz="1138" dirty="0"/>
                  <a:t>가 일정한 지수분포와는 달리</a:t>
                </a:r>
                <a:r>
                  <a:rPr lang="en-US" altLang="ko-KR" sz="1138" dirty="0"/>
                  <a:t>, </a:t>
                </a:r>
                <a:r>
                  <a:rPr lang="ko-KR" altLang="en-US" sz="1138" dirty="0"/>
                  <a:t>사건 발생률이 시간에 따라 변화하는 분포</a:t>
                </a:r>
                <a:endParaRPr lang="en-US" altLang="ko-KR" sz="1138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5EAEE-BA05-41F4-A21E-6900724E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8" y="1299783"/>
                <a:ext cx="2330426" cy="1373133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표 35">
                <a:extLst>
                  <a:ext uri="{FF2B5EF4-FFF2-40B4-BE49-F238E27FC236}">
                    <a16:creationId xmlns:a16="http://schemas.microsoft.com/office/drawing/2014/main" id="{62D4EE6F-C7ED-4FE4-934E-1DC8FF3D6B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60413" y="1384061"/>
              <a:ext cx="6604000" cy="423145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51000">
                      <a:extLst>
                        <a:ext uri="{9D8B030D-6E8A-4147-A177-3AD203B41FA5}">
                          <a16:colId xmlns:a16="http://schemas.microsoft.com/office/drawing/2014/main" val="2098619992"/>
                        </a:ext>
                      </a:extLst>
                    </a:gridCol>
                    <a:gridCol w="1651000">
                      <a:extLst>
                        <a:ext uri="{9D8B030D-6E8A-4147-A177-3AD203B41FA5}">
                          <a16:colId xmlns:a16="http://schemas.microsoft.com/office/drawing/2014/main" val="1211637734"/>
                        </a:ext>
                      </a:extLst>
                    </a:gridCol>
                    <a:gridCol w="1178696">
                      <a:extLst>
                        <a:ext uri="{9D8B030D-6E8A-4147-A177-3AD203B41FA5}">
                          <a16:colId xmlns:a16="http://schemas.microsoft.com/office/drawing/2014/main" val="3522815210"/>
                        </a:ext>
                      </a:extLst>
                    </a:gridCol>
                    <a:gridCol w="2123304">
                      <a:extLst>
                        <a:ext uri="{9D8B030D-6E8A-4147-A177-3AD203B41FA5}">
                          <a16:colId xmlns:a16="http://schemas.microsoft.com/office/drawing/2014/main" val="424091273"/>
                        </a:ext>
                      </a:extLst>
                    </a:gridCol>
                  </a:tblGrid>
                  <a:tr h="51016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고장확률밀도함수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en-US" altLang="ko-KR" sz="1100" dirty="0"/>
                            <a:t>f(t)</a:t>
                          </a:r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 err="1"/>
                            <a:t>고장률</a:t>
                          </a:r>
                          <a:endParaRPr lang="en-US" altLang="ko-KR" sz="1100" dirty="0"/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r>
                                <a:rPr lang="ko-KR" altLang="en-US" sz="110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ko-KR" sz="1100" dirty="0"/>
                            <a:t>(t)</a:t>
                          </a:r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 err="1"/>
                            <a:t>와이블</a:t>
                          </a:r>
                          <a:r>
                            <a:rPr lang="ko-KR" altLang="en-US" sz="1100" dirty="0"/>
                            <a:t> 분포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ko-KR" altLang="en-US" sz="1100" dirty="0"/>
                            <a:t>형상 </a:t>
                          </a:r>
                          <a:r>
                            <a:rPr lang="ko-KR" altLang="en-US" sz="1100" dirty="0" err="1"/>
                            <a:t>모수</a:t>
                          </a:r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대책</a:t>
                          </a:r>
                        </a:p>
                      </a:txBody>
                      <a:tcPr marL="74295" marR="74295" marT="37148" marB="37148"/>
                    </a:tc>
                    <a:extLst>
                      <a:ext uri="{0D108BD9-81ED-4DB2-BD59-A6C34878D82A}">
                        <a16:rowId xmlns:a16="http://schemas.microsoft.com/office/drawing/2014/main" val="3020388161"/>
                      </a:ext>
                    </a:extLst>
                  </a:tr>
                  <a:tr h="12404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100" b="0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예방보전은 하지 않음</a:t>
                          </a:r>
                          <a:r>
                            <a:rPr lang="en-US" altLang="ko-KR" sz="1100" dirty="0"/>
                            <a:t>.</a:t>
                          </a:r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extLst>
                      <a:ext uri="{0D108BD9-81ED-4DB2-BD59-A6C34878D82A}">
                        <a16:rowId xmlns:a16="http://schemas.microsoft.com/office/drawing/2014/main" val="1144016723"/>
                      </a:ext>
                    </a:extLst>
                  </a:tr>
                  <a:tr h="12404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100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예방보전은 </a:t>
                          </a:r>
                          <a:r>
                            <a:rPr lang="ko-KR" altLang="en-US" sz="1100" dirty="0" err="1"/>
                            <a:t>효과없음</a:t>
                          </a:r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extLst>
                      <a:ext uri="{0D108BD9-81ED-4DB2-BD59-A6C34878D82A}">
                        <a16:rowId xmlns:a16="http://schemas.microsoft.com/office/drawing/2014/main" val="3875910438"/>
                      </a:ext>
                    </a:extLst>
                  </a:tr>
                  <a:tr h="12404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1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100" b="0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 err="1"/>
                            <a:t>고장나기</a:t>
                          </a:r>
                          <a:r>
                            <a:rPr lang="ko-KR" altLang="en-US" sz="1100" dirty="0"/>
                            <a:t> 전 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ko-KR" altLang="en-US" sz="1100" dirty="0"/>
                            <a:t>예방보전으로 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ko-KR" altLang="en-US" sz="1100" dirty="0"/>
                            <a:t>부품교환이 유효</a:t>
                          </a:r>
                        </a:p>
                      </a:txBody>
                      <a:tcPr marL="74295" marR="74295" marT="37148" marB="37148" anchor="ctr" anchorCtr="1"/>
                    </a:tc>
                    <a:extLst>
                      <a:ext uri="{0D108BD9-81ED-4DB2-BD59-A6C34878D82A}">
                        <a16:rowId xmlns:a16="http://schemas.microsoft.com/office/drawing/2014/main" val="16487624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표 35">
                <a:extLst>
                  <a:ext uri="{FF2B5EF4-FFF2-40B4-BE49-F238E27FC236}">
                    <a16:creationId xmlns:a16="http://schemas.microsoft.com/office/drawing/2014/main" id="{62D4EE6F-C7ED-4FE4-934E-1DC8FF3D6B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60413" y="1384061"/>
              <a:ext cx="6604000" cy="4231457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651000">
                      <a:extLst>
                        <a:ext uri="{9D8B030D-6E8A-4147-A177-3AD203B41FA5}">
                          <a16:colId xmlns:a16="http://schemas.microsoft.com/office/drawing/2014/main" val="2098619992"/>
                        </a:ext>
                      </a:extLst>
                    </a:gridCol>
                    <a:gridCol w="1651000">
                      <a:extLst>
                        <a:ext uri="{9D8B030D-6E8A-4147-A177-3AD203B41FA5}">
                          <a16:colId xmlns:a16="http://schemas.microsoft.com/office/drawing/2014/main" val="1211637734"/>
                        </a:ext>
                      </a:extLst>
                    </a:gridCol>
                    <a:gridCol w="1178696">
                      <a:extLst>
                        <a:ext uri="{9D8B030D-6E8A-4147-A177-3AD203B41FA5}">
                          <a16:colId xmlns:a16="http://schemas.microsoft.com/office/drawing/2014/main" val="3522815210"/>
                        </a:ext>
                      </a:extLst>
                    </a:gridCol>
                    <a:gridCol w="2123304">
                      <a:extLst>
                        <a:ext uri="{9D8B030D-6E8A-4147-A177-3AD203B41FA5}">
                          <a16:colId xmlns:a16="http://schemas.microsoft.com/office/drawing/2014/main" val="424091273"/>
                        </a:ext>
                      </a:extLst>
                    </a:gridCol>
                  </a:tblGrid>
                  <a:tr h="51016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고장확률밀도함수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en-US" altLang="ko-KR" sz="1100" dirty="0"/>
                            <a:t>f(t)</a:t>
                          </a:r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>
                        <a:blipFill>
                          <a:blip r:embed="rId4"/>
                          <a:stretch>
                            <a:fillRect l="-100369" t="-2381" r="-201845" b="-729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 err="1"/>
                            <a:t>와이블</a:t>
                          </a:r>
                          <a:r>
                            <a:rPr lang="ko-KR" altLang="en-US" sz="1100" dirty="0"/>
                            <a:t> 분포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ko-KR" altLang="en-US" sz="1100" dirty="0"/>
                            <a:t>형상 </a:t>
                          </a:r>
                          <a:r>
                            <a:rPr lang="ko-KR" altLang="en-US" sz="1100" dirty="0" err="1"/>
                            <a:t>모수</a:t>
                          </a:r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대책</a:t>
                          </a:r>
                        </a:p>
                      </a:txBody>
                      <a:tcPr marL="74295" marR="74295" marT="37148" marB="37148"/>
                    </a:tc>
                    <a:extLst>
                      <a:ext uri="{0D108BD9-81ED-4DB2-BD59-A6C34878D82A}">
                        <a16:rowId xmlns:a16="http://schemas.microsoft.com/office/drawing/2014/main" val="3020388161"/>
                      </a:ext>
                    </a:extLst>
                  </a:tr>
                  <a:tr h="12404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 anchorCtr="1">
                        <a:blipFill>
                          <a:blip r:embed="rId4"/>
                          <a:stretch>
                            <a:fillRect l="-281347" t="-42157" r="-183420" b="-200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예방보전은 하지 않음</a:t>
                          </a:r>
                          <a:r>
                            <a:rPr lang="en-US" altLang="ko-KR" sz="1100" dirty="0"/>
                            <a:t>.</a:t>
                          </a:r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extLst>
                      <a:ext uri="{0D108BD9-81ED-4DB2-BD59-A6C34878D82A}">
                        <a16:rowId xmlns:a16="http://schemas.microsoft.com/office/drawing/2014/main" val="1144016723"/>
                      </a:ext>
                    </a:extLst>
                  </a:tr>
                  <a:tr h="12404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 anchorCtr="1">
                        <a:blipFill>
                          <a:blip r:embed="rId4"/>
                          <a:stretch>
                            <a:fillRect l="-281347" t="-142857" r="-183420" b="-101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/>
                            <a:t>예방보전은 </a:t>
                          </a:r>
                          <a:r>
                            <a:rPr lang="ko-KR" altLang="en-US" sz="1100" dirty="0" err="1"/>
                            <a:t>효과없음</a:t>
                          </a:r>
                          <a:endParaRPr lang="ko-KR" altLang="en-US" sz="1100" dirty="0"/>
                        </a:p>
                      </a:txBody>
                      <a:tcPr marL="74295" marR="74295" marT="37148" marB="37148" anchor="ctr" anchorCtr="1"/>
                    </a:tc>
                    <a:extLst>
                      <a:ext uri="{0D108BD9-81ED-4DB2-BD59-A6C34878D82A}">
                        <a16:rowId xmlns:a16="http://schemas.microsoft.com/office/drawing/2014/main" val="3875910438"/>
                      </a:ext>
                    </a:extLst>
                  </a:tr>
                  <a:tr h="124043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dirty="0"/>
                        </a:p>
                      </a:txBody>
                      <a:tcPr marL="74295" marR="74295" marT="37148" marB="37148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4295" marR="74295" marT="37148" marB="37148" anchor="ctr" anchorCtr="1">
                        <a:blipFill>
                          <a:blip r:embed="rId4"/>
                          <a:stretch>
                            <a:fillRect l="-281347" t="-241667" r="-183420" b="-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100" dirty="0" err="1"/>
                            <a:t>고장나기</a:t>
                          </a:r>
                          <a:r>
                            <a:rPr lang="ko-KR" altLang="en-US" sz="1100" dirty="0"/>
                            <a:t> 전 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ko-KR" altLang="en-US" sz="1100" dirty="0"/>
                            <a:t>예방보전으로 </a:t>
                          </a:r>
                          <a:endParaRPr lang="en-US" altLang="ko-KR" sz="1100" dirty="0"/>
                        </a:p>
                        <a:p>
                          <a:pPr latinLnBrk="1"/>
                          <a:r>
                            <a:rPr lang="ko-KR" altLang="en-US" sz="1100" dirty="0"/>
                            <a:t>부품교환이 유효</a:t>
                          </a:r>
                        </a:p>
                      </a:txBody>
                      <a:tcPr marL="74295" marR="74295" marT="37148" marB="37148" anchor="ctr" anchorCtr="1"/>
                    </a:tc>
                    <a:extLst>
                      <a:ext uri="{0D108BD9-81ED-4DB2-BD59-A6C34878D82A}">
                        <a16:rowId xmlns:a16="http://schemas.microsoft.com/office/drawing/2014/main" val="164876246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7BA5AD-9825-4937-ADD8-E2311B71BF4C}"/>
              </a:ext>
            </a:extLst>
          </p:cNvPr>
          <p:cNvCxnSpPr/>
          <p:nvPr/>
        </p:nvCxnSpPr>
        <p:spPr>
          <a:xfrm>
            <a:off x="3131004" y="3004457"/>
            <a:ext cx="137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FEA7DE5-7914-4815-850A-B3A453BA74B8}"/>
              </a:ext>
            </a:extLst>
          </p:cNvPr>
          <p:cNvCxnSpPr>
            <a:cxnSpLocks/>
          </p:cNvCxnSpPr>
          <p:nvPr/>
        </p:nvCxnSpPr>
        <p:spPr>
          <a:xfrm flipV="1">
            <a:off x="3131004" y="1969634"/>
            <a:ext cx="0" cy="10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7AD8A06D-9B5E-4B85-9212-299860EDA55B}"/>
              </a:ext>
            </a:extLst>
          </p:cNvPr>
          <p:cNvSpPr/>
          <p:nvPr/>
        </p:nvSpPr>
        <p:spPr>
          <a:xfrm>
            <a:off x="3227190" y="2059186"/>
            <a:ext cx="1137642" cy="835819"/>
          </a:xfrm>
          <a:custGeom>
            <a:avLst/>
            <a:gdLst>
              <a:gd name="connsiteX0" fmla="*/ 0 w 1400175"/>
              <a:gd name="connsiteY0" fmla="*/ 0 h 1028700"/>
              <a:gd name="connsiteX1" fmla="*/ 328613 w 1400175"/>
              <a:gd name="connsiteY1" fmla="*/ 614363 h 1028700"/>
              <a:gd name="connsiteX2" fmla="*/ 1400175 w 14001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1028700">
                <a:moveTo>
                  <a:pt x="0" y="0"/>
                </a:moveTo>
                <a:cubicBezTo>
                  <a:pt x="47625" y="221456"/>
                  <a:pt x="95251" y="442913"/>
                  <a:pt x="328613" y="614363"/>
                </a:cubicBezTo>
                <a:cubicBezTo>
                  <a:pt x="561975" y="785813"/>
                  <a:pt x="1181100" y="976313"/>
                  <a:pt x="1400175" y="1028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4931277-A05B-45A2-976D-1D099F4EC526}"/>
              </a:ext>
            </a:extLst>
          </p:cNvPr>
          <p:cNvCxnSpPr/>
          <p:nvPr/>
        </p:nvCxnSpPr>
        <p:spPr>
          <a:xfrm>
            <a:off x="4761028" y="3004457"/>
            <a:ext cx="137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607C314-9C8C-4BCB-99E0-B42B26ABA886}"/>
              </a:ext>
            </a:extLst>
          </p:cNvPr>
          <p:cNvCxnSpPr>
            <a:cxnSpLocks/>
          </p:cNvCxnSpPr>
          <p:nvPr/>
        </p:nvCxnSpPr>
        <p:spPr>
          <a:xfrm flipV="1">
            <a:off x="4761028" y="1969634"/>
            <a:ext cx="0" cy="10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DDC53ED4-2FF4-4243-B175-28548D634BCF}"/>
              </a:ext>
            </a:extLst>
          </p:cNvPr>
          <p:cNvSpPr/>
          <p:nvPr/>
        </p:nvSpPr>
        <p:spPr>
          <a:xfrm>
            <a:off x="4819074" y="1976100"/>
            <a:ext cx="1254281" cy="981921"/>
          </a:xfrm>
          <a:custGeom>
            <a:avLst/>
            <a:gdLst>
              <a:gd name="connsiteX0" fmla="*/ 0 w 1400175"/>
              <a:gd name="connsiteY0" fmla="*/ 0 h 1028700"/>
              <a:gd name="connsiteX1" fmla="*/ 328613 w 1400175"/>
              <a:gd name="connsiteY1" fmla="*/ 614363 h 1028700"/>
              <a:gd name="connsiteX2" fmla="*/ 1400175 w 14001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1028700">
                <a:moveTo>
                  <a:pt x="0" y="0"/>
                </a:moveTo>
                <a:cubicBezTo>
                  <a:pt x="47625" y="221456"/>
                  <a:pt x="95251" y="442913"/>
                  <a:pt x="328613" y="614363"/>
                </a:cubicBezTo>
                <a:cubicBezTo>
                  <a:pt x="561975" y="785813"/>
                  <a:pt x="1181100" y="976313"/>
                  <a:pt x="1400175" y="1028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3B734DC-5892-430F-820E-24C544319C06}"/>
              </a:ext>
            </a:extLst>
          </p:cNvPr>
          <p:cNvCxnSpPr/>
          <p:nvPr/>
        </p:nvCxnSpPr>
        <p:spPr>
          <a:xfrm>
            <a:off x="3131004" y="4279841"/>
            <a:ext cx="137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B5CB5B-BAFC-4B00-BE6C-F5DCB06345AA}"/>
              </a:ext>
            </a:extLst>
          </p:cNvPr>
          <p:cNvCxnSpPr>
            <a:cxnSpLocks/>
          </p:cNvCxnSpPr>
          <p:nvPr/>
        </p:nvCxnSpPr>
        <p:spPr>
          <a:xfrm flipV="1">
            <a:off x="3131004" y="3245018"/>
            <a:ext cx="0" cy="10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EA4D9FAF-09E5-4A65-8437-2FCA5803D85F}"/>
              </a:ext>
            </a:extLst>
          </p:cNvPr>
          <p:cNvSpPr/>
          <p:nvPr/>
        </p:nvSpPr>
        <p:spPr>
          <a:xfrm>
            <a:off x="3296841" y="3394175"/>
            <a:ext cx="951905" cy="766167"/>
          </a:xfrm>
          <a:custGeom>
            <a:avLst/>
            <a:gdLst>
              <a:gd name="connsiteX0" fmla="*/ 0 w 1171575"/>
              <a:gd name="connsiteY0" fmla="*/ 0 h 942975"/>
              <a:gd name="connsiteX1" fmla="*/ 57150 w 1171575"/>
              <a:gd name="connsiteY1" fmla="*/ 528637 h 942975"/>
              <a:gd name="connsiteX2" fmla="*/ 157163 w 1171575"/>
              <a:gd name="connsiteY2" fmla="*/ 771525 h 942975"/>
              <a:gd name="connsiteX3" fmla="*/ 485775 w 1171575"/>
              <a:gd name="connsiteY3" fmla="*/ 885825 h 942975"/>
              <a:gd name="connsiteX4" fmla="*/ 1171575 w 1171575"/>
              <a:gd name="connsiteY4" fmla="*/ 942975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75" h="942975">
                <a:moveTo>
                  <a:pt x="0" y="0"/>
                </a:moveTo>
                <a:cubicBezTo>
                  <a:pt x="15478" y="200025"/>
                  <a:pt x="30956" y="400050"/>
                  <a:pt x="57150" y="528637"/>
                </a:cubicBezTo>
                <a:cubicBezTo>
                  <a:pt x="83344" y="657224"/>
                  <a:pt x="85726" y="711994"/>
                  <a:pt x="157163" y="771525"/>
                </a:cubicBezTo>
                <a:cubicBezTo>
                  <a:pt x="228601" y="831056"/>
                  <a:pt x="316706" y="857250"/>
                  <a:pt x="485775" y="885825"/>
                </a:cubicBezTo>
                <a:cubicBezTo>
                  <a:pt x="654844" y="914400"/>
                  <a:pt x="913209" y="928687"/>
                  <a:pt x="1171575" y="942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851291-3045-4EBE-AF67-78D1AE4482ED}"/>
              </a:ext>
            </a:extLst>
          </p:cNvPr>
          <p:cNvSpPr txBox="1"/>
          <p:nvPr/>
        </p:nvSpPr>
        <p:spPr>
          <a:xfrm>
            <a:off x="3375339" y="3767597"/>
            <a:ext cx="73410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지수분포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42A8405-A768-4D9D-B053-C66DE3B1770A}"/>
              </a:ext>
            </a:extLst>
          </p:cNvPr>
          <p:cNvCxnSpPr/>
          <p:nvPr/>
        </p:nvCxnSpPr>
        <p:spPr>
          <a:xfrm>
            <a:off x="4761028" y="4296425"/>
            <a:ext cx="137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24BADF-104A-47D3-98F0-55635D1B293C}"/>
              </a:ext>
            </a:extLst>
          </p:cNvPr>
          <p:cNvCxnSpPr>
            <a:cxnSpLocks/>
          </p:cNvCxnSpPr>
          <p:nvPr/>
        </p:nvCxnSpPr>
        <p:spPr>
          <a:xfrm flipV="1">
            <a:off x="4761028" y="3261602"/>
            <a:ext cx="0" cy="10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E86B5DA-9078-4929-A37C-226C5AF5FDD4}"/>
              </a:ext>
            </a:extLst>
          </p:cNvPr>
          <p:cNvCxnSpPr/>
          <p:nvPr/>
        </p:nvCxnSpPr>
        <p:spPr>
          <a:xfrm>
            <a:off x="4761028" y="3992659"/>
            <a:ext cx="137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54B8EFB-A251-4596-9C02-7001348B73A8}"/>
              </a:ext>
            </a:extLst>
          </p:cNvPr>
          <p:cNvCxnSpPr/>
          <p:nvPr/>
        </p:nvCxnSpPr>
        <p:spPr>
          <a:xfrm>
            <a:off x="3131004" y="5487135"/>
            <a:ext cx="137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98284B6-3491-43DC-BBCF-1D9B2AC03D4B}"/>
              </a:ext>
            </a:extLst>
          </p:cNvPr>
          <p:cNvCxnSpPr>
            <a:cxnSpLocks/>
          </p:cNvCxnSpPr>
          <p:nvPr/>
        </p:nvCxnSpPr>
        <p:spPr>
          <a:xfrm flipV="1">
            <a:off x="3131004" y="4452311"/>
            <a:ext cx="0" cy="10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B597F10-DC6A-49BA-A3D0-569678B92DE9}"/>
              </a:ext>
            </a:extLst>
          </p:cNvPr>
          <p:cNvSpPr/>
          <p:nvPr/>
        </p:nvSpPr>
        <p:spPr>
          <a:xfrm>
            <a:off x="3215582" y="4833640"/>
            <a:ext cx="661689" cy="592038"/>
          </a:xfrm>
          <a:custGeom>
            <a:avLst/>
            <a:gdLst>
              <a:gd name="connsiteX0" fmla="*/ 0 w 814387"/>
              <a:gd name="connsiteY0" fmla="*/ 728662 h 728662"/>
              <a:gd name="connsiteX1" fmla="*/ 314325 w 814387"/>
              <a:gd name="connsiteY1" fmla="*/ 700087 h 728662"/>
              <a:gd name="connsiteX2" fmla="*/ 500062 w 814387"/>
              <a:gd name="connsiteY2" fmla="*/ 571500 h 728662"/>
              <a:gd name="connsiteX3" fmla="*/ 628650 w 814387"/>
              <a:gd name="connsiteY3" fmla="*/ 300037 h 728662"/>
              <a:gd name="connsiteX4" fmla="*/ 700087 w 814387"/>
              <a:gd name="connsiteY4" fmla="*/ 85725 h 728662"/>
              <a:gd name="connsiteX5" fmla="*/ 814387 w 814387"/>
              <a:gd name="connsiteY5" fmla="*/ 0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4387" h="728662">
                <a:moveTo>
                  <a:pt x="0" y="728662"/>
                </a:moveTo>
                <a:cubicBezTo>
                  <a:pt x="115491" y="727471"/>
                  <a:pt x="230982" y="726281"/>
                  <a:pt x="314325" y="700087"/>
                </a:cubicBezTo>
                <a:cubicBezTo>
                  <a:pt x="397668" y="673893"/>
                  <a:pt x="447675" y="638175"/>
                  <a:pt x="500062" y="571500"/>
                </a:cubicBezTo>
                <a:cubicBezTo>
                  <a:pt x="552449" y="504825"/>
                  <a:pt x="595313" y="380999"/>
                  <a:pt x="628650" y="300037"/>
                </a:cubicBezTo>
                <a:cubicBezTo>
                  <a:pt x="661987" y="219075"/>
                  <a:pt x="669131" y="135731"/>
                  <a:pt x="700087" y="85725"/>
                </a:cubicBezTo>
                <a:cubicBezTo>
                  <a:pt x="731043" y="35719"/>
                  <a:pt x="772715" y="17859"/>
                  <a:pt x="8143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6C0AE54B-6640-4905-94A7-5FA8587DB916}"/>
              </a:ext>
            </a:extLst>
          </p:cNvPr>
          <p:cNvSpPr/>
          <p:nvPr/>
        </p:nvSpPr>
        <p:spPr>
          <a:xfrm flipH="1">
            <a:off x="3877271" y="4833640"/>
            <a:ext cx="661689" cy="592038"/>
          </a:xfrm>
          <a:custGeom>
            <a:avLst/>
            <a:gdLst>
              <a:gd name="connsiteX0" fmla="*/ 0 w 814387"/>
              <a:gd name="connsiteY0" fmla="*/ 728662 h 728662"/>
              <a:gd name="connsiteX1" fmla="*/ 314325 w 814387"/>
              <a:gd name="connsiteY1" fmla="*/ 700087 h 728662"/>
              <a:gd name="connsiteX2" fmla="*/ 500062 w 814387"/>
              <a:gd name="connsiteY2" fmla="*/ 571500 h 728662"/>
              <a:gd name="connsiteX3" fmla="*/ 628650 w 814387"/>
              <a:gd name="connsiteY3" fmla="*/ 300037 h 728662"/>
              <a:gd name="connsiteX4" fmla="*/ 700087 w 814387"/>
              <a:gd name="connsiteY4" fmla="*/ 85725 h 728662"/>
              <a:gd name="connsiteX5" fmla="*/ 814387 w 814387"/>
              <a:gd name="connsiteY5" fmla="*/ 0 h 72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4387" h="728662">
                <a:moveTo>
                  <a:pt x="0" y="728662"/>
                </a:moveTo>
                <a:cubicBezTo>
                  <a:pt x="115491" y="727471"/>
                  <a:pt x="230982" y="726281"/>
                  <a:pt x="314325" y="700087"/>
                </a:cubicBezTo>
                <a:cubicBezTo>
                  <a:pt x="397668" y="673893"/>
                  <a:pt x="447675" y="638175"/>
                  <a:pt x="500062" y="571500"/>
                </a:cubicBezTo>
                <a:cubicBezTo>
                  <a:pt x="552449" y="504825"/>
                  <a:pt x="595313" y="380999"/>
                  <a:pt x="628650" y="300037"/>
                </a:cubicBezTo>
                <a:cubicBezTo>
                  <a:pt x="661987" y="219075"/>
                  <a:pt x="669131" y="135731"/>
                  <a:pt x="700087" y="85725"/>
                </a:cubicBezTo>
                <a:cubicBezTo>
                  <a:pt x="731043" y="35719"/>
                  <a:pt x="772715" y="17859"/>
                  <a:pt x="81438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AEE651-65CD-4188-9394-D16EDB72B8EB}"/>
              </a:ext>
            </a:extLst>
          </p:cNvPr>
          <p:cNvSpPr txBox="1"/>
          <p:nvPr/>
        </p:nvSpPr>
        <p:spPr>
          <a:xfrm>
            <a:off x="3461019" y="4550058"/>
            <a:ext cx="73410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정규분포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804278E-2988-4435-8666-81DBC0D8D111}"/>
              </a:ext>
            </a:extLst>
          </p:cNvPr>
          <p:cNvCxnSpPr/>
          <p:nvPr/>
        </p:nvCxnSpPr>
        <p:spPr>
          <a:xfrm>
            <a:off x="4761028" y="5523147"/>
            <a:ext cx="137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EE712E5-477F-4B1F-A466-43413295AF87}"/>
              </a:ext>
            </a:extLst>
          </p:cNvPr>
          <p:cNvCxnSpPr>
            <a:cxnSpLocks/>
          </p:cNvCxnSpPr>
          <p:nvPr/>
        </p:nvCxnSpPr>
        <p:spPr>
          <a:xfrm flipV="1">
            <a:off x="4761028" y="4488324"/>
            <a:ext cx="0" cy="103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801B34BA-885A-41B8-9CE2-F62A32ED0786}"/>
              </a:ext>
            </a:extLst>
          </p:cNvPr>
          <p:cNvSpPr/>
          <p:nvPr/>
        </p:nvSpPr>
        <p:spPr>
          <a:xfrm rot="16413395">
            <a:off x="4937221" y="4482610"/>
            <a:ext cx="924836" cy="1137009"/>
          </a:xfrm>
          <a:custGeom>
            <a:avLst/>
            <a:gdLst>
              <a:gd name="connsiteX0" fmla="*/ 0 w 1400175"/>
              <a:gd name="connsiteY0" fmla="*/ 0 h 1028700"/>
              <a:gd name="connsiteX1" fmla="*/ 328613 w 1400175"/>
              <a:gd name="connsiteY1" fmla="*/ 614363 h 1028700"/>
              <a:gd name="connsiteX2" fmla="*/ 1400175 w 1400175"/>
              <a:gd name="connsiteY2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1028700">
                <a:moveTo>
                  <a:pt x="0" y="0"/>
                </a:moveTo>
                <a:cubicBezTo>
                  <a:pt x="47625" y="221456"/>
                  <a:pt x="95251" y="442913"/>
                  <a:pt x="328613" y="614363"/>
                </a:cubicBezTo>
                <a:cubicBezTo>
                  <a:pt x="561975" y="785813"/>
                  <a:pt x="1181100" y="976313"/>
                  <a:pt x="1400175" y="1028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288E30-09BF-4AD9-8604-3C48A9D3166B}"/>
              </a:ext>
            </a:extLst>
          </p:cNvPr>
          <p:cNvSpPr txBox="1"/>
          <p:nvPr/>
        </p:nvSpPr>
        <p:spPr>
          <a:xfrm>
            <a:off x="5145617" y="2278566"/>
            <a:ext cx="73410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/>
              <a:t>감소형</a:t>
            </a:r>
            <a:endParaRPr lang="ko-KR" altLang="en-US" sz="975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AD7468-F147-443E-8EE1-BF5578BEDB9B}"/>
              </a:ext>
            </a:extLst>
          </p:cNvPr>
          <p:cNvSpPr txBox="1"/>
          <p:nvPr/>
        </p:nvSpPr>
        <p:spPr>
          <a:xfrm>
            <a:off x="5145617" y="3638650"/>
            <a:ext cx="73410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/>
              <a:t>일정형</a:t>
            </a:r>
            <a:endParaRPr lang="ko-KR" altLang="en-US" sz="975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8CD5A7-C0E5-4546-877F-64EE18197BD0}"/>
              </a:ext>
            </a:extLst>
          </p:cNvPr>
          <p:cNvSpPr txBox="1"/>
          <p:nvPr/>
        </p:nvSpPr>
        <p:spPr>
          <a:xfrm>
            <a:off x="5145617" y="4857191"/>
            <a:ext cx="734105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dirty="0"/>
              <a:t>증가형</a:t>
            </a:r>
          </a:p>
        </p:txBody>
      </p:sp>
      <p:sp>
        <p:nvSpPr>
          <p:cNvPr id="77" name="Google Shape;66;g7fdcfe9825_0_21">
            <a:extLst>
              <a:ext uri="{FF2B5EF4-FFF2-40B4-BE49-F238E27FC236}">
                <a16:creationId xmlns:a16="http://schemas.microsoft.com/office/drawing/2014/main" id="{E0E59E72-3B25-4272-8175-17E60867F62E}"/>
              </a:ext>
            </a:extLst>
          </p:cNvPr>
          <p:cNvSpPr txBox="1"/>
          <p:nvPr/>
        </p:nvSpPr>
        <p:spPr>
          <a:xfrm>
            <a:off x="2760103" y="5693385"/>
            <a:ext cx="4385794" cy="74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pPr algn="ctr"/>
            <a:r>
              <a:rPr lang="ko-KR" altLang="en-US" sz="1950" dirty="0">
                <a:solidFill>
                  <a:schemeClr val="dk1"/>
                </a:solidFill>
              </a:rPr>
              <a:t>감사합니다</a:t>
            </a:r>
            <a:r>
              <a:rPr lang="en-US" altLang="ko-KR" sz="1950" dirty="0">
                <a:solidFill>
                  <a:schemeClr val="dk1"/>
                </a:solidFill>
              </a:rPr>
              <a:t>!</a:t>
            </a:r>
            <a:endParaRPr sz="19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8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송지영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b="1" dirty="0"/>
              <a:t>2.7 </a:t>
            </a:r>
            <a:r>
              <a:rPr lang="ko-KR" altLang="en-US" sz="1800" b="1" dirty="0" err="1"/>
              <a:t>긴꼬리분포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C7BE-2EB7-49C1-840B-50F8F5E22E1A}"/>
              </a:ext>
            </a:extLst>
          </p:cNvPr>
          <p:cNvSpPr txBox="1"/>
          <p:nvPr/>
        </p:nvSpPr>
        <p:spPr>
          <a:xfrm>
            <a:off x="474781" y="1046856"/>
            <a:ext cx="8969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데이터는 일반적으로 정규분포를 따르지 않는다</a:t>
            </a:r>
            <a:r>
              <a:rPr lang="en-US" altLang="ko-KR" dirty="0"/>
              <a:t>(</a:t>
            </a:r>
            <a:r>
              <a:rPr lang="ko-KR" altLang="en-US" dirty="0" err="1"/>
              <a:t>적은수의</a:t>
            </a:r>
            <a:r>
              <a:rPr lang="ko-KR" altLang="en-US" dirty="0"/>
              <a:t> </a:t>
            </a:r>
            <a:r>
              <a:rPr lang="ko-KR" altLang="en-US" dirty="0" err="1"/>
              <a:t>극단값이</a:t>
            </a:r>
            <a:r>
              <a:rPr lang="ko-KR" altLang="en-US" dirty="0"/>
              <a:t> 주로 </a:t>
            </a:r>
            <a:r>
              <a:rPr lang="ko-KR" altLang="en-US" dirty="0" err="1"/>
              <a:t>존해하는</a:t>
            </a:r>
            <a:r>
              <a:rPr lang="ko-KR" altLang="en-US" dirty="0"/>
              <a:t> </a:t>
            </a:r>
            <a:r>
              <a:rPr lang="en-US" altLang="ko-KR" dirty="0"/>
              <a:t>tail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갖음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 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E3444A-B61E-4A63-9771-359AF6C2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3" y="1563181"/>
            <a:ext cx="4508990" cy="437932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FB589D-498C-4C52-B130-76BE65F86522}"/>
              </a:ext>
            </a:extLst>
          </p:cNvPr>
          <p:cNvCxnSpPr>
            <a:cxnSpLocks/>
          </p:cNvCxnSpPr>
          <p:nvPr/>
        </p:nvCxnSpPr>
        <p:spPr>
          <a:xfrm>
            <a:off x="1931401" y="4838700"/>
            <a:ext cx="33367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BFE63190-CD01-4CB5-8A85-5ABCE8CF6DA5}"/>
              </a:ext>
            </a:extLst>
          </p:cNvPr>
          <p:cNvSpPr/>
          <p:nvPr/>
        </p:nvSpPr>
        <p:spPr>
          <a:xfrm>
            <a:off x="1120910" y="4365757"/>
            <a:ext cx="810491" cy="786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1C1B01-9B19-47AC-B783-57AFF7355201}"/>
              </a:ext>
            </a:extLst>
          </p:cNvPr>
          <p:cNvSpPr/>
          <p:nvPr/>
        </p:nvSpPr>
        <p:spPr>
          <a:xfrm>
            <a:off x="4163291" y="2368807"/>
            <a:ext cx="810491" cy="786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10477-879C-473A-AA0A-2BB1E8E2986F}"/>
              </a:ext>
            </a:extLst>
          </p:cNvPr>
          <p:cNvSpPr txBox="1"/>
          <p:nvPr/>
        </p:nvSpPr>
        <p:spPr>
          <a:xfrm>
            <a:off x="5243046" y="4684811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극단값의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가능성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511A9E-8138-4112-B40C-952F1779AD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249"/>
          <a:stretch/>
        </p:blipFill>
        <p:spPr>
          <a:xfrm>
            <a:off x="6268415" y="1604026"/>
            <a:ext cx="3515717" cy="1944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3833DF-1258-4FBB-A58B-B5EF3B6A2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81"/>
          <a:stretch/>
        </p:blipFill>
        <p:spPr>
          <a:xfrm>
            <a:off x="6195551" y="3578446"/>
            <a:ext cx="3516899" cy="19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F88140E6-624F-49DC-AD18-87CF60D6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9" y="1604106"/>
            <a:ext cx="9323387" cy="468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0;p2">
            <a:extLst>
              <a:ext uri="{FF2B5EF4-FFF2-40B4-BE49-F238E27FC236}">
                <a16:creationId xmlns:a16="http://schemas.microsoft.com/office/drawing/2014/main" id="{A18FB96D-6505-4F3A-8A52-6A98E67D3B4E}"/>
              </a:ext>
            </a:extLst>
          </p:cNvPr>
          <p:cNvSpPr txBox="1"/>
          <p:nvPr/>
        </p:nvSpPr>
        <p:spPr>
          <a:xfrm>
            <a:off x="8452451" y="184106"/>
            <a:ext cx="1432382" cy="42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1800" b="1" dirty="0" err="1"/>
              <a:t>왜도와</a:t>
            </a:r>
            <a:r>
              <a:rPr lang="ko-KR" altLang="en-US" sz="1800" b="1" dirty="0"/>
              <a:t> 첨도</a:t>
            </a: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CBA35-E7AC-4597-A5CA-241C3E79E19F}"/>
              </a:ext>
            </a:extLst>
          </p:cNvPr>
          <p:cNvSpPr txBox="1"/>
          <p:nvPr/>
        </p:nvSpPr>
        <p:spPr>
          <a:xfrm>
            <a:off x="5400254" y="572778"/>
            <a:ext cx="450899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정규분포와 밀접한 관계 </a:t>
            </a:r>
            <a:r>
              <a:rPr lang="en-US" altLang="ko-KR" b="1" dirty="0"/>
              <a:t>( </a:t>
            </a:r>
            <a:r>
              <a:rPr lang="ko-KR" altLang="en-US" b="1" dirty="0"/>
              <a:t>일반적 </a:t>
            </a:r>
            <a:r>
              <a:rPr lang="en-US" altLang="ko-KR" b="1" dirty="0"/>
              <a:t>– </a:t>
            </a:r>
            <a:r>
              <a:rPr lang="ko-KR" altLang="en-US" b="1" dirty="0" err="1"/>
              <a:t>왜도의</a:t>
            </a:r>
            <a:r>
              <a:rPr lang="ko-KR" altLang="en-US" b="1" dirty="0"/>
              <a:t> 기준은 </a:t>
            </a:r>
            <a:r>
              <a:rPr lang="en-US" altLang="ko-KR" b="1" dirty="0"/>
              <a:t>“0” 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Data</a:t>
            </a:r>
            <a:r>
              <a:rPr lang="ko-KR" altLang="en-US" dirty="0">
                <a:highlight>
                  <a:srgbClr val="FFFF00"/>
                </a:highlight>
              </a:rPr>
              <a:t>의 평균의 경향 </a:t>
            </a:r>
            <a:r>
              <a:rPr lang="en-US" altLang="ko-KR" dirty="0">
                <a:highlight>
                  <a:srgbClr val="FFFF00"/>
                </a:highlight>
              </a:rPr>
              <a:t>=&gt; </a:t>
            </a:r>
            <a:r>
              <a:rPr lang="ko-KR" altLang="en-US" dirty="0" err="1">
                <a:highlight>
                  <a:srgbClr val="FFFF00"/>
                </a:highlight>
              </a:rPr>
              <a:t>왜도</a:t>
            </a:r>
            <a:r>
              <a:rPr lang="en-US" altLang="ko-KR" dirty="0">
                <a:highlight>
                  <a:srgbClr val="FFFF00"/>
                </a:highlight>
              </a:rPr>
              <a:t>,  </a:t>
            </a:r>
            <a:r>
              <a:rPr lang="ko-KR" altLang="en-US" dirty="0">
                <a:highlight>
                  <a:srgbClr val="FFFF00"/>
                </a:highlight>
              </a:rPr>
              <a:t>표준편차의 경향 </a:t>
            </a:r>
            <a:r>
              <a:rPr lang="en-US" altLang="ko-KR" dirty="0">
                <a:highlight>
                  <a:srgbClr val="FFFF00"/>
                </a:highlight>
              </a:rPr>
              <a:t>=&gt; </a:t>
            </a:r>
            <a:r>
              <a:rPr lang="ko-KR" altLang="en-US" dirty="0">
                <a:highlight>
                  <a:srgbClr val="FFFF00"/>
                </a:highlight>
              </a:rPr>
              <a:t>첨도</a:t>
            </a:r>
            <a:endParaRPr lang="en-US" altLang="ko-KR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1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11532" y="1136518"/>
            <a:ext cx="2332328" cy="39454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이윤지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</a:t>
            </a:r>
            <a:r>
              <a:rPr lang="ko-KR" sz="1800" b="1" dirty="0">
                <a:solidFill>
                  <a:schemeClr val="dk1"/>
                </a:solidFill>
              </a:rPr>
              <a:t>. </a:t>
            </a:r>
            <a:r>
              <a:rPr lang="ko-KR" altLang="en-US" sz="1800" b="1" dirty="0">
                <a:solidFill>
                  <a:schemeClr val="dk1"/>
                </a:solidFill>
              </a:rPr>
              <a:t>데이터와 </a:t>
            </a:r>
            <a:r>
              <a:rPr lang="ko-KR" altLang="en-US" sz="1800" b="1" dirty="0" err="1">
                <a:solidFill>
                  <a:schemeClr val="dk1"/>
                </a:solidFill>
              </a:rPr>
              <a:t>표본분포</a:t>
            </a:r>
            <a:endParaRPr dirty="0"/>
          </a:p>
        </p:txBody>
      </p:sp>
      <p:sp>
        <p:nvSpPr>
          <p:cNvPr id="16" name="Google Shape;38;g7fdcfe9825_0_1"/>
          <p:cNvSpPr txBox="1"/>
          <p:nvPr/>
        </p:nvSpPr>
        <p:spPr>
          <a:xfrm>
            <a:off x="608266" y="1158966"/>
            <a:ext cx="2435876" cy="33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2.8 </a:t>
            </a:r>
            <a:r>
              <a:rPr lang="ko-KR" altLang="en-US" sz="1800" b="1" dirty="0">
                <a:solidFill>
                  <a:schemeClr val="dk1"/>
                </a:solidFill>
              </a:rPr>
              <a:t>스튜던트의 </a:t>
            </a:r>
            <a:r>
              <a:rPr lang="en-US" altLang="ko-KR" sz="1800" b="1" dirty="0">
                <a:solidFill>
                  <a:schemeClr val="dk1"/>
                </a:solidFill>
              </a:rPr>
              <a:t>t </a:t>
            </a:r>
            <a:r>
              <a:rPr lang="ko-KR" altLang="en-US" sz="1800" b="1" dirty="0">
                <a:solidFill>
                  <a:schemeClr val="dk1"/>
                </a:solidFill>
              </a:rPr>
              <a:t>분포</a:t>
            </a:r>
            <a:endParaRPr dirty="0"/>
          </a:p>
        </p:txBody>
      </p:sp>
      <p:grpSp>
        <p:nvGrpSpPr>
          <p:cNvPr id="23" name="그룹 22"/>
          <p:cNvGrpSpPr/>
          <p:nvPr/>
        </p:nvGrpSpPr>
        <p:grpSpPr>
          <a:xfrm>
            <a:off x="221845" y="1732277"/>
            <a:ext cx="4693375" cy="4250815"/>
            <a:chOff x="221845" y="1373462"/>
            <a:chExt cx="4693375" cy="4250815"/>
          </a:xfrm>
        </p:grpSpPr>
        <p:grpSp>
          <p:nvGrpSpPr>
            <p:cNvPr id="24" name="그룹 23"/>
            <p:cNvGrpSpPr/>
            <p:nvPr/>
          </p:nvGrpSpPr>
          <p:grpSpPr>
            <a:xfrm>
              <a:off x="221845" y="1373462"/>
              <a:ext cx="4693375" cy="4061561"/>
              <a:chOff x="-1" y="1664927"/>
              <a:chExt cx="4693375" cy="4061561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1664927"/>
                <a:ext cx="4693375" cy="3753784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883700" y="5418711"/>
                <a:ext cx="1574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(</a:t>
                </a:r>
                <a:r>
                  <a:rPr lang="ko-KR" altLang="en-US" b="1" dirty="0"/>
                  <a:t>스튜던트</a:t>
                </a:r>
                <a:r>
                  <a:rPr lang="en-US" altLang="ko-KR" b="1" dirty="0"/>
                  <a:t>) t </a:t>
                </a:r>
                <a:r>
                  <a:rPr lang="ko-KR" altLang="en-US" b="1" dirty="0"/>
                  <a:t>분포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931350" y="5362667"/>
              <a:ext cx="2025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V = </a:t>
              </a:r>
              <a:r>
                <a:rPr lang="ko-KR" altLang="en-US" sz="1100" b="1" dirty="0"/>
                <a:t>자유도 </a:t>
              </a:r>
              <a:r>
                <a:rPr lang="en-US" altLang="ko-KR" sz="1100" b="1" dirty="0"/>
                <a:t>= n(</a:t>
              </a:r>
              <a:r>
                <a:rPr lang="ko-KR" altLang="en-US" sz="1100" b="1" dirty="0"/>
                <a:t>표본크기</a:t>
              </a:r>
              <a:r>
                <a:rPr lang="en-US" altLang="ko-KR" sz="1100" b="1" dirty="0"/>
                <a:t>)-1</a:t>
              </a:r>
              <a:endParaRPr lang="ko-KR" altLang="en-US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16163" y="2102668"/>
                <a:ext cx="4322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b="1" dirty="0"/>
                  <a:t> = 0 </a:t>
                </a:r>
                <a:r>
                  <a:rPr lang="ko-KR" altLang="en-US" sz="1600" b="1" dirty="0"/>
                  <a:t>에서 좌우대칭을 이루는 분포</a:t>
                </a:r>
                <a:endParaRPr lang="en-US" altLang="ko-KR" sz="16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63" y="2102668"/>
                <a:ext cx="4322948" cy="338554"/>
              </a:xfrm>
              <a:prstGeom prst="rect">
                <a:avLst/>
              </a:prstGeom>
              <a:blipFill>
                <a:blip r:embed="rId4"/>
                <a:stretch>
                  <a:fillRect l="-564" t="-727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216163" y="2677885"/>
            <a:ext cx="3035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‘</a:t>
            </a:r>
            <a:r>
              <a:rPr lang="ko-KR" altLang="en-US" sz="1600" b="1" dirty="0"/>
              <a:t>자유도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가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분포의 모양 결정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67277" y="3022269"/>
            <a:ext cx="393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통계적 추정을 할 때 </a:t>
            </a:r>
            <a:r>
              <a:rPr lang="ko-KR" altLang="en-US" sz="1200" dirty="0" err="1"/>
              <a:t>표본자료</a:t>
            </a:r>
            <a:r>
              <a:rPr lang="ko-KR" altLang="en-US" sz="1200" dirty="0"/>
              <a:t> 중</a:t>
            </a:r>
            <a:endParaRPr lang="en-US" altLang="ko-KR" sz="1200" dirty="0"/>
          </a:p>
          <a:p>
            <a:r>
              <a:rPr lang="ko-KR" altLang="en-US" sz="1200" u="sng" dirty="0"/>
              <a:t>모집단에 대한 정보를 주는 독립적인 자료의 수</a:t>
            </a:r>
          </a:p>
        </p:txBody>
      </p:sp>
      <p:sp>
        <p:nvSpPr>
          <p:cNvPr id="34" name="굽은 화살표 33"/>
          <p:cNvSpPr/>
          <p:nvPr/>
        </p:nvSpPr>
        <p:spPr>
          <a:xfrm flipV="1">
            <a:off x="5713935" y="2967351"/>
            <a:ext cx="290625" cy="324488"/>
          </a:xfrm>
          <a:prstGeom prst="bentArrow">
            <a:avLst/>
          </a:prstGeom>
          <a:solidFill>
            <a:srgbClr val="26A9E0"/>
          </a:solidFill>
          <a:ln w="12700">
            <a:solidFill>
              <a:srgbClr val="26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51381" y="3483934"/>
            <a:ext cx="101346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p. 34 </a:t>
            </a:r>
            <a:r>
              <a:rPr lang="ko-KR" altLang="en-US" dirty="0"/>
              <a:t>참고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7" name="아래쪽 화살표 36"/>
          <p:cNvSpPr/>
          <p:nvPr/>
        </p:nvSpPr>
        <p:spPr>
          <a:xfrm>
            <a:off x="7153022" y="3585000"/>
            <a:ext cx="457200" cy="941210"/>
          </a:xfrm>
          <a:prstGeom prst="downArrow">
            <a:avLst/>
          </a:prstGeom>
          <a:solidFill>
            <a:srgbClr val="26A9E0"/>
          </a:solidFill>
          <a:ln>
            <a:solidFill>
              <a:srgbClr val="26A9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216163" y="4627276"/>
            <a:ext cx="432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자유도가 커질수록 표준정규분포에 가까워 짐</a:t>
            </a:r>
            <a:endParaRPr lang="en-US" altLang="ko-KR" sz="16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34435" y="4998215"/>
            <a:ext cx="117761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833758" y="2011680"/>
            <a:ext cx="2777602" cy="218326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2.8 </a:t>
            </a:r>
            <a:r>
              <a:rPr lang="ko-KR" altLang="en-US" sz="1800" b="1" dirty="0">
                <a:solidFill>
                  <a:schemeClr val="dk1"/>
                </a:solidFill>
              </a:rPr>
              <a:t>스튜던트의 </a:t>
            </a:r>
            <a:r>
              <a:rPr lang="en-US" altLang="ko-KR" sz="1800" b="1" dirty="0">
                <a:solidFill>
                  <a:schemeClr val="dk1"/>
                </a:solidFill>
              </a:rPr>
              <a:t>t </a:t>
            </a:r>
            <a:r>
              <a:rPr lang="ko-KR" altLang="en-US" sz="1800" b="1" dirty="0">
                <a:solidFill>
                  <a:schemeClr val="dk1"/>
                </a:solidFill>
              </a:rPr>
              <a:t>분포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0002" y="1500857"/>
            <a:ext cx="5366233" cy="4867649"/>
            <a:chOff x="855394" y="2012292"/>
            <a:chExt cx="4459132" cy="4044829"/>
          </a:xfrm>
        </p:grpSpPr>
        <p:grpSp>
          <p:nvGrpSpPr>
            <p:cNvPr id="7" name="그룹 6"/>
            <p:cNvGrpSpPr/>
            <p:nvPr/>
          </p:nvGrpSpPr>
          <p:grpSpPr>
            <a:xfrm>
              <a:off x="855394" y="2012292"/>
              <a:ext cx="4459132" cy="2850841"/>
              <a:chOff x="5288498" y="2563995"/>
              <a:chExt cx="4459132" cy="2850841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88498" y="5133511"/>
                <a:ext cx="4459132" cy="28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err="1"/>
                  <a:t>정규분포와</a:t>
                </a:r>
                <a:r>
                  <a:rPr lang="ko-KR" altLang="en-US" sz="1600" b="1" dirty="0"/>
                  <a:t> 비슷하지만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꼬리 부분이 약간 더 두껍고 길다</a:t>
                </a:r>
                <a:r>
                  <a:rPr lang="en-US" altLang="ko-KR" sz="1600" b="1" dirty="0"/>
                  <a:t>.</a:t>
                </a: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8429" y="2563995"/>
                <a:ext cx="4439270" cy="223868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243492" y="4906243"/>
              <a:ext cx="3682935" cy="115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/>
                <a:t>N(</a:t>
              </a:r>
              <a:r>
                <a:rPr lang="ko-KR" altLang="en-US" b="1" dirty="0"/>
                <a:t>표본의 수 </a:t>
              </a:r>
              <a:r>
                <a:rPr lang="en-US" altLang="ko-KR" b="1" dirty="0"/>
                <a:t>= </a:t>
              </a:r>
              <a:r>
                <a:rPr lang="ko-KR" altLang="en-US" b="1" dirty="0"/>
                <a:t>자유도</a:t>
              </a:r>
              <a:r>
                <a:rPr lang="en-US" altLang="ko-KR" b="1" dirty="0"/>
                <a:t>)</a:t>
              </a:r>
              <a:r>
                <a:rPr lang="ko-KR" altLang="en-US" b="1" dirty="0"/>
                <a:t>이 크지 않으면</a:t>
              </a:r>
              <a:endParaRPr lang="en-US" altLang="ko-KR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b="1" dirty="0"/>
                <a:t>편향 가능성 존재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신뢰도 ↓</a:t>
              </a:r>
              <a:endParaRPr lang="en-US" altLang="ko-KR" b="1" dirty="0"/>
            </a:p>
            <a:p>
              <a:pPr algn="ctr">
                <a:lnSpc>
                  <a:spcPct val="150000"/>
                </a:lnSpc>
              </a:pPr>
              <a:endParaRPr lang="en-US" altLang="ko-KR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b="1" dirty="0"/>
                <a:t>그 대응책으로 </a:t>
              </a:r>
              <a:r>
                <a:rPr lang="en-US" altLang="ko-KR" b="1" dirty="0"/>
                <a:t>“</a:t>
              </a:r>
              <a:r>
                <a:rPr lang="ko-KR" altLang="en-US" b="1" dirty="0"/>
                <a:t>예측 범위를 넓힌 것</a:t>
              </a:r>
              <a:r>
                <a:rPr lang="en-US" altLang="ko-KR" b="1" dirty="0"/>
                <a:t>”</a:t>
              </a:r>
              <a:endParaRPr lang="ko-KR" altLang="en-US" b="1" dirty="0"/>
            </a:p>
          </p:txBody>
        </p:sp>
      </p:grpSp>
      <p:sp>
        <p:nvSpPr>
          <p:cNvPr id="14" name="타원 13"/>
          <p:cNvSpPr/>
          <p:nvPr/>
        </p:nvSpPr>
        <p:spPr>
          <a:xfrm>
            <a:off x="4653280" y="2588822"/>
            <a:ext cx="772160" cy="772160"/>
          </a:xfrm>
          <a:prstGeom prst="ellipse">
            <a:avLst/>
          </a:prstGeom>
          <a:noFill/>
          <a:ln cmpd="sng">
            <a:solidFill>
              <a:srgbClr val="E3312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039360" y="1754855"/>
            <a:ext cx="1445554" cy="1299723"/>
            <a:chOff x="5319188" y="1742739"/>
            <a:chExt cx="1936638" cy="1897429"/>
          </a:xfrm>
        </p:grpSpPr>
        <p:graphicFrame>
          <p:nvGraphicFramePr>
            <p:cNvPr id="16" name="다이어그램 15"/>
            <p:cNvGraphicFramePr/>
            <p:nvPr/>
          </p:nvGraphicFramePr>
          <p:xfrm>
            <a:off x="5319188" y="1742739"/>
            <a:ext cx="1936638" cy="18974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7" name="직사각형 16"/>
            <p:cNvSpPr/>
            <p:nvPr/>
          </p:nvSpPr>
          <p:spPr>
            <a:xfrm>
              <a:off x="6743700" y="2282190"/>
              <a:ext cx="274320" cy="243840"/>
            </a:xfrm>
            <a:prstGeom prst="rect">
              <a:avLst/>
            </a:prstGeom>
            <a:solidFill>
              <a:srgbClr val="26A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08078" y="1500857"/>
            <a:ext cx="211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[ </a:t>
            </a:r>
            <a:r>
              <a:rPr lang="ko-KR" altLang="en-US" sz="1600" b="1" dirty="0"/>
              <a:t>언제 사용하는가</a:t>
            </a:r>
            <a:r>
              <a:rPr lang="en-US" altLang="ko-KR" sz="1600" b="1" dirty="0"/>
              <a:t>? ]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33758" y="2085082"/>
            <a:ext cx="2665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표본평균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두 </a:t>
            </a:r>
            <a:r>
              <a:rPr lang="ko-KR" altLang="en-US" sz="1600" b="1" dirty="0" err="1"/>
              <a:t>표본평균</a:t>
            </a:r>
            <a:r>
              <a:rPr lang="ko-KR" altLang="en-US" sz="1600" b="1" dirty="0"/>
              <a:t> 간 차이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회귀 </a:t>
            </a:r>
            <a:r>
              <a:rPr lang="ko-KR" altLang="en-US" sz="1600" b="1" dirty="0" err="1"/>
              <a:t>파라미터</a:t>
            </a: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그 외 다른 통계량들의 분포를 구할 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dcfe9825_0_1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2.8 </a:t>
            </a:r>
            <a:r>
              <a:rPr lang="ko-KR" altLang="en-US" sz="1800" b="1" dirty="0">
                <a:solidFill>
                  <a:schemeClr val="dk1"/>
                </a:solidFill>
              </a:rPr>
              <a:t>스튜던트의 </a:t>
            </a:r>
            <a:r>
              <a:rPr lang="en-US" altLang="ko-KR" sz="1800" b="1" dirty="0">
                <a:solidFill>
                  <a:schemeClr val="dk1"/>
                </a:solidFill>
              </a:rPr>
              <a:t>t </a:t>
            </a:r>
            <a:r>
              <a:rPr lang="ko-KR" altLang="en-US" sz="1800" b="1" dirty="0">
                <a:solidFill>
                  <a:schemeClr val="dk1"/>
                </a:solidFill>
              </a:rPr>
              <a:t>분포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B5EE04-E7BB-4B4F-A6EA-BE532E60B58E}"/>
              </a:ext>
            </a:extLst>
          </p:cNvPr>
          <p:cNvSpPr/>
          <p:nvPr/>
        </p:nvSpPr>
        <p:spPr>
          <a:xfrm>
            <a:off x="1347358" y="1222378"/>
            <a:ext cx="7906048" cy="201378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AD5FB1-63EC-4F35-B587-F6D9E60F5F83}"/>
                  </a:ext>
                </a:extLst>
              </p:cNvPr>
              <p:cNvSpPr txBox="1"/>
              <p:nvPr/>
            </p:nvSpPr>
            <p:spPr>
              <a:xfrm>
                <a:off x="1540148" y="1403818"/>
                <a:ext cx="7520468" cy="590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정규분포를 따르는 모집단에서 크기가 </a:t>
                </a:r>
                <a:r>
                  <a:rPr lang="en-US" altLang="ko-KR" sz="1600" b="1" dirty="0"/>
                  <a:t>n</a:t>
                </a:r>
                <a:r>
                  <a:rPr lang="ko-KR" altLang="en-US" sz="1600" b="1" dirty="0"/>
                  <a:t>인 표본을 무작위 추출했을 때</a:t>
                </a:r>
                <a:endParaRPr lang="en-US" altLang="ko-KR" sz="1600" b="1" dirty="0"/>
              </a:p>
              <a:p>
                <a:pPr algn="ctr"/>
                <a:r>
                  <a:rPr lang="ko-KR" altLang="en-US" sz="1600" b="1" dirty="0"/>
                  <a:t>표본평균을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ko-KR" altLang="en-US" sz="1600" b="1" dirty="0"/>
                  <a:t>표본분산을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1600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1600" b="1" dirty="0"/>
                  <a:t>라고 하면 통계량 </a:t>
                </a:r>
                <a:r>
                  <a:rPr lang="en-US" altLang="ko-KR" sz="1600" b="1" dirty="0"/>
                  <a:t>t</a:t>
                </a:r>
                <a:r>
                  <a:rPr lang="ko-KR" altLang="en-US" sz="1600" b="1" dirty="0"/>
                  <a:t>는 자유도 </a:t>
                </a:r>
                <a:r>
                  <a:rPr lang="en-US" altLang="ko-KR" sz="1600" b="1" dirty="0"/>
                  <a:t>n-1</a:t>
                </a:r>
                <a:r>
                  <a:rPr lang="ko-KR" altLang="en-US" sz="1600" b="1" dirty="0"/>
                  <a:t>인 </a:t>
                </a:r>
                <a:r>
                  <a:rPr lang="en-US" altLang="ko-KR" sz="1600" b="1" dirty="0"/>
                  <a:t>t</a:t>
                </a:r>
                <a:r>
                  <a:rPr lang="ko-KR" altLang="en-US" sz="1600" b="1" dirty="0"/>
                  <a:t>분포를 따른다</a:t>
                </a:r>
                <a:r>
                  <a:rPr lang="en-US" altLang="ko-KR" sz="1600" b="1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AD5FB1-63EC-4F35-B587-F6D9E60F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48" y="1403818"/>
                <a:ext cx="7520468" cy="590354"/>
              </a:xfrm>
              <a:prstGeom prst="rect">
                <a:avLst/>
              </a:prstGeom>
              <a:blipFill>
                <a:blip r:embed="rId3"/>
                <a:stretch>
                  <a:fillRect t="-4124" b="-12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A3B33A7-BA99-47DA-AC0B-B8A758F651EF}"/>
              </a:ext>
            </a:extLst>
          </p:cNvPr>
          <p:cNvSpPr txBox="1"/>
          <p:nvPr/>
        </p:nvSpPr>
        <p:spPr>
          <a:xfrm>
            <a:off x="1347358" y="873378"/>
            <a:ext cx="829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[ </a:t>
            </a:r>
            <a:r>
              <a:rPr lang="ko-KR" altLang="en-US" sz="1600" b="1" dirty="0"/>
              <a:t>정리 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332899-BA02-4949-A294-AEC99F4B5D37}"/>
                  </a:ext>
                </a:extLst>
              </p:cNvPr>
              <p:cNvSpPr txBox="1"/>
              <p:nvPr/>
            </p:nvSpPr>
            <p:spPr>
              <a:xfrm>
                <a:off x="5485857" y="2232604"/>
                <a:ext cx="1130118" cy="774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ko-KR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ko-KR" alt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ko-KR" altLang="en-US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332899-BA02-4949-A294-AEC99F4B5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857" y="2232604"/>
                <a:ext cx="1130118" cy="774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F0A0BA-8173-4DB4-94A2-A8D8537B8275}"/>
                  </a:ext>
                </a:extLst>
              </p:cNvPr>
              <p:cNvSpPr txBox="1"/>
              <p:nvPr/>
            </p:nvSpPr>
            <p:spPr>
              <a:xfrm>
                <a:off x="3604869" y="2494182"/>
                <a:ext cx="1222001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ko-KR" altLang="en-US" sz="1600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en-US" sz="1600" b="1" dirty="0"/>
                  <a:t> 를 모를 때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F0A0BA-8173-4DB4-94A2-A8D8537B8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2494182"/>
                <a:ext cx="1222001" cy="251800"/>
              </a:xfrm>
              <a:prstGeom prst="rect">
                <a:avLst/>
              </a:prstGeom>
              <a:blipFill>
                <a:blip r:embed="rId5"/>
                <a:stretch>
                  <a:fillRect l="-3980" t="-24390" r="-8955" b="-48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A04DF2C-B6F8-471C-8C6E-6CF19A21E563}"/>
              </a:ext>
            </a:extLst>
          </p:cNvPr>
          <p:cNvSpPr txBox="1"/>
          <p:nvPr/>
        </p:nvSpPr>
        <p:spPr>
          <a:xfrm>
            <a:off x="1347358" y="3518598"/>
            <a:ext cx="1992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[ T </a:t>
            </a:r>
            <a:r>
              <a:rPr lang="ko-KR" altLang="en-US" sz="1600" b="1" dirty="0"/>
              <a:t>분포 보는 방법 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  <p:pic>
        <p:nvPicPr>
          <p:cNvPr id="13" name="그림 12" descr="거울이(가) 표시된 사진&#10;&#10;자동 생성된 설명">
            <a:extLst>
              <a:ext uri="{FF2B5EF4-FFF2-40B4-BE49-F238E27FC236}">
                <a16:creationId xmlns:a16="http://schemas.microsoft.com/office/drawing/2014/main" id="{CDF7760F-3190-48AA-8CE3-765525F45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843" y="4048896"/>
            <a:ext cx="2698358" cy="1615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A1CA5-7FBE-4184-AFC6-F3E18C2B3D5E}"/>
                  </a:ext>
                </a:extLst>
              </p:cNvPr>
              <p:cNvSpPr txBox="1"/>
              <p:nvPr/>
            </p:nvSpPr>
            <p:spPr>
              <a:xfrm>
                <a:off x="3448848" y="4000781"/>
                <a:ext cx="3074533" cy="855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(1-a)</a:t>
                </a:r>
                <a:r>
                  <a:rPr lang="ko-KR" altLang="en-US" sz="1600" b="1" dirty="0" err="1"/>
                  <a:t>분위수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표현식 </a:t>
                </a:r>
                <a:r>
                  <a:rPr lang="en-US" altLang="ko-KR" sz="1600" b="1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ko-KR" altLang="en-US" sz="1600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/>
                  <a:t>      = </a:t>
                </a:r>
                <a14:m>
                  <m:oMath xmlns:m="http://schemas.openxmlformats.org/officeDocument/2006/math">
                    <m:r>
                      <a:rPr lang="ko-KR" altLang="en-US" sz="16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ko-KR" alt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ko-KR" alt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ko-KR" altLang="en-US" sz="1600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ko-KR" altLang="en-US" sz="1600" b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6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ko-KR" altLang="en-US" sz="16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A1CA5-7FBE-4184-AFC6-F3E18C2B3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48" y="4000781"/>
                <a:ext cx="3074533" cy="855940"/>
              </a:xfrm>
              <a:prstGeom prst="rect">
                <a:avLst/>
              </a:prstGeom>
              <a:blipFill>
                <a:blip r:embed="rId7"/>
                <a:stretch>
                  <a:fillRect l="-794" b="-5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DAAD50-9A88-4DCC-B613-26E518507E5D}"/>
                  </a:ext>
                </a:extLst>
              </p:cNvPr>
              <p:cNvSpPr txBox="1"/>
              <p:nvPr/>
            </p:nvSpPr>
            <p:spPr>
              <a:xfrm>
                <a:off x="3448848" y="5226329"/>
                <a:ext cx="2188708" cy="442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𝟎𝟓</m:t>
                        </m:r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b="1" i="0" dirty="0"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ko-KR" altLang="en-US" sz="1600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1" i="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ko-KR" altLang="en-US" sz="1600" b="1" i="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ko-KR" altLang="en-US" sz="1600" b="1" i="0" dirty="0">
                        <a:latin typeface="Cambria Math" panose="02040503050406030204" pitchFamily="18" charset="0"/>
                      </a:rPr>
                      <m:t>𝟖𝟑𝟑</m:t>
                    </m:r>
                  </m:oMath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DDAAD50-9A88-4DCC-B613-26E51850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48" y="5226329"/>
                <a:ext cx="2188708" cy="442365"/>
              </a:xfrm>
              <a:prstGeom prst="rect">
                <a:avLst/>
              </a:prstGeom>
              <a:blipFill>
                <a:blip r:embed="rId8"/>
                <a:stretch>
                  <a:fillRect l="-1114" b="-13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DEDE89-8D91-4F3F-8087-73965D17F189}"/>
              </a:ext>
            </a:extLst>
          </p:cNvPr>
          <p:cNvGrpSpPr/>
          <p:nvPr/>
        </p:nvGrpSpPr>
        <p:grpSpPr>
          <a:xfrm>
            <a:off x="732800" y="3971903"/>
            <a:ext cx="3690483" cy="2055230"/>
            <a:chOff x="305419" y="4260138"/>
            <a:chExt cx="3690483" cy="20552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65C3D1-23B1-4FBE-863A-A61400305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5419" y="4260138"/>
              <a:ext cx="1937482" cy="2055230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FD1687E-73E0-468E-B90A-1B3591DECC42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1297544" y="4868444"/>
              <a:ext cx="2698358" cy="7683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453F8D4-53AF-41CD-8F5B-991035F97E2E}"/>
                </a:ext>
              </a:extLst>
            </p:cNvPr>
            <p:cNvSpPr/>
            <p:nvPr/>
          </p:nvSpPr>
          <p:spPr>
            <a:xfrm>
              <a:off x="869574" y="4654459"/>
              <a:ext cx="427970" cy="427970"/>
            </a:xfrm>
            <a:prstGeom prst="ellipse">
              <a:avLst/>
            </a:prstGeom>
            <a:noFill/>
            <a:ln cmpd="sng">
              <a:solidFill>
                <a:srgbClr val="E3312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06D52C-6BAE-4837-9737-ACF2C8C6B29F}"/>
              </a:ext>
            </a:extLst>
          </p:cNvPr>
          <p:cNvGrpSpPr/>
          <p:nvPr/>
        </p:nvGrpSpPr>
        <p:grpSpPr>
          <a:xfrm>
            <a:off x="5254251" y="5657831"/>
            <a:ext cx="3202702" cy="369302"/>
            <a:chOff x="4826870" y="5946066"/>
            <a:chExt cx="3202702" cy="369302"/>
          </a:xfrm>
        </p:grpSpPr>
        <p:sp>
          <p:nvSpPr>
            <p:cNvPr id="22" name="화살표: 위로 굽음 21">
              <a:extLst>
                <a:ext uri="{FF2B5EF4-FFF2-40B4-BE49-F238E27FC236}">
                  <a16:creationId xmlns:a16="http://schemas.microsoft.com/office/drawing/2014/main" id="{88135082-BE85-4E10-A735-4F74D180A6AC}"/>
                </a:ext>
              </a:extLst>
            </p:cNvPr>
            <p:cNvSpPr/>
            <p:nvPr/>
          </p:nvSpPr>
          <p:spPr>
            <a:xfrm>
              <a:off x="4826870" y="5946068"/>
              <a:ext cx="3202702" cy="369300"/>
            </a:xfrm>
            <a:prstGeom prst="bent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D90E1D-1219-495A-A2EA-997EAE92E9D9}"/>
                </a:ext>
              </a:extLst>
            </p:cNvPr>
            <p:cNvSpPr/>
            <p:nvPr/>
          </p:nvSpPr>
          <p:spPr>
            <a:xfrm rot="16200000">
              <a:off x="4700339" y="6072598"/>
              <a:ext cx="369301" cy="1162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Google Shape;66;g7fdcfe9825_0_21">
            <a:extLst>
              <a:ext uri="{FF2B5EF4-FFF2-40B4-BE49-F238E27FC236}">
                <a16:creationId xmlns:a16="http://schemas.microsoft.com/office/drawing/2014/main" id="{0C34B168-AC9B-4C33-B66D-93C3620D297D}"/>
              </a:ext>
            </a:extLst>
          </p:cNvPr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 err="1">
                <a:solidFill>
                  <a:schemeClr val="dk1"/>
                </a:solidFill>
              </a:rPr>
              <a:t>임영택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2.9 </a:t>
            </a:r>
            <a:r>
              <a:rPr lang="ko-KR" altLang="en-US" sz="1800" b="1" dirty="0">
                <a:solidFill>
                  <a:schemeClr val="dk1"/>
                </a:solidFill>
              </a:rPr>
              <a:t>이항분포</a:t>
            </a:r>
            <a:endParaRPr dirty="0"/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210EF3E1-9C53-4DAD-8AB3-BA7A3DA597D1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1130714"/>
          <a:ext cx="6604000" cy="21119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208313350"/>
                    </a:ext>
                  </a:extLst>
                </a:gridCol>
                <a:gridCol w="4527062">
                  <a:extLst>
                    <a:ext uri="{9D8B030D-6E8A-4147-A177-3AD203B41FA5}">
                      <a16:colId xmlns:a16="http://schemas.microsoft.com/office/drawing/2014/main" val="1162187053"/>
                    </a:ext>
                  </a:extLst>
                </a:gridCol>
              </a:tblGrid>
              <a:tr h="2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09236"/>
                  </a:ext>
                </a:extLst>
              </a:tr>
              <a:tr h="2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시행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(trial)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독립된 결과를 가져오는 하나의 사건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동전던지기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8466"/>
                  </a:ext>
                </a:extLst>
              </a:tr>
              <a:tr h="2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성공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(success)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시행에 대한 관심의 결과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유의어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: 1.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즉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에 대한 반대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98966"/>
                  </a:ext>
                </a:extLst>
              </a:tr>
              <a:tr h="2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이항식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(binomial)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두 가지 결과를 갖는다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.(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유의어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아니오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0/1,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32924"/>
                  </a:ext>
                </a:extLst>
              </a:tr>
              <a:tr h="280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이항시행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(binomial trial)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두 가지 결과를 가져오는 시행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유의어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베르누이 시행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6158"/>
                  </a:ext>
                </a:extLst>
              </a:tr>
              <a:tr h="58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이항분포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(binomial distribution)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X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번 시행에서 성공한 횟수에 대한 분포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유의어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베르누이 분포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5077"/>
                  </a:ext>
                </a:extLst>
              </a:tr>
            </a:tbl>
          </a:graphicData>
        </a:graphic>
      </p:graphicFrame>
      <p:pic>
        <p:nvPicPr>
          <p:cNvPr id="4" name="그림 3" descr="개체, 동전이(가) 표시된 사진&#10;&#10;자동 생성된 설명">
            <a:extLst>
              <a:ext uri="{FF2B5EF4-FFF2-40B4-BE49-F238E27FC236}">
                <a16:creationId xmlns:a16="http://schemas.microsoft.com/office/drawing/2014/main" id="{7923F3E0-3A4A-4B07-9A73-AF8B7130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5" y="3967053"/>
            <a:ext cx="3444513" cy="176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ABD82-D74D-4F68-8C4C-24AC3A977C6C}"/>
              </a:ext>
            </a:extLst>
          </p:cNvPr>
          <p:cNvSpPr txBox="1"/>
          <p:nvPr/>
        </p:nvSpPr>
        <p:spPr>
          <a:xfrm>
            <a:off x="3600947" y="4249958"/>
            <a:ext cx="5277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예를 들어 동전 던지기를 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 하는 것은 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가지 가능한 결과를 나타냄</a:t>
            </a:r>
            <a:endParaRPr lang="en-US" altLang="ko-KR" sz="1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앞면 혹은 뒷면을 갖는 시행을 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번하는 이항 실험 이런 것을 이진 결과라고 하며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꼭 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50:50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확률을 가질 필요는 없고 확률의 합이 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1.0</a:t>
            </a:r>
            <a:r>
              <a:rPr lang="ko-KR" altLang="en-US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 되면 됨</a:t>
            </a:r>
            <a:r>
              <a:rPr lang="en-US" altLang="ko-KR" sz="1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(ex. 8:2, 7:3)</a:t>
            </a:r>
            <a:endParaRPr lang="ko-KR" altLang="en-US" sz="1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01761" y="210676"/>
            <a:ext cx="549730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Chapter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2.9 </a:t>
            </a:r>
            <a:r>
              <a:rPr lang="ko-KR" altLang="en-US" sz="1800" b="1" dirty="0">
                <a:solidFill>
                  <a:schemeClr val="dk1"/>
                </a:solidFill>
              </a:rPr>
              <a:t>이항분포</a:t>
            </a:r>
            <a:endParaRPr lang="ko-KR" altLang="en-US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g7fdcfe9825_0_1"/>
          <p:cNvCxnSpPr/>
          <p:nvPr/>
        </p:nvCxnSpPr>
        <p:spPr>
          <a:xfrm rot="10800000">
            <a:off x="8127" y="688268"/>
            <a:ext cx="9844843" cy="0"/>
          </a:xfrm>
          <a:prstGeom prst="straightConnector1">
            <a:avLst/>
          </a:prstGeom>
          <a:solidFill>
            <a:srgbClr val="0066F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DB6FF4-0228-45EE-B270-5E5F7B63917F}"/>
              </a:ext>
            </a:extLst>
          </p:cNvPr>
          <p:cNvGraphicFramePr>
            <a:graphicFrameLocks noGrp="1"/>
          </p:cNvGraphicFramePr>
          <p:nvPr/>
        </p:nvGraphicFramePr>
        <p:xfrm>
          <a:off x="1912258" y="817791"/>
          <a:ext cx="6604000" cy="82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1000321033"/>
                    </a:ext>
                  </a:extLst>
                </a:gridCol>
                <a:gridCol w="4527062">
                  <a:extLst>
                    <a:ext uri="{9D8B030D-6E8A-4147-A177-3AD203B41FA5}">
                      <a16:colId xmlns:a16="http://schemas.microsoft.com/office/drawing/2014/main" val="22125116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638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이항분포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(binomial distribution)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X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번 시행에서 성공한 횟수에 대한 분포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유의어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베르누이 분포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153744"/>
                  </a:ext>
                </a:extLst>
              </a:tr>
            </a:tbl>
          </a:graphicData>
        </a:graphic>
      </p:graphicFrame>
      <p:pic>
        <p:nvPicPr>
          <p:cNvPr id="1026" name="Picture 2" descr="농구, 선수 무료 아이콘 의 Selman Icons">
            <a:extLst>
              <a:ext uri="{FF2B5EF4-FFF2-40B4-BE49-F238E27FC236}">
                <a16:creationId xmlns:a16="http://schemas.microsoft.com/office/drawing/2014/main" id="{109A61B2-665D-48F7-99EB-5200FA656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6" y="1599916"/>
            <a:ext cx="1244282" cy="124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1B1A716-9427-40BE-94B2-CC594C8914D0}"/>
              </a:ext>
            </a:extLst>
          </p:cNvPr>
          <p:cNvSpPr/>
          <p:nvPr/>
        </p:nvSpPr>
        <p:spPr>
          <a:xfrm>
            <a:off x="2085385" y="1702579"/>
            <a:ext cx="5690325" cy="97700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한 농구선수의 자유투 성공 확률이 </a:t>
            </a:r>
            <a:r>
              <a:rPr lang="en-US" altLang="ko-KR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80%</a:t>
            </a:r>
            <a:r>
              <a:rPr lang="ko-KR" altLang="en-US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라고 한다면</a:t>
            </a:r>
            <a:endParaRPr lang="en-US" altLang="ko-KR" sz="16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번을 던졌을 때의 자유투의 성공확률은 </a:t>
            </a:r>
            <a:r>
              <a:rPr lang="en-US" altLang="ko-KR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  <a:r>
              <a:rPr lang="ko-KR" altLang="en-US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라는 횟수만큼 성공할 확률은 </a:t>
            </a:r>
            <a:r>
              <a:rPr lang="en-US" altLang="ko-KR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P(x)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즉 확률</a:t>
            </a:r>
            <a:endParaRPr lang="en-US" altLang="ko-KR" sz="1600" dirty="0">
              <a:solidFill>
                <a:schemeClr val="tx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DFF8A9-5506-44FA-88D9-E8C2EB01A935}"/>
                  </a:ext>
                </a:extLst>
              </p:cNvPr>
              <p:cNvSpPr/>
              <p:nvPr/>
            </p:nvSpPr>
            <p:spPr>
              <a:xfrm>
                <a:off x="6104709" y="3033807"/>
                <a:ext cx="3133315" cy="345843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P(x)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식 풀이</a:t>
                </a:r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10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번중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0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 성공할 확률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P(0) = 10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10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번중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 성공할 확률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P(1) = 10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(0.8)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10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번중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2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 성공할 확률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P(2) = 10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(0.8)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…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10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번중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10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번 성공할 확률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P(10) = 10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10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(0.8)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(0.2)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  <a:p>
                <a:pPr algn="ctr"/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DFF8A9-5506-44FA-88D9-E8C2EB01A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709" y="3033807"/>
                <a:ext cx="3133315" cy="3458434"/>
              </a:xfrm>
              <a:prstGeom prst="rect">
                <a:avLst/>
              </a:prstGeom>
              <a:blipFill>
                <a:blip r:embed="rId4"/>
                <a:stretch>
                  <a:fillRect t="-1054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21A43C2-C0E7-458C-A42B-9893DE13EA8E}"/>
              </a:ext>
            </a:extLst>
          </p:cNvPr>
          <p:cNvSpPr/>
          <p:nvPr/>
        </p:nvSpPr>
        <p:spPr>
          <a:xfrm>
            <a:off x="7559357" y="2664273"/>
            <a:ext cx="261258" cy="3848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4C888F5D-4B4A-45AF-AFFB-BD62FAC1FC72}"/>
              </a:ext>
            </a:extLst>
          </p:cNvPr>
          <p:cNvSpPr/>
          <p:nvPr/>
        </p:nvSpPr>
        <p:spPr>
          <a:xfrm>
            <a:off x="5402041" y="4376057"/>
            <a:ext cx="634230" cy="36576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5567F4F-4C5D-4E02-A18D-368C72F40D89}"/>
                  </a:ext>
                </a:extLst>
              </p:cNvPr>
              <p:cNvSpPr/>
              <p:nvPr/>
            </p:nvSpPr>
            <p:spPr>
              <a:xfrm>
                <a:off x="201761" y="3887815"/>
                <a:ext cx="4830552" cy="170800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이항분포식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:</a:t>
                </a:r>
              </a:p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P(x) = 10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C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a아시아헤드1" panose="02020600000000000000" pitchFamily="18" charset="-127"/>
                    <a:ea typeface="a아시아헤드1" panose="02020600000000000000" pitchFamily="18" charset="-127"/>
                  </a:rPr>
                  <a:t>x</a:t>
                </a:r>
                <a:r>
                  <a:rPr lang="en-US" altLang="ko-KR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(0.2)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a아시아헤드1" panose="02020600000000000000" pitchFamily="18" charset="-127"/>
                  <a:ea typeface="a아시아헤드1" panose="02020600000000000000" pitchFamily="18" charset="-127"/>
                </a:endParaRP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5567F4F-4C5D-4E02-A18D-368C72F40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1" y="3887815"/>
                <a:ext cx="4830552" cy="1708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257C50-F7C6-4552-B7F0-F49DD9EA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" y="962987"/>
            <a:ext cx="9018044" cy="2629299"/>
          </a:xfrm>
          <a:prstGeom prst="rect">
            <a:avLst/>
          </a:prstGeom>
        </p:spPr>
      </p:pic>
      <p:sp>
        <p:nvSpPr>
          <p:cNvPr id="16" name="Google Shape;38;g7fdcfe9825_0_1">
            <a:extLst>
              <a:ext uri="{FF2B5EF4-FFF2-40B4-BE49-F238E27FC236}">
                <a16:creationId xmlns:a16="http://schemas.microsoft.com/office/drawing/2014/main" id="{163A2159-4724-476F-90AA-CACFEB1EDC6A}"/>
              </a:ext>
            </a:extLst>
          </p:cNvPr>
          <p:cNvSpPr txBox="1"/>
          <p:nvPr/>
        </p:nvSpPr>
        <p:spPr>
          <a:xfrm>
            <a:off x="227886" y="164697"/>
            <a:ext cx="549730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Chapter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2.9 </a:t>
            </a:r>
            <a:r>
              <a:rPr lang="ko-KR" altLang="en-US" sz="1800" b="1" dirty="0">
                <a:solidFill>
                  <a:schemeClr val="dk1"/>
                </a:solidFill>
              </a:rPr>
              <a:t>이항분포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F36BE8-93B1-4E7E-81AF-9527405EA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" y="3592286"/>
            <a:ext cx="5074631" cy="31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6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1779</Words>
  <Application>Microsoft Office PowerPoint</Application>
  <PresentationFormat>A4 용지(210x297mm)</PresentationFormat>
  <Paragraphs>314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a시월구일1</vt:lpstr>
      <vt:lpstr>a아시아헤드1</vt:lpstr>
      <vt:lpstr>a아시아헤드2</vt:lpstr>
      <vt:lpstr>Noto Sans Symbols</vt:lpstr>
      <vt:lpstr>Malgun Gothic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송지영</cp:lastModifiedBy>
  <cp:revision>51</cp:revision>
  <dcterms:created xsi:type="dcterms:W3CDTF">2018-12-13T08:26:30Z</dcterms:created>
  <dcterms:modified xsi:type="dcterms:W3CDTF">2020-05-13T10:26:50Z</dcterms:modified>
</cp:coreProperties>
</file>