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3" autoAdjust="0"/>
  </p:normalViewPr>
  <p:slideViewPr>
    <p:cSldViewPr snapToGrid="0">
      <p:cViewPr varScale="1">
        <p:scale>
          <a:sx n="95" d="100"/>
          <a:sy n="95" d="100"/>
        </p:scale>
        <p:origin x="1758" y="78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hongdatanote.tistory.com/5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디자인에서 </a:t>
            </a:r>
            <a:r>
              <a:rPr lang="en-US" altLang="ko-KR" dirty="0">
                <a:highlight>
                  <a:srgbClr val="FFFF00"/>
                </a:highlight>
              </a:rPr>
              <a:t>A/B </a:t>
            </a:r>
            <a:r>
              <a:rPr lang="ko-KR" altLang="en-US" dirty="0">
                <a:highlight>
                  <a:srgbClr val="FFFF00"/>
                </a:highlight>
              </a:rPr>
              <a:t>테스트 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전체 디자인에서 한가지 요소만 변경 </a:t>
            </a:r>
            <a:r>
              <a:rPr lang="en-US" altLang="ko-KR" dirty="0">
                <a:highlight>
                  <a:srgbClr val="FFFF00"/>
                </a:highlight>
              </a:rPr>
              <a:t>( UI</a:t>
            </a:r>
            <a:r>
              <a:rPr lang="ko-KR" altLang="en-US" dirty="0">
                <a:highlight>
                  <a:srgbClr val="FFFF00"/>
                </a:highlight>
              </a:rPr>
              <a:t>레이아웃</a:t>
            </a:r>
            <a:r>
              <a:rPr lang="en-US" altLang="ko-KR" dirty="0">
                <a:highlight>
                  <a:srgbClr val="FFFF00"/>
                </a:highlight>
              </a:rPr>
              <a:t>/ </a:t>
            </a:r>
            <a:r>
              <a:rPr lang="ko-KR" altLang="en-US" dirty="0">
                <a:highlight>
                  <a:srgbClr val="FFFF00"/>
                </a:highlight>
              </a:rPr>
              <a:t>이미지 </a:t>
            </a:r>
            <a:r>
              <a:rPr lang="en-US" altLang="ko-KR" dirty="0">
                <a:highlight>
                  <a:srgbClr val="FFFF00"/>
                </a:highlight>
              </a:rPr>
              <a:t>/ </a:t>
            </a:r>
            <a:r>
              <a:rPr lang="ko-KR" altLang="en-US" dirty="0">
                <a:highlight>
                  <a:srgbClr val="FFFF00"/>
                </a:highlight>
              </a:rPr>
              <a:t>검색결과 </a:t>
            </a:r>
            <a:r>
              <a:rPr lang="en-US" altLang="ko-KR" dirty="0">
                <a:highlight>
                  <a:srgbClr val="FFFF00"/>
                </a:highlight>
              </a:rPr>
              <a:t>/feature </a:t>
            </a:r>
            <a:r>
              <a:rPr lang="ko-KR" altLang="en-US" dirty="0">
                <a:highlight>
                  <a:srgbClr val="FFFF00"/>
                </a:highlight>
              </a:rPr>
              <a:t>등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두가지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버전으로 실험해서 더 나는 것을 판별하는 기법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“새로운 디자인 시안 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중 어느 것이 브랜드 이미지 제고에 도움이 될까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?”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“홈페이지 메인 이미지를 왼쪽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어느 쪽에 위치하게 하는 것이 좋을까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?”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“구매 버튼의 색은 빨강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파랑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  <a:r>
              <a:rPr lang="ko-KR" altLang="en-US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어느 것이 구매를 촉진시킬까</a:t>
            </a:r>
            <a:r>
              <a:rPr lang="en-US" altLang="ko-KR" sz="1200" b="0" i="1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?”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37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BDD57-8DF3-4067-BD7D-8BEF3B15F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1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90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상품을 구매하는 데 결정적인 영향을 끼치는 것으로 광고 </a:t>
            </a:r>
            <a:r>
              <a:rPr lang="en-US" altLang="ko-KR" dirty="0"/>
              <a:t>No, </a:t>
            </a:r>
            <a:r>
              <a:rPr lang="ko-KR" altLang="en-US" dirty="0"/>
              <a:t>상품 </a:t>
            </a:r>
            <a:r>
              <a:rPr lang="en-US" altLang="ko-KR" dirty="0"/>
              <a:t>No, </a:t>
            </a:r>
            <a:r>
              <a:rPr lang="ko-KR" altLang="en-US" dirty="0"/>
              <a:t>바로 </a:t>
            </a:r>
            <a:r>
              <a:rPr lang="ko-KR" altLang="en-US" dirty="0" err="1"/>
              <a:t>지인의추천</a:t>
            </a:r>
            <a:endParaRPr lang="en-US" altLang="ko-KR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 페이지는 구매와 상관이 없는 페이지임에도 불구하고 구매</a:t>
            </a:r>
            <a:r>
              <a:rPr lang="en-US" altLang="ko-KR" dirty="0"/>
              <a:t>, </a:t>
            </a:r>
            <a:r>
              <a:rPr lang="ko-KR" altLang="en-US" dirty="0"/>
              <a:t>결제와 연관성 높은 </a:t>
            </a:r>
            <a:r>
              <a:rPr lang="en-US" altLang="ko-KR" dirty="0" err="1"/>
              <a:t>TRUSTe</a:t>
            </a:r>
            <a:r>
              <a:rPr lang="en-US" altLang="ko-KR" dirty="0"/>
              <a:t> </a:t>
            </a:r>
            <a:r>
              <a:rPr lang="ko-KR" altLang="en-US" dirty="0"/>
              <a:t>이미지를 </a:t>
            </a:r>
            <a:r>
              <a:rPr lang="ko-KR" altLang="en-US" dirty="0" err="1"/>
              <a:t>게재함으로서</a:t>
            </a:r>
            <a:r>
              <a:rPr lang="en-US" altLang="ko-KR" dirty="0"/>
              <a:t>, </a:t>
            </a:r>
            <a:r>
              <a:rPr lang="ko-KR" altLang="en-US" dirty="0"/>
              <a:t>신청양식에 온 방문자들은 결제</a:t>
            </a:r>
            <a:r>
              <a:rPr lang="en-US" altLang="ko-KR" dirty="0"/>
              <a:t>, </a:t>
            </a:r>
            <a:r>
              <a:rPr lang="ko-KR" altLang="en-US" dirty="0"/>
              <a:t>대가를 지불해야 하는 느낌이 들어 전환율을 오히려 떨어뜨렸다고 해석하고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517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3"/>
              </a:rPr>
              <a:t>https://drhongdatanote.tistory.com/59</a:t>
            </a:r>
            <a:endParaRPr lang="en-US" altLang="ko-KR" dirty="0"/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/>
              <a:t>우연에 의한 극단적인 결과에 대해</a:t>
            </a:r>
            <a:r>
              <a:rPr lang="en-US" altLang="ko-KR" dirty="0"/>
              <a:t>, </a:t>
            </a:r>
            <a:r>
              <a:rPr lang="ko-KR" altLang="en-US" dirty="0"/>
              <a:t>한 방향만을 고려하여 </a:t>
            </a:r>
            <a:r>
              <a:rPr lang="en-US" altLang="ko-KR" dirty="0"/>
              <a:t>P </a:t>
            </a:r>
            <a:r>
              <a:rPr lang="ko-KR" altLang="en-US" dirty="0"/>
              <a:t>값 계산</a:t>
            </a:r>
            <a:endParaRPr lang="en-US" altLang="ko-KR" dirty="0"/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41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dirty="0"/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ook.jbnu.ac.kr/contents/44/#!/p/2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sv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D11BBB-2A17-4DD9-A48D-423CF44E89F6}"/>
              </a:ext>
            </a:extLst>
          </p:cNvPr>
          <p:cNvGrpSpPr/>
          <p:nvPr/>
        </p:nvGrpSpPr>
        <p:grpSpPr>
          <a:xfrm>
            <a:off x="123018" y="661080"/>
            <a:ext cx="4858743" cy="5843966"/>
            <a:chOff x="4953000" y="760856"/>
            <a:chExt cx="4858743" cy="584396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975E94-16F4-4624-8F4D-ECFB7B70C4ED}"/>
                </a:ext>
              </a:extLst>
            </p:cNvPr>
            <p:cNvSpPr/>
            <p:nvPr/>
          </p:nvSpPr>
          <p:spPr>
            <a:xfrm>
              <a:off x="4953000" y="760856"/>
              <a:ext cx="4858743" cy="584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6주차: 8 장 양적연구의 개요 9장 실험설계와 유사실험설계 10장 ...">
              <a:extLst>
                <a:ext uri="{FF2B5EF4-FFF2-40B4-BE49-F238E27FC236}">
                  <a16:creationId xmlns:a16="http://schemas.microsoft.com/office/drawing/2014/main" id="{2C647079-6957-44C0-9812-796D0E7A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749" y="5329393"/>
              <a:ext cx="42672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상추쑥쑥 과학쏙쏙 개요 | 농사로">
              <a:extLst>
                <a:ext uri="{FF2B5EF4-FFF2-40B4-BE49-F238E27FC236}">
                  <a16:creationId xmlns:a16="http://schemas.microsoft.com/office/drawing/2014/main" id="{D684DF1F-B1DD-431F-AFE8-4E8B02215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741" y="896888"/>
              <a:ext cx="3374642" cy="3734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E7A78C-CE25-4A70-8139-F7C7CD08D322}"/>
                </a:ext>
              </a:extLst>
            </p:cNvPr>
            <p:cNvSpPr txBox="1"/>
            <p:nvPr/>
          </p:nvSpPr>
          <p:spPr>
            <a:xfrm>
              <a:off x="5196336" y="1022466"/>
              <a:ext cx="902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실험설계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기본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6</a:t>
              </a:r>
              <a:r>
                <a:rPr lang="ko-KR" altLang="en-US" b="1" dirty="0"/>
                <a:t>단계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56FBCA-4CCA-4C4B-86CE-3CC99D708D00}"/>
                </a:ext>
              </a:extLst>
            </p:cNvPr>
            <p:cNvSpPr txBox="1"/>
            <p:nvPr/>
          </p:nvSpPr>
          <p:spPr>
            <a:xfrm>
              <a:off x="5121976" y="4631028"/>
              <a:ext cx="4520789" cy="716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100" b="1" dirty="0"/>
                <a:t>1. </a:t>
              </a:r>
              <a:r>
                <a:rPr lang="ko-KR" altLang="en-US" sz="1100" b="1" dirty="0"/>
                <a:t>가설설정 </a:t>
              </a:r>
              <a:r>
                <a:rPr lang="en-US" altLang="ko-KR" sz="1100" b="1" dirty="0"/>
                <a:t>	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100" b="1" dirty="0"/>
                <a:t>2. </a:t>
              </a:r>
              <a:r>
                <a:rPr lang="ko-KR" altLang="en-US" sz="1100" b="1" dirty="0"/>
                <a:t>실험설계</a:t>
              </a:r>
              <a:r>
                <a:rPr lang="en-US" altLang="ko-KR" sz="1100" b="1" dirty="0"/>
                <a:t>	</a:t>
              </a:r>
              <a:r>
                <a:rPr lang="ko-KR" altLang="en-US" sz="1100" b="1" dirty="0"/>
                <a:t> </a:t>
              </a:r>
              <a:r>
                <a:rPr lang="en-US" altLang="ko-KR" sz="1100" b="1" dirty="0"/>
                <a:t>3.</a:t>
              </a:r>
              <a:r>
                <a:rPr lang="ko-KR" altLang="en-US" sz="1100" b="1" dirty="0"/>
                <a:t>데이터수집  </a:t>
              </a:r>
              <a:r>
                <a:rPr lang="en-US" altLang="ko-KR" sz="1100" b="1" dirty="0"/>
                <a:t>	  4. </a:t>
              </a:r>
              <a:r>
                <a:rPr lang="ko-KR" altLang="en-US" sz="1100" b="1" dirty="0"/>
                <a:t>실험수행 </a:t>
              </a:r>
              <a:r>
                <a:rPr lang="en-US" altLang="ko-KR" sz="1100" b="1" dirty="0"/>
                <a:t>-&gt; </a:t>
              </a:r>
              <a:r>
                <a:rPr lang="ko-KR" altLang="en-US" sz="1100" b="1" dirty="0"/>
                <a:t>결론도출</a:t>
              </a:r>
            </a:p>
          </p:txBody>
        </p:sp>
      </p:grpSp>
      <p:sp>
        <p:nvSpPr>
          <p:cNvPr id="18" name="Google Shape;30;p2">
            <a:extLst>
              <a:ext uri="{FF2B5EF4-FFF2-40B4-BE49-F238E27FC236}">
                <a16:creationId xmlns:a16="http://schemas.microsoft.com/office/drawing/2014/main" id="{D88218F7-BBF7-41E9-AC2C-268860368A22}"/>
              </a:ext>
            </a:extLst>
          </p:cNvPr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/>
              <a:t>Chapter 3. </a:t>
            </a:r>
            <a:r>
              <a:rPr lang="ko-KR" altLang="en-US" sz="1800" b="1" dirty="0"/>
              <a:t>통계적 실험과 유의성 검정                 </a:t>
            </a:r>
            <a:r>
              <a:rPr lang="en-US" altLang="ko-KR" sz="1800" b="1" dirty="0"/>
              <a:t>3.1 A/B </a:t>
            </a:r>
            <a:r>
              <a:rPr lang="ko-KR" altLang="en-US" sz="1800" b="1" dirty="0"/>
              <a:t>검정</a:t>
            </a:r>
            <a:endParaRPr sz="1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1C0607-EDF7-476A-9237-6C59BBF3DA4A}"/>
              </a:ext>
            </a:extLst>
          </p:cNvPr>
          <p:cNvGrpSpPr/>
          <p:nvPr/>
        </p:nvGrpSpPr>
        <p:grpSpPr>
          <a:xfrm>
            <a:off x="5086532" y="661080"/>
            <a:ext cx="4714561" cy="5843966"/>
            <a:chOff x="77821" y="760856"/>
            <a:chExt cx="4714561" cy="58439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C5912C-6C9C-4135-81C1-9923B071E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088" y="2165359"/>
              <a:ext cx="4084025" cy="149932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146118-65B0-4DBD-8F45-2495884398F6}"/>
                </a:ext>
              </a:extLst>
            </p:cNvPr>
            <p:cNvSpPr txBox="1"/>
            <p:nvPr/>
          </p:nvSpPr>
          <p:spPr>
            <a:xfrm>
              <a:off x="3164474" y="2060364"/>
              <a:ext cx="14702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Blind study</a:t>
              </a:r>
            </a:p>
            <a:p>
              <a:r>
                <a:rPr lang="en-US" altLang="ko-KR" sz="1100" b="1" dirty="0"/>
                <a:t>Double Blind study</a:t>
              </a:r>
              <a:endParaRPr lang="ko-KR" altLang="en-US" sz="11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742BB2-5B30-4CF2-B7A4-18F165A7E10D}"/>
                </a:ext>
              </a:extLst>
            </p:cNvPr>
            <p:cNvSpPr/>
            <p:nvPr/>
          </p:nvSpPr>
          <p:spPr>
            <a:xfrm>
              <a:off x="77821" y="760856"/>
              <a:ext cx="4714561" cy="584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5E9EF4-E759-40FE-9AA5-54E5C7ABB173}"/>
                </a:ext>
              </a:extLst>
            </p:cNvPr>
            <p:cNvSpPr txBox="1"/>
            <p:nvPr/>
          </p:nvSpPr>
          <p:spPr>
            <a:xfrm>
              <a:off x="713396" y="3792353"/>
              <a:ext cx="3374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대조군 </a:t>
              </a:r>
              <a:r>
                <a:rPr lang="en-US" altLang="ko-KR" sz="1100" dirty="0"/>
                <a:t>: </a:t>
              </a:r>
              <a:r>
                <a:rPr lang="ko-KR" altLang="en-US" sz="1100" dirty="0">
                  <a:solidFill>
                    <a:srgbClr val="FF0000"/>
                  </a:solidFill>
                </a:rPr>
                <a:t>병 상태 호전에 영향이 없는 처리 </a:t>
              </a:r>
              <a:r>
                <a:rPr lang="en-US" altLang="ko-KR" sz="1100" dirty="0"/>
                <a:t>or </a:t>
              </a:r>
              <a:r>
                <a:rPr lang="ko-KR" altLang="en-US" sz="1100" dirty="0"/>
                <a:t>무처리</a:t>
              </a:r>
            </a:p>
          </p:txBody>
        </p:sp>
        <p:pic>
          <p:nvPicPr>
            <p:cNvPr id="1028" name="Picture 4" descr="초등과학4-1-3]식물이 자라는 데 필요한 조건-3.실험결과 정리하기 ...">
              <a:extLst>
                <a:ext uri="{FF2B5EF4-FFF2-40B4-BE49-F238E27FC236}">
                  <a16:creationId xmlns:a16="http://schemas.microsoft.com/office/drawing/2014/main" id="{22BAC727-28E1-41A1-A84C-6C4C446205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0" t="27068" r="26857" b="13750"/>
            <a:stretch/>
          </p:blipFill>
          <p:spPr bwMode="auto">
            <a:xfrm>
              <a:off x="1040859" y="4303210"/>
              <a:ext cx="2796674" cy="205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6115EBF-BBAE-4584-8264-E72FC0BC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464" y="1143501"/>
              <a:ext cx="3147271" cy="664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9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 err="1">
                <a:solidFill>
                  <a:schemeClr val="dk1"/>
                </a:solidFill>
              </a:rPr>
              <a:t>임영택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3.3 </a:t>
            </a:r>
            <a:r>
              <a:rPr lang="ko-KR" altLang="en-US" sz="1800" b="1" dirty="0" err="1">
                <a:solidFill>
                  <a:schemeClr val="dk1"/>
                </a:solidFill>
              </a:rPr>
              <a:t>재표본추출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15388" y="1014153"/>
            <a:ext cx="8449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</a:t>
            </a:r>
            <a:r>
              <a:rPr lang="ko-KR" altLang="en-US" dirty="0"/>
              <a:t>절에서 설명한 재표본추출이랑은 다른 개념</a:t>
            </a:r>
            <a:endParaRPr lang="en-US" altLang="ko-KR" dirty="0"/>
          </a:p>
          <a:p>
            <a:r>
              <a:rPr lang="ko-KR" altLang="en-US" dirty="0"/>
              <a:t>이전 챕터의 부트스트랩은 추정의 신뢰성을 평가하는 데 사용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순열검정 </a:t>
            </a:r>
            <a:r>
              <a:rPr lang="en-US" altLang="ko-KR" b="1" dirty="0"/>
              <a:t>- </a:t>
            </a:r>
            <a:r>
              <a:rPr lang="ko-KR" altLang="en-US" b="1" dirty="0"/>
              <a:t>일반적으로 두 개 이상의 그룹과 관련된 가설을 검증하는데 사용</a:t>
            </a:r>
            <a:endParaRPr lang="en-US" altLang="ko-KR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86971" y="2083986"/>
          <a:ext cx="6604000" cy="12496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42076">
                  <a:extLst>
                    <a:ext uri="{9D8B030D-6E8A-4147-A177-3AD203B41FA5}">
                      <a16:colId xmlns:a16="http://schemas.microsoft.com/office/drawing/2014/main" val="784840297"/>
                    </a:ext>
                  </a:extLst>
                </a:gridCol>
                <a:gridCol w="5461924">
                  <a:extLst>
                    <a:ext uri="{9D8B030D-6E8A-4147-A177-3AD203B41FA5}">
                      <a16:colId xmlns:a16="http://schemas.microsoft.com/office/drawing/2014/main" val="16413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순열검정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개 이상의 표본을 함께 결합하여 </a:t>
                      </a:r>
                      <a:r>
                        <a:rPr lang="ko-KR" altLang="en-US" dirty="0" err="1"/>
                        <a:t>관측값들을</a:t>
                      </a:r>
                      <a:r>
                        <a:rPr lang="ko-KR" altLang="en-US" dirty="0"/>
                        <a:t> 무작위로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또는 전부를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 err="1"/>
                        <a:t>재표본으로</a:t>
                      </a:r>
                      <a:r>
                        <a:rPr lang="ko-KR" altLang="en-US" dirty="0"/>
                        <a:t> 추출하는 과정을 </a:t>
                      </a:r>
                      <a:r>
                        <a:rPr lang="ko-KR" altLang="en-US" dirty="0" err="1"/>
                        <a:t>만한다</a:t>
                      </a:r>
                      <a:r>
                        <a:rPr lang="en-US" altLang="ko-KR" baseline="0" dirty="0"/>
                        <a:t>. (</a:t>
                      </a:r>
                      <a:r>
                        <a:rPr lang="ko-KR" altLang="en-US" baseline="0" dirty="0"/>
                        <a:t>유의어 </a:t>
                      </a:r>
                      <a:r>
                        <a:rPr lang="en-US" altLang="ko-KR" baseline="0" dirty="0"/>
                        <a:t>: </a:t>
                      </a:r>
                      <a:r>
                        <a:rPr lang="ko-KR" altLang="en-US" baseline="0" dirty="0" err="1"/>
                        <a:t>임의화검정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임의순열검정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정확검정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비복원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표본을 추출할 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 한번 뽑은 데이터를 </a:t>
                      </a:r>
                      <a:r>
                        <a:rPr lang="ko-KR" altLang="en-US" dirty="0" err="1"/>
                        <a:t>다음번</a:t>
                      </a:r>
                      <a:r>
                        <a:rPr lang="ko-KR" altLang="en-US" dirty="0"/>
                        <a:t> 추출을 위해 다시 제자리에 돌려</a:t>
                      </a:r>
                      <a:r>
                        <a:rPr lang="ko-KR" altLang="en-US" baseline="0" dirty="0"/>
                        <a:t> 놓거나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다음 추출에서 제외하는 </a:t>
                      </a:r>
                      <a:r>
                        <a:rPr lang="ko-KR" altLang="en-US" baseline="0" dirty="0" err="1"/>
                        <a:t>표집</a:t>
                      </a:r>
                      <a:r>
                        <a:rPr lang="ko-KR" altLang="en-US" baseline="0" dirty="0"/>
                        <a:t> 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4206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0" y="3794234"/>
            <a:ext cx="6604000" cy="28725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196916" y="200997"/>
            <a:ext cx="549730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Chapter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3.3 </a:t>
            </a:r>
            <a:r>
              <a:rPr lang="ko-KR" altLang="en-US" sz="1800" b="1" dirty="0" err="1">
                <a:solidFill>
                  <a:schemeClr val="dk1"/>
                </a:solidFill>
              </a:rPr>
              <a:t>재표본추출</a:t>
            </a:r>
            <a:endParaRPr lang="ko-KR" altLang="en-US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6916" y="1188719"/>
            <a:ext cx="1346410" cy="324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표본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6916" y="1521645"/>
            <a:ext cx="1346410" cy="324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표본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1618391" y="1509174"/>
            <a:ext cx="490641" cy="243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097" y="1188719"/>
            <a:ext cx="1346410" cy="990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표본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575942" y="1512918"/>
            <a:ext cx="490641" cy="243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12018" y="1180402"/>
            <a:ext cx="1346410" cy="324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표본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12018" y="1521645"/>
            <a:ext cx="1346410" cy="324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표본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7622" y="2204131"/>
            <a:ext cx="121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6916" y="1854571"/>
            <a:ext cx="1346410" cy="324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 표본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112018" y="1862888"/>
            <a:ext cx="1346410" cy="324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 표본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5524992" y="1512918"/>
            <a:ext cx="490641" cy="243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82196" y="1180402"/>
            <a:ext cx="1595919" cy="990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통계량측정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왼쪽으로 구부러진 화살표 23"/>
          <p:cNvSpPr/>
          <p:nvPr/>
        </p:nvSpPr>
        <p:spPr>
          <a:xfrm rot="16200000" flipH="1" flipV="1">
            <a:off x="4330271" y="470812"/>
            <a:ext cx="1045506" cy="4530435"/>
          </a:xfrm>
          <a:prstGeom prst="curvedLeftArrow">
            <a:avLst>
              <a:gd name="adj1" fmla="val 20378"/>
              <a:gd name="adj2" fmla="val 66047"/>
              <a:gd name="adj3" fmla="val 19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6101" y="2895762"/>
            <a:ext cx="121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번 반복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7744678" y="1553854"/>
            <a:ext cx="490641" cy="243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01882" y="1180402"/>
            <a:ext cx="1346410" cy="9900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순열분포</a:t>
            </a:r>
            <a:r>
              <a:rPr lang="ko-KR" altLang="en-US" dirty="0"/>
              <a:t> 확인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319" y="3624352"/>
            <a:ext cx="89790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관찰된 차이가 순열로 보이는 차이의 집합 안에 잘 들어 있다면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우리는 어떤 것도 증명할 수 없다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관찰된 차이가 우연히 일어날 수 있는 범위 안에 있다는 말이다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b="1" dirty="0"/>
              <a:t>관찰된 차이가 대부분의 순열 분포 바깥에 있다면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우리는 이것은 우연 때문이 아니라고 결론 내릴 수 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차이를 통계적으로 유의미하다고 할 수 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6295" y="6158949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https://enook.jbnu.ac.kr/contents/44/#!/p/24</a:t>
            </a:r>
            <a:endParaRPr lang="en-US" altLang="ko-KR" dirty="0"/>
          </a:p>
          <a:p>
            <a:r>
              <a:rPr lang="ko-KR" altLang="en-US" dirty="0" err="1"/>
              <a:t>순열검정</a:t>
            </a:r>
            <a:r>
              <a:rPr lang="ko-KR" altLang="en-US" dirty="0"/>
              <a:t> </a:t>
            </a:r>
            <a:r>
              <a:rPr lang="ko-KR" altLang="en-US" dirty="0" err="1"/>
              <a:t>참고사이트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1ED54E-95D1-4D7E-AA31-1A540FABF821}"/>
              </a:ext>
            </a:extLst>
          </p:cNvPr>
          <p:cNvSpPr/>
          <p:nvPr/>
        </p:nvSpPr>
        <p:spPr>
          <a:xfrm>
            <a:off x="2484134" y="1654432"/>
            <a:ext cx="4262434" cy="1234300"/>
          </a:xfrm>
          <a:prstGeom prst="roundRect">
            <a:avLst>
              <a:gd name="adj" fmla="val 51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38" dirty="0">
                <a:solidFill>
                  <a:sysClr val="windowText" lastClr="000000"/>
                </a:solidFill>
              </a:rPr>
              <a:t>어떤 실험 결과 자료에 대해 통계적으로 단순한 우연이라고 생각되지 않을 정도로 의미가 있다는 뜻</a:t>
            </a:r>
            <a:endParaRPr lang="en-US" altLang="ko-KR" sz="1138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34FE9D-10F1-4F58-B57D-ED22BAB0EE9C}"/>
              </a:ext>
            </a:extLst>
          </p:cNvPr>
          <p:cNvSpPr/>
          <p:nvPr/>
        </p:nvSpPr>
        <p:spPr>
          <a:xfrm>
            <a:off x="2484134" y="1301985"/>
            <a:ext cx="4262434" cy="3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50" dirty="0"/>
              <a:t>통계적 유의성 </a:t>
            </a:r>
            <a:endParaRPr lang="en-US" altLang="ko-KR" sz="1950" dirty="0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3.4 </a:t>
            </a:r>
            <a:r>
              <a:rPr lang="ko-KR" altLang="en-US" sz="1138" b="1" dirty="0">
                <a:solidFill>
                  <a:schemeClr val="dk1"/>
                </a:solidFill>
              </a:rPr>
              <a:t>통계적 유의성</a:t>
            </a:r>
            <a:endParaRPr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12</a:t>
            </a:fld>
            <a:endParaRPr sz="1056" b="1" dirty="0">
              <a:solidFill>
                <a:srgbClr val="7F7F7F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C1D30D-0023-48B2-8828-77510D6E0AF9}"/>
              </a:ext>
            </a:extLst>
          </p:cNvPr>
          <p:cNvSpPr/>
          <p:nvPr/>
        </p:nvSpPr>
        <p:spPr>
          <a:xfrm>
            <a:off x="249021" y="3014910"/>
            <a:ext cx="9270365" cy="29467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672B-AE1A-4B66-823D-17E2DD23A3C6}"/>
              </a:ext>
            </a:extLst>
          </p:cNvPr>
          <p:cNvSpPr txBox="1"/>
          <p:nvPr/>
        </p:nvSpPr>
        <p:spPr>
          <a:xfrm>
            <a:off x="386615" y="3099662"/>
            <a:ext cx="4235012" cy="138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dirty="0"/>
              <a:t>p</a:t>
            </a:r>
            <a:r>
              <a:rPr lang="ko-KR" altLang="en-US" sz="1950" dirty="0"/>
              <a:t>값</a:t>
            </a:r>
            <a:r>
              <a:rPr lang="en-US" altLang="ko-KR" sz="1950" dirty="0"/>
              <a:t>( probability value ) </a:t>
            </a:r>
          </a:p>
          <a:p>
            <a:pPr>
              <a:lnSpc>
                <a:spcPct val="150000"/>
              </a:lnSpc>
            </a:pPr>
            <a:r>
              <a:rPr lang="ko-KR" altLang="en-US" sz="1950" dirty="0" err="1"/>
              <a:t>귀무가설이</a:t>
            </a:r>
            <a:r>
              <a:rPr lang="ko-KR" altLang="en-US" sz="1950" dirty="0"/>
              <a:t> 맞다는 전제 하에</a:t>
            </a:r>
            <a:r>
              <a:rPr lang="en-US" altLang="ko-KR" sz="1950" dirty="0"/>
              <a:t> </a:t>
            </a:r>
            <a:r>
              <a:rPr lang="ko-KR" altLang="en-US" sz="1950" dirty="0"/>
              <a:t>어떤 사건이 우연히 일어날 </a:t>
            </a:r>
            <a:r>
              <a:rPr lang="ko-KR" altLang="en-US" sz="1950" b="1" dirty="0"/>
              <a:t>확률</a:t>
            </a:r>
            <a:r>
              <a:rPr lang="en-US" altLang="ko-KR" sz="1138" dirty="0"/>
              <a:t> </a:t>
            </a:r>
            <a:endParaRPr lang="ko-KR" altLang="en-US" sz="1138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D281AA-990C-4151-9245-5BB3B8DC070E}"/>
              </a:ext>
            </a:extLst>
          </p:cNvPr>
          <p:cNvCxnSpPr>
            <a:cxnSpLocks/>
          </p:cNvCxnSpPr>
          <p:nvPr/>
        </p:nvCxnSpPr>
        <p:spPr>
          <a:xfrm>
            <a:off x="4621635" y="3014910"/>
            <a:ext cx="0" cy="294678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0684CE-0AD4-478F-8BB4-E29764FEB4BC}"/>
              </a:ext>
            </a:extLst>
          </p:cNvPr>
          <p:cNvSpPr txBox="1"/>
          <p:nvPr/>
        </p:nvSpPr>
        <p:spPr>
          <a:xfrm>
            <a:off x="4953001" y="3099662"/>
            <a:ext cx="4041240" cy="13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50" dirty="0"/>
              <a:t>추정당첨확률 </a:t>
            </a:r>
            <a:r>
              <a:rPr lang="en-US" altLang="ko-KR" sz="1950" dirty="0"/>
              <a:t>1% </a:t>
            </a:r>
            <a:r>
              <a:rPr lang="ko-KR" altLang="en-US" sz="1950" dirty="0"/>
              <a:t>복권에 </a:t>
            </a:r>
            <a:r>
              <a:rPr lang="en-US" altLang="ko-KR" sz="1950" dirty="0"/>
              <a:t>1</a:t>
            </a:r>
            <a:r>
              <a:rPr lang="ko-KR" altLang="en-US" sz="1950" dirty="0"/>
              <a:t>명이 </a:t>
            </a:r>
            <a:r>
              <a:rPr lang="en-US" altLang="ko-KR" sz="1950" dirty="0"/>
              <a:t>3</a:t>
            </a:r>
            <a:r>
              <a:rPr lang="ko-KR" altLang="en-US" sz="1950" dirty="0"/>
              <a:t>연속 당첨</a:t>
            </a:r>
            <a:endParaRPr lang="en-US" altLang="ko-KR" sz="1950" dirty="0"/>
          </a:p>
          <a:p>
            <a:pPr marL="584300" indent="-584300">
              <a:lnSpc>
                <a:spcPct val="150000"/>
              </a:lnSpc>
            </a:pPr>
            <a:r>
              <a:rPr lang="en-US" altLang="ko-KR" sz="1950" dirty="0">
                <a:sym typeface="Wingdings" panose="05000000000000000000" pitchFamily="2" charset="2"/>
              </a:rPr>
              <a:t> “</a:t>
            </a:r>
            <a:r>
              <a:rPr lang="ko-KR" altLang="en-US" sz="1950" dirty="0">
                <a:sym typeface="Wingdings" panose="05000000000000000000" pitchFamily="2" charset="2"/>
              </a:rPr>
              <a:t>당첨확률이 </a:t>
            </a:r>
            <a:r>
              <a:rPr lang="en-US" altLang="ko-KR" sz="1950" dirty="0">
                <a:sym typeface="Wingdings" panose="05000000000000000000" pitchFamily="2" charset="2"/>
              </a:rPr>
              <a:t>1%</a:t>
            </a:r>
            <a:r>
              <a:rPr lang="ko-KR" altLang="en-US" sz="1950" dirty="0">
                <a:sym typeface="Wingdings" panose="05000000000000000000" pitchFamily="2" charset="2"/>
              </a:rPr>
              <a:t>보다 높나</a:t>
            </a:r>
            <a:r>
              <a:rPr lang="en-US" altLang="ko-KR" sz="1950" dirty="0">
                <a:sym typeface="Wingdings" panose="05000000000000000000" pitchFamily="2" charset="2"/>
              </a:rPr>
              <a:t>?”</a:t>
            </a:r>
            <a:r>
              <a:rPr lang="ko-KR" altLang="en-US" sz="1950" dirty="0"/>
              <a:t> </a:t>
            </a:r>
            <a:endParaRPr lang="ko-KR" altLang="en-US" sz="1138" dirty="0"/>
          </a:p>
        </p:txBody>
      </p:sp>
      <p:sp>
        <p:nvSpPr>
          <p:cNvPr id="10" name="Google Shape;39;g7fdcfe9825_0_1">
            <a:extLst>
              <a:ext uri="{FF2B5EF4-FFF2-40B4-BE49-F238E27FC236}">
                <a16:creationId xmlns:a16="http://schemas.microsoft.com/office/drawing/2014/main" id="{A3350F2A-0B1F-4E5A-9BBF-B330262AC5A4}"/>
              </a:ext>
            </a:extLst>
          </p:cNvPr>
          <p:cNvSpPr txBox="1"/>
          <p:nvPr/>
        </p:nvSpPr>
        <p:spPr>
          <a:xfrm>
            <a:off x="5796969" y="806247"/>
            <a:ext cx="1563597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r>
              <a:rPr lang="ko-KR" altLang="en-US" sz="1056" b="1" dirty="0">
                <a:solidFill>
                  <a:srgbClr val="7F7F7F"/>
                </a:solidFill>
              </a:rPr>
              <a:t>발표자  </a:t>
            </a:r>
            <a:r>
              <a:rPr lang="ko-KR" altLang="en-US" sz="1056" b="1" dirty="0" err="1">
                <a:solidFill>
                  <a:srgbClr val="7F7F7F"/>
                </a:solidFill>
              </a:rPr>
              <a:t>현동엽</a:t>
            </a:r>
            <a:endParaRPr sz="1056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9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9A199C-707E-42BA-A240-11AB1470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65" y="1448326"/>
            <a:ext cx="1463685" cy="1248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6B3A3C-6B19-48B3-8A60-34911AB6AAD0}"/>
              </a:ext>
            </a:extLst>
          </p:cNvPr>
          <p:cNvSpPr txBox="1"/>
          <p:nvPr/>
        </p:nvSpPr>
        <p:spPr>
          <a:xfrm>
            <a:off x="3858671" y="1448326"/>
            <a:ext cx="245097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8" dirty="0"/>
              <a:t>대한민국 평균 신발사이즈</a:t>
            </a:r>
          </a:p>
        </p:txBody>
      </p:sp>
      <p:pic>
        <p:nvPicPr>
          <p:cNvPr id="5" name="그래픽 4" descr="물음표">
            <a:extLst>
              <a:ext uri="{FF2B5EF4-FFF2-40B4-BE49-F238E27FC236}">
                <a16:creationId xmlns:a16="http://schemas.microsoft.com/office/drawing/2014/main" id="{12DCDD60-CE53-47BE-B6DE-0FBCA6FE8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272" y="1598367"/>
            <a:ext cx="1303992" cy="1303992"/>
          </a:xfrm>
          <a:prstGeom prst="rect">
            <a:avLst/>
          </a:prstGeom>
        </p:spPr>
      </p:pic>
      <p:pic>
        <p:nvPicPr>
          <p:cNvPr id="24" name="그래픽 23" descr="두 남자">
            <a:extLst>
              <a:ext uri="{FF2B5EF4-FFF2-40B4-BE49-F238E27FC236}">
                <a16:creationId xmlns:a16="http://schemas.microsoft.com/office/drawing/2014/main" id="{81F1C9CD-C055-43CE-BE14-8D6575E45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73" y="2815905"/>
            <a:ext cx="742950" cy="742950"/>
          </a:xfrm>
          <a:prstGeom prst="rect">
            <a:avLst/>
          </a:prstGeom>
        </p:spPr>
      </p:pic>
      <p:pic>
        <p:nvPicPr>
          <p:cNvPr id="25" name="그래픽 24" descr="두 남자">
            <a:extLst>
              <a:ext uri="{FF2B5EF4-FFF2-40B4-BE49-F238E27FC236}">
                <a16:creationId xmlns:a16="http://schemas.microsoft.com/office/drawing/2014/main" id="{B830BC61-6E7F-48D9-8D93-CE48FFCD0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6" y="2815905"/>
            <a:ext cx="742950" cy="742950"/>
          </a:xfrm>
          <a:prstGeom prst="rect">
            <a:avLst/>
          </a:prstGeom>
        </p:spPr>
      </p:pic>
      <p:pic>
        <p:nvPicPr>
          <p:cNvPr id="26" name="그래픽 25" descr="두 남자">
            <a:extLst>
              <a:ext uri="{FF2B5EF4-FFF2-40B4-BE49-F238E27FC236}">
                <a16:creationId xmlns:a16="http://schemas.microsoft.com/office/drawing/2014/main" id="{5E64EC0D-5FF7-4DF8-956E-B94CFC31A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6" y="3158731"/>
            <a:ext cx="742950" cy="742950"/>
          </a:xfrm>
          <a:prstGeom prst="rect">
            <a:avLst/>
          </a:prstGeom>
        </p:spPr>
      </p:pic>
      <p:pic>
        <p:nvPicPr>
          <p:cNvPr id="27" name="그래픽 26" descr="두 남자">
            <a:extLst>
              <a:ext uri="{FF2B5EF4-FFF2-40B4-BE49-F238E27FC236}">
                <a16:creationId xmlns:a16="http://schemas.microsoft.com/office/drawing/2014/main" id="{D4A1268B-4BA0-4E89-8B18-452C35E05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6" y="3393724"/>
            <a:ext cx="742950" cy="742950"/>
          </a:xfrm>
          <a:prstGeom prst="rect">
            <a:avLst/>
          </a:prstGeom>
        </p:spPr>
      </p:pic>
      <p:pic>
        <p:nvPicPr>
          <p:cNvPr id="28" name="그래픽 27" descr="두 남자">
            <a:extLst>
              <a:ext uri="{FF2B5EF4-FFF2-40B4-BE49-F238E27FC236}">
                <a16:creationId xmlns:a16="http://schemas.microsoft.com/office/drawing/2014/main" id="{4A82AA08-4575-4DA4-979B-394B0605D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73" y="3187380"/>
            <a:ext cx="742950" cy="742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BCC6C-BD48-4D36-8662-2ADB2D722DB0}"/>
              </a:ext>
            </a:extLst>
          </p:cNvPr>
          <p:cNvSpPr txBox="1"/>
          <p:nvPr/>
        </p:nvSpPr>
        <p:spPr>
          <a:xfrm>
            <a:off x="-2688" y="4165924"/>
            <a:ext cx="206142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8" dirty="0"/>
              <a:t>전국민 중 </a:t>
            </a:r>
            <a:r>
              <a:rPr lang="en-US" altLang="ko-KR" sz="1138" dirty="0"/>
              <a:t>100</a:t>
            </a:r>
            <a:r>
              <a:rPr lang="ko-KR" altLang="en-US" sz="1138" dirty="0"/>
              <a:t>명 추출</a:t>
            </a:r>
          </a:p>
        </p:txBody>
      </p:sp>
      <p:pic>
        <p:nvPicPr>
          <p:cNvPr id="30" name="그래픽 29" descr="두 남자">
            <a:extLst>
              <a:ext uri="{FF2B5EF4-FFF2-40B4-BE49-F238E27FC236}">
                <a16:creationId xmlns:a16="http://schemas.microsoft.com/office/drawing/2014/main" id="{B4EF0FD1-9E1E-4820-BE1D-D97BE5BA3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73" y="3404276"/>
            <a:ext cx="742950" cy="7429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4BCEB7-318C-4359-AE41-815DBBE9BB24}"/>
              </a:ext>
            </a:extLst>
          </p:cNvPr>
          <p:cNvSpPr/>
          <p:nvPr/>
        </p:nvSpPr>
        <p:spPr>
          <a:xfrm>
            <a:off x="2020445" y="1244843"/>
            <a:ext cx="5392134" cy="1560946"/>
          </a:xfrm>
          <a:prstGeom prst="roundRect">
            <a:avLst>
              <a:gd name="adj" fmla="val 63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717E40C-BB6C-44BC-81D4-27B1EF145D94}"/>
              </a:ext>
            </a:extLst>
          </p:cNvPr>
          <p:cNvSpPr/>
          <p:nvPr/>
        </p:nvSpPr>
        <p:spPr>
          <a:xfrm>
            <a:off x="1904450" y="3306450"/>
            <a:ext cx="1389040" cy="545955"/>
          </a:xfrm>
          <a:prstGeom prst="rightArrow">
            <a:avLst>
              <a:gd name="adj1" fmla="val 38777"/>
              <a:gd name="adj2" fmla="val 3737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55938-EB12-4D9E-8056-D994C744912C}"/>
              </a:ext>
            </a:extLst>
          </p:cNvPr>
          <p:cNvSpPr txBox="1"/>
          <p:nvPr/>
        </p:nvSpPr>
        <p:spPr>
          <a:xfrm>
            <a:off x="5438591" y="1826975"/>
            <a:ext cx="1728890" cy="5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38" dirty="0"/>
              <a:t>평균 </a:t>
            </a:r>
            <a:r>
              <a:rPr lang="en-US" altLang="ko-KR" sz="1138" dirty="0"/>
              <a:t>:  ?</a:t>
            </a:r>
          </a:p>
          <a:p>
            <a:pPr>
              <a:lnSpc>
                <a:spcPct val="150000"/>
              </a:lnSpc>
            </a:pPr>
            <a:r>
              <a:rPr lang="ko-KR" altLang="en-US" sz="1138" dirty="0"/>
              <a:t>표준편차 </a:t>
            </a:r>
            <a:r>
              <a:rPr lang="en-US" altLang="ko-KR" sz="1138" dirty="0"/>
              <a:t>: 3.5mm</a:t>
            </a:r>
            <a:endParaRPr lang="ko-KR" altLang="en-US" sz="1138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76CF4-BDB6-4BCC-89D3-2B61FCC3A3D4}"/>
              </a:ext>
            </a:extLst>
          </p:cNvPr>
          <p:cNvSpPr txBox="1"/>
          <p:nvPr/>
        </p:nvSpPr>
        <p:spPr>
          <a:xfrm>
            <a:off x="1958066" y="3734642"/>
            <a:ext cx="1128623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 평균</a:t>
            </a:r>
            <a:r>
              <a:rPr lang="en-US" altLang="ko-KR" sz="1138" dirty="0"/>
              <a:t> </a:t>
            </a:r>
          </a:p>
          <a:p>
            <a:pPr algn="ctr"/>
            <a:r>
              <a:rPr lang="en-US" altLang="ko-KR" sz="1138" dirty="0"/>
              <a:t>260mm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79FE08-472A-422E-9766-6A51CD3C4F7C}"/>
                  </a:ext>
                </a:extLst>
              </p:cNvPr>
              <p:cNvSpPr txBox="1"/>
              <p:nvPr/>
            </p:nvSpPr>
            <p:spPr>
              <a:xfrm>
                <a:off x="3354764" y="3709771"/>
                <a:ext cx="169116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25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25" i="1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altLang="ko-KR" sz="1625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625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62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≤255</m:t>
                      </m:r>
                      <m:r>
                        <a:rPr lang="en-US" altLang="ko-KR" sz="16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altLang="ko-KR" sz="1625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25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25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25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25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625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62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&gt;255</m:t>
                      </m:r>
                      <m:r>
                        <a:rPr lang="en-US" altLang="ko-KR" sz="16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altLang="ko-KR" sz="1625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79FE08-472A-422E-9766-6A51CD3C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64" y="3709771"/>
                <a:ext cx="1691169" cy="750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4DE314-2AEA-4DE5-B697-A1A0B4F384E8}"/>
              </a:ext>
            </a:extLst>
          </p:cNvPr>
          <p:cNvSpPr/>
          <p:nvPr/>
        </p:nvSpPr>
        <p:spPr>
          <a:xfrm>
            <a:off x="3301150" y="2939159"/>
            <a:ext cx="2090983" cy="775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가정</a:t>
            </a:r>
            <a:r>
              <a:rPr lang="en-US" altLang="ko-KR" sz="1138" dirty="0"/>
              <a:t> </a:t>
            </a:r>
          </a:p>
          <a:p>
            <a:pPr algn="ctr"/>
            <a:r>
              <a:rPr lang="ko-KR" altLang="en-US" sz="1138" dirty="0"/>
              <a:t>전국민 발사이즈 평균은 </a:t>
            </a:r>
            <a:r>
              <a:rPr lang="en-US" altLang="ko-KR" sz="1138" dirty="0"/>
              <a:t>255mm</a:t>
            </a:r>
            <a:r>
              <a:rPr lang="ko-KR" altLang="en-US" sz="1138" dirty="0"/>
              <a:t>보다 크다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A64AA79-C3B5-40D7-9EFB-97D191BF44FE}"/>
              </a:ext>
            </a:extLst>
          </p:cNvPr>
          <p:cNvCxnSpPr/>
          <p:nvPr/>
        </p:nvCxnSpPr>
        <p:spPr>
          <a:xfrm>
            <a:off x="7101022" y="4047529"/>
            <a:ext cx="2519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168648B-8EA5-4B30-9B4E-DA212D1142BC}"/>
              </a:ext>
            </a:extLst>
          </p:cNvPr>
          <p:cNvSpPr/>
          <p:nvPr/>
        </p:nvSpPr>
        <p:spPr>
          <a:xfrm>
            <a:off x="7353778" y="3068081"/>
            <a:ext cx="942091" cy="877738"/>
          </a:xfrm>
          <a:custGeom>
            <a:avLst/>
            <a:gdLst>
              <a:gd name="connsiteX0" fmla="*/ 0 w 1159497"/>
              <a:gd name="connsiteY0" fmla="*/ 1055802 h 1080293"/>
              <a:gd name="connsiteX1" fmla="*/ 320512 w 1159497"/>
              <a:gd name="connsiteY1" fmla="*/ 1055802 h 1080293"/>
              <a:gd name="connsiteX2" fmla="*/ 546755 w 1159497"/>
              <a:gd name="connsiteY2" fmla="*/ 801278 h 1080293"/>
              <a:gd name="connsiteX3" fmla="*/ 707011 w 1159497"/>
              <a:gd name="connsiteY3" fmla="*/ 386499 h 1080293"/>
              <a:gd name="connsiteX4" fmla="*/ 867266 w 1159497"/>
              <a:gd name="connsiteY4" fmla="*/ 113121 h 1080293"/>
              <a:gd name="connsiteX5" fmla="*/ 1159497 w 1159497"/>
              <a:gd name="connsiteY5" fmla="*/ 0 h 10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497" h="1080293">
                <a:moveTo>
                  <a:pt x="0" y="1055802"/>
                </a:moveTo>
                <a:cubicBezTo>
                  <a:pt x="114693" y="1077012"/>
                  <a:pt x="229386" y="1098223"/>
                  <a:pt x="320512" y="1055802"/>
                </a:cubicBezTo>
                <a:cubicBezTo>
                  <a:pt x="411638" y="1013381"/>
                  <a:pt x="482339" y="912828"/>
                  <a:pt x="546755" y="801278"/>
                </a:cubicBezTo>
                <a:cubicBezTo>
                  <a:pt x="611171" y="689728"/>
                  <a:pt x="653593" y="501192"/>
                  <a:pt x="707011" y="386499"/>
                </a:cubicBezTo>
                <a:cubicBezTo>
                  <a:pt x="760429" y="271806"/>
                  <a:pt x="791852" y="177537"/>
                  <a:pt x="867266" y="113121"/>
                </a:cubicBezTo>
                <a:cubicBezTo>
                  <a:pt x="942680" y="48705"/>
                  <a:pt x="1051088" y="24352"/>
                  <a:pt x="1159497" y="0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96D9216-6EB9-4C2D-B75D-AA8B12181887}"/>
              </a:ext>
            </a:extLst>
          </p:cNvPr>
          <p:cNvSpPr/>
          <p:nvPr/>
        </p:nvSpPr>
        <p:spPr>
          <a:xfrm flipH="1">
            <a:off x="8295869" y="3068081"/>
            <a:ext cx="942091" cy="877738"/>
          </a:xfrm>
          <a:custGeom>
            <a:avLst/>
            <a:gdLst>
              <a:gd name="connsiteX0" fmla="*/ 0 w 1159497"/>
              <a:gd name="connsiteY0" fmla="*/ 1055802 h 1080293"/>
              <a:gd name="connsiteX1" fmla="*/ 320512 w 1159497"/>
              <a:gd name="connsiteY1" fmla="*/ 1055802 h 1080293"/>
              <a:gd name="connsiteX2" fmla="*/ 546755 w 1159497"/>
              <a:gd name="connsiteY2" fmla="*/ 801278 h 1080293"/>
              <a:gd name="connsiteX3" fmla="*/ 707011 w 1159497"/>
              <a:gd name="connsiteY3" fmla="*/ 386499 h 1080293"/>
              <a:gd name="connsiteX4" fmla="*/ 867266 w 1159497"/>
              <a:gd name="connsiteY4" fmla="*/ 113121 h 1080293"/>
              <a:gd name="connsiteX5" fmla="*/ 1159497 w 1159497"/>
              <a:gd name="connsiteY5" fmla="*/ 0 h 10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497" h="1080293">
                <a:moveTo>
                  <a:pt x="0" y="1055802"/>
                </a:moveTo>
                <a:cubicBezTo>
                  <a:pt x="114693" y="1077012"/>
                  <a:pt x="229386" y="1098223"/>
                  <a:pt x="320512" y="1055802"/>
                </a:cubicBezTo>
                <a:cubicBezTo>
                  <a:pt x="411638" y="1013381"/>
                  <a:pt x="482339" y="912828"/>
                  <a:pt x="546755" y="801278"/>
                </a:cubicBezTo>
                <a:cubicBezTo>
                  <a:pt x="611171" y="689728"/>
                  <a:pt x="653593" y="501192"/>
                  <a:pt x="707011" y="386499"/>
                </a:cubicBezTo>
                <a:cubicBezTo>
                  <a:pt x="760429" y="271806"/>
                  <a:pt x="791852" y="177537"/>
                  <a:pt x="867266" y="113121"/>
                </a:cubicBezTo>
                <a:cubicBezTo>
                  <a:pt x="942680" y="48705"/>
                  <a:pt x="1051088" y="24352"/>
                  <a:pt x="1159497" y="0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AC66-C8D4-4CC8-B43E-2B2FEF695C70}"/>
              </a:ext>
            </a:extLst>
          </p:cNvPr>
          <p:cNvSpPr txBox="1"/>
          <p:nvPr/>
        </p:nvSpPr>
        <p:spPr>
          <a:xfrm>
            <a:off x="8148622" y="3991502"/>
            <a:ext cx="18765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dirty="0"/>
              <a:t>0</a:t>
            </a:r>
            <a:endParaRPr lang="ko-KR" altLang="en-US" sz="1138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6A8BA36-F948-4FBF-92E6-EA4D053F49C4}"/>
              </a:ext>
            </a:extLst>
          </p:cNvPr>
          <p:cNvCxnSpPr>
            <a:cxnSpLocks/>
          </p:cNvCxnSpPr>
          <p:nvPr/>
        </p:nvCxnSpPr>
        <p:spPr>
          <a:xfrm>
            <a:off x="8745212" y="3609923"/>
            <a:ext cx="0" cy="43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B67A82-4465-450B-9D89-F1BC19946B3B}"/>
              </a:ext>
            </a:extLst>
          </p:cNvPr>
          <p:cNvCxnSpPr>
            <a:cxnSpLocks/>
          </p:cNvCxnSpPr>
          <p:nvPr/>
        </p:nvCxnSpPr>
        <p:spPr>
          <a:xfrm flipH="1">
            <a:off x="8739467" y="3880236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C7CDC44-565C-45B3-89FC-7EC7EED5BE1F}"/>
              </a:ext>
            </a:extLst>
          </p:cNvPr>
          <p:cNvCxnSpPr>
            <a:cxnSpLocks/>
          </p:cNvCxnSpPr>
          <p:nvPr/>
        </p:nvCxnSpPr>
        <p:spPr>
          <a:xfrm flipH="1">
            <a:off x="8745213" y="3915448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064FBEA-6B92-4CD2-8C76-CB02B828DC32}"/>
              </a:ext>
            </a:extLst>
          </p:cNvPr>
          <p:cNvCxnSpPr>
            <a:cxnSpLocks/>
          </p:cNvCxnSpPr>
          <p:nvPr/>
        </p:nvCxnSpPr>
        <p:spPr>
          <a:xfrm flipH="1">
            <a:off x="8780957" y="3930697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C046C8C-B6E6-447C-8FD2-B6DDD4F7938F}"/>
              </a:ext>
            </a:extLst>
          </p:cNvPr>
          <p:cNvCxnSpPr>
            <a:cxnSpLocks/>
          </p:cNvCxnSpPr>
          <p:nvPr/>
        </p:nvCxnSpPr>
        <p:spPr>
          <a:xfrm flipH="1">
            <a:off x="8842230" y="3945946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56B678D-F615-428F-B468-BF6AA46647E1}"/>
              </a:ext>
            </a:extLst>
          </p:cNvPr>
          <p:cNvCxnSpPr>
            <a:cxnSpLocks/>
          </p:cNvCxnSpPr>
          <p:nvPr/>
        </p:nvCxnSpPr>
        <p:spPr>
          <a:xfrm flipH="1">
            <a:off x="8911800" y="3955226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430358-8A05-49B5-AEA6-F60CA3F9EBB9}"/>
              </a:ext>
            </a:extLst>
          </p:cNvPr>
          <p:cNvCxnSpPr>
            <a:cxnSpLocks/>
          </p:cNvCxnSpPr>
          <p:nvPr/>
        </p:nvCxnSpPr>
        <p:spPr>
          <a:xfrm flipH="1">
            <a:off x="8981371" y="3955226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A68CC5-5BAD-47A3-A5EC-3D7DB9B26A82}"/>
              </a:ext>
            </a:extLst>
          </p:cNvPr>
          <p:cNvCxnSpPr>
            <a:cxnSpLocks/>
          </p:cNvCxnSpPr>
          <p:nvPr/>
        </p:nvCxnSpPr>
        <p:spPr>
          <a:xfrm flipH="1">
            <a:off x="9042643" y="3955226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56CA88-87E8-4B0C-89CE-7521727466B7}"/>
              </a:ext>
            </a:extLst>
          </p:cNvPr>
          <p:cNvCxnSpPr>
            <a:cxnSpLocks/>
          </p:cNvCxnSpPr>
          <p:nvPr/>
        </p:nvCxnSpPr>
        <p:spPr>
          <a:xfrm flipH="1">
            <a:off x="8721592" y="3840946"/>
            <a:ext cx="210630" cy="12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FA6CE77-F4C6-4D41-9E8E-06D9484280CB}"/>
              </a:ext>
            </a:extLst>
          </p:cNvPr>
          <p:cNvCxnSpPr>
            <a:cxnSpLocks/>
          </p:cNvCxnSpPr>
          <p:nvPr/>
        </p:nvCxnSpPr>
        <p:spPr>
          <a:xfrm flipH="1">
            <a:off x="8739467" y="3803149"/>
            <a:ext cx="168497" cy="9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38F07A6-2BD8-444B-9145-09D993CE7602}"/>
              </a:ext>
            </a:extLst>
          </p:cNvPr>
          <p:cNvCxnSpPr>
            <a:cxnSpLocks/>
          </p:cNvCxnSpPr>
          <p:nvPr/>
        </p:nvCxnSpPr>
        <p:spPr>
          <a:xfrm flipH="1">
            <a:off x="8739467" y="3773279"/>
            <a:ext cx="168496" cy="8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042491C-43C1-4FBD-A5B2-85E22C92FD4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780957" y="3719118"/>
            <a:ext cx="12765" cy="10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5112E15-F2B6-4654-B4A3-8BC610B2072F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739468" y="3719118"/>
            <a:ext cx="54254" cy="5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D31050D7-CD39-4F00-BC55-1B93D8E947B1}"/>
              </a:ext>
            </a:extLst>
          </p:cNvPr>
          <p:cNvSpPr/>
          <p:nvPr/>
        </p:nvSpPr>
        <p:spPr>
          <a:xfrm>
            <a:off x="5606591" y="3306450"/>
            <a:ext cx="1389040" cy="545955"/>
          </a:xfrm>
          <a:prstGeom prst="rightArrow">
            <a:avLst>
              <a:gd name="adj1" fmla="val 38777"/>
              <a:gd name="adj2" fmla="val 3737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536301-AF28-4986-B75A-C63164CDBA36}"/>
              </a:ext>
            </a:extLst>
          </p:cNvPr>
          <p:cNvSpPr txBox="1"/>
          <p:nvPr/>
        </p:nvSpPr>
        <p:spPr>
          <a:xfrm>
            <a:off x="5621911" y="3734641"/>
            <a:ext cx="1179527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표준 정규화</a:t>
            </a:r>
            <a:endParaRPr lang="en-US" altLang="ko-KR" sz="113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603CC-F134-4B6A-9329-4105A5F7F7AA}"/>
                  </a:ext>
                </a:extLst>
              </p:cNvPr>
              <p:cNvSpPr txBox="1"/>
              <p:nvPr/>
            </p:nvSpPr>
            <p:spPr>
              <a:xfrm>
                <a:off x="133083" y="4587422"/>
                <a:ext cx="3987606" cy="16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38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1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138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1138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ko-KR" sz="1138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 sz="1138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138" i="1"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en-US" altLang="ko-KR" sz="1138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sz="1138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1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138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 sz="1138" i="1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altLang="ko-KR" sz="1138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138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ko-KR" sz="1138" i="1">
                                  <a:latin typeface="Cambria Math" panose="02040503050406030204" pitchFamily="18" charset="0"/>
                                </a:rPr>
                                <m:t>−255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138" i="1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ko-KR" sz="1138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38" i="1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138" i="1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num>
                                <m:den>
                                  <m:r>
                                    <a:rPr lang="en-US" altLang="ko-KR" sz="1138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ko-KR" sz="1138" i="1">
                          <a:latin typeface="Cambria Math" panose="02040503050406030204" pitchFamily="18" charset="0"/>
                        </a:rPr>
                        <m:t>= 0.05</m:t>
                      </m:r>
                    </m:oMath>
                  </m:oMathPara>
                </a14:m>
                <a:endParaRPr lang="en-US" altLang="ko-KR" sz="1138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P(Z&gt;1.645) = 0.05 </a:t>
                </a:r>
                <a:r>
                  <a:rPr lang="ko-KR" altLang="en-US" sz="1300" dirty="0"/>
                  <a:t>이므로</a:t>
                </a:r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:endParaRPr lang="en-US" altLang="ko-KR" sz="1138" dirty="0"/>
              </a:p>
              <a:p>
                <a:pPr>
                  <a:lnSpc>
                    <a:spcPct val="150000"/>
                  </a:lnSpc>
                </a:pPr>
                <a:endParaRPr lang="en-US" altLang="ko-KR" sz="1138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603CC-F134-4B6A-9329-4105A5F7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3" y="4587422"/>
                <a:ext cx="3987606" cy="1602233"/>
              </a:xfrm>
              <a:prstGeom prst="rect">
                <a:avLst/>
              </a:prstGeom>
              <a:blipFill>
                <a:blip r:embed="rId9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C721456-A309-4368-91A4-0F2284F31836}"/>
                  </a:ext>
                </a:extLst>
              </p:cNvPr>
              <p:cNvSpPr txBox="1"/>
              <p:nvPr/>
            </p:nvSpPr>
            <p:spPr>
              <a:xfrm>
                <a:off x="4311041" y="4654941"/>
                <a:ext cx="2252960" cy="13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95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950" i="1">
                            <a:latin typeface="Cambria Math" panose="02040503050406030204" pitchFamily="18" charset="0"/>
                          </a:rPr>
                          <m:t>−255</m:t>
                        </m:r>
                        <m:r>
                          <m:rPr>
                            <m:sty m:val="p"/>
                          </m:rPr>
                          <a:rPr lang="en-US" altLang="ko-KR" sz="1950" i="1">
                            <a:latin typeface="Cambria Math" panose="02040503050406030204" pitchFamily="18" charset="0"/>
                          </a:rPr>
                          <m:t>mm</m:t>
                        </m:r>
                      </m:num>
                      <m:den>
                        <m:f>
                          <m:fPr>
                            <m:ctrl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m:rPr>
                                <m:sty m:val="p"/>
                              </m:rP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mm</m:t>
                            </m:r>
                          </m:num>
                          <m:den>
                            <m:r>
                              <a:rPr lang="en-US" altLang="ko-KR" sz="195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1950" dirty="0"/>
                  <a:t>  = 1.645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950" dirty="0"/>
                  <a:t>A = 255.578mm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C721456-A309-4368-91A4-0F2284F3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4654941"/>
                <a:ext cx="2252960" cy="1316451"/>
              </a:xfrm>
              <a:prstGeom prst="rect">
                <a:avLst/>
              </a:prstGeom>
              <a:blipFill>
                <a:blip r:embed="rId10"/>
                <a:stretch>
                  <a:fillRect l="-2703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CFBD4F1-39B8-4511-AA3C-1963EC97B025}"/>
              </a:ext>
            </a:extLst>
          </p:cNvPr>
          <p:cNvCxnSpPr/>
          <p:nvPr/>
        </p:nvCxnSpPr>
        <p:spPr>
          <a:xfrm flipV="1">
            <a:off x="8850527" y="2939159"/>
            <a:ext cx="192116" cy="1016068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D400006-1DBE-4426-85C5-DF5F26877BBE}"/>
              </a:ext>
            </a:extLst>
          </p:cNvPr>
          <p:cNvSpPr txBox="1"/>
          <p:nvPr/>
        </p:nvSpPr>
        <p:spPr>
          <a:xfrm>
            <a:off x="7601196" y="2389253"/>
            <a:ext cx="2173782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8" dirty="0"/>
              <a:t>표본 평균이 내가 생각한 모평균보다 클 확률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A70E81ED-23B7-424F-8B99-9CF42111A296}"/>
                  </a:ext>
                </a:extLst>
              </p:cNvPr>
              <p:cNvSpPr/>
              <p:nvPr/>
            </p:nvSpPr>
            <p:spPr>
              <a:xfrm>
                <a:off x="6564001" y="4557603"/>
                <a:ext cx="3278171" cy="1423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38" dirty="0"/>
                  <a:t>모평균이 </a:t>
                </a:r>
                <a:r>
                  <a:rPr lang="en-US" altLang="ko-KR" sz="1138" dirty="0"/>
                  <a:t>255mm</a:t>
                </a:r>
                <a:r>
                  <a:rPr lang="ko-KR" altLang="en-US" sz="1138" dirty="0"/>
                  <a:t>에서 크기 </a:t>
                </a:r>
                <a:r>
                  <a:rPr lang="en-US" altLang="ko-KR" sz="1138" dirty="0"/>
                  <a:t>100</a:t>
                </a:r>
                <a:r>
                  <a:rPr lang="ko-KR" altLang="en-US" sz="1138" dirty="0"/>
                  <a:t>인 표본에 대해 표본평균이 </a:t>
                </a:r>
                <a:r>
                  <a:rPr lang="en-US" altLang="ko-KR" sz="1138" dirty="0"/>
                  <a:t>255.578mm</a:t>
                </a:r>
                <a:r>
                  <a:rPr lang="ko-KR" altLang="en-US" sz="1138" dirty="0"/>
                  <a:t>일 확률 </a:t>
                </a:r>
                <a:r>
                  <a:rPr lang="en-US" altLang="ko-KR" sz="1138" dirty="0"/>
                  <a:t>5%</a:t>
                </a:r>
              </a:p>
              <a:p>
                <a:pPr algn="ctr"/>
                <a:endParaRPr lang="en-US" altLang="ko-KR" sz="1138" dirty="0"/>
              </a:p>
              <a:p>
                <a:pPr algn="ctr"/>
                <a:r>
                  <a:rPr lang="en-US" altLang="ko-KR" sz="1138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138" dirty="0">
                    <a:sym typeface="Wingdings" panose="05000000000000000000" pitchFamily="2" charset="2"/>
                  </a:rPr>
                  <a:t>기각역에 속하므로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altLang="ko-KR" sz="1138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38" dirty="0"/>
                  <a:t>기각</a:t>
                </a:r>
                <a:r>
                  <a:rPr lang="en-US" altLang="ko-KR" sz="1138" dirty="0"/>
                  <a:t> </a:t>
                </a:r>
              </a:p>
            </p:txBody>
          </p:sp>
        </mc:Choice>
        <mc:Fallback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A70E81ED-23B7-424F-8B99-9CF42111A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01" y="4557603"/>
                <a:ext cx="3278171" cy="142316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38;g7fdcfe9825_0_1">
            <a:extLst>
              <a:ext uri="{FF2B5EF4-FFF2-40B4-BE49-F238E27FC236}">
                <a16:creationId xmlns:a16="http://schemas.microsoft.com/office/drawing/2014/main" id="{2329D4EE-982B-4D4A-A11C-9B6AD870022A}"/>
              </a:ext>
            </a:extLst>
          </p:cNvPr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3.4 </a:t>
            </a:r>
            <a:r>
              <a:rPr lang="ko-KR" altLang="en-US" sz="1138" b="1" dirty="0">
                <a:solidFill>
                  <a:schemeClr val="dk1"/>
                </a:solidFill>
              </a:rPr>
              <a:t>통계적 유의성</a:t>
            </a:r>
            <a:endParaRPr sz="1138" dirty="0"/>
          </a:p>
        </p:txBody>
      </p:sp>
      <p:sp>
        <p:nvSpPr>
          <p:cNvPr id="84" name="Google Shape;39;g7fdcfe9825_0_1">
            <a:extLst>
              <a:ext uri="{FF2B5EF4-FFF2-40B4-BE49-F238E27FC236}">
                <a16:creationId xmlns:a16="http://schemas.microsoft.com/office/drawing/2014/main" id="{E43BD02E-FDF6-4BB0-9333-C4466F13462B}"/>
              </a:ext>
            </a:extLst>
          </p:cNvPr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13</a:t>
            </a:fld>
            <a:endParaRPr sz="1056" b="1" dirty="0">
              <a:solidFill>
                <a:srgbClr val="7F7F7F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97CE5B-8CBE-4F30-8FC8-E6D86364165D}"/>
              </a:ext>
            </a:extLst>
          </p:cNvPr>
          <p:cNvSpPr/>
          <p:nvPr/>
        </p:nvSpPr>
        <p:spPr>
          <a:xfrm>
            <a:off x="133082" y="4564867"/>
            <a:ext cx="6320827" cy="1411560"/>
          </a:xfrm>
          <a:prstGeom prst="roundRect">
            <a:avLst>
              <a:gd name="adj" fmla="val 63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</p:spTree>
    <p:extLst>
      <p:ext uri="{BB962C8B-B14F-4D97-AF65-F5344CB8AC3E}">
        <p14:creationId xmlns:p14="http://schemas.microsoft.com/office/powerpoint/2010/main" val="86799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1ED54E-95D1-4D7E-AA31-1A540FABF821}"/>
              </a:ext>
            </a:extLst>
          </p:cNvPr>
          <p:cNvSpPr/>
          <p:nvPr/>
        </p:nvSpPr>
        <p:spPr>
          <a:xfrm>
            <a:off x="2484134" y="1654432"/>
            <a:ext cx="4262434" cy="1234300"/>
          </a:xfrm>
          <a:prstGeom prst="roundRect">
            <a:avLst>
              <a:gd name="adj" fmla="val 51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38" dirty="0">
                <a:solidFill>
                  <a:sysClr val="windowText" lastClr="000000"/>
                </a:solidFill>
              </a:rPr>
              <a:t>어떤 실험 결과 자료에 대해 통계적으로 단순한 우연이라고 생각되지 않을 정도로 의미가 있다는 뜻</a:t>
            </a:r>
            <a:endParaRPr lang="en-US" altLang="ko-KR" sz="1138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34FE9D-10F1-4F58-B57D-ED22BAB0EE9C}"/>
              </a:ext>
            </a:extLst>
          </p:cNvPr>
          <p:cNvSpPr/>
          <p:nvPr/>
        </p:nvSpPr>
        <p:spPr>
          <a:xfrm>
            <a:off x="2484134" y="1301985"/>
            <a:ext cx="4262434" cy="3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38" dirty="0"/>
              <a:t>통계적 유의성 </a:t>
            </a:r>
            <a:endParaRPr lang="en-US" altLang="ko-KR"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14</a:t>
            </a:fld>
            <a:endParaRPr sz="1056" b="1" dirty="0">
              <a:solidFill>
                <a:srgbClr val="7F7F7F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C1D30D-0023-48B2-8828-77510D6E0AF9}"/>
              </a:ext>
            </a:extLst>
          </p:cNvPr>
          <p:cNvSpPr/>
          <p:nvPr/>
        </p:nvSpPr>
        <p:spPr>
          <a:xfrm>
            <a:off x="249021" y="3014910"/>
            <a:ext cx="9270365" cy="29467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D281AA-990C-4151-9245-5BB3B8DC070E}"/>
              </a:ext>
            </a:extLst>
          </p:cNvPr>
          <p:cNvCxnSpPr>
            <a:cxnSpLocks/>
          </p:cNvCxnSpPr>
          <p:nvPr/>
        </p:nvCxnSpPr>
        <p:spPr>
          <a:xfrm>
            <a:off x="4922354" y="3014910"/>
            <a:ext cx="0" cy="294678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5E843E00-BA15-4669-A92D-8AAB4431B4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615" y="3296393"/>
              <a:ext cx="4381491" cy="22776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0878">
                      <a:extLst>
                        <a:ext uri="{9D8B030D-6E8A-4147-A177-3AD203B41FA5}">
                          <a16:colId xmlns:a16="http://schemas.microsoft.com/office/drawing/2014/main" val="3710022301"/>
                        </a:ext>
                      </a:extLst>
                    </a:gridCol>
                    <a:gridCol w="1857375">
                      <a:extLst>
                        <a:ext uri="{9D8B030D-6E8A-4147-A177-3AD203B41FA5}">
                          <a16:colId xmlns:a16="http://schemas.microsoft.com/office/drawing/2014/main" val="4000195602"/>
                        </a:ext>
                      </a:extLst>
                    </a:gridCol>
                    <a:gridCol w="1743238">
                      <a:extLst>
                        <a:ext uri="{9D8B030D-6E8A-4147-A177-3AD203B41FA5}">
                          <a16:colId xmlns:a16="http://schemas.microsoft.com/office/drawing/2014/main" val="1685494668"/>
                        </a:ext>
                      </a:extLst>
                    </a:gridCol>
                  </a:tblGrid>
                  <a:tr h="7592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/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/>
                            <a:t>귀무가설</a:t>
                          </a:r>
                          <a:r>
                            <a:rPr lang="ko-KR" altLang="en-US" sz="1500" dirty="0"/>
                            <a:t> 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ko-KR" altLang="en-US" sz="1500" dirty="0"/>
                            <a:t>참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/>
                            <a:t>귀무가설</a:t>
                          </a:r>
                          <a:r>
                            <a:rPr lang="ko-KR" altLang="en-US" sz="1500" dirty="0"/>
                            <a:t> 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ko-KR" altLang="en-US" sz="1500" dirty="0"/>
                            <a:t>거짓</a:t>
                          </a: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3271497843"/>
                      </a:ext>
                    </a:extLst>
                  </a:tr>
                  <a:tr h="759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채택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옳은 결정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en-US" altLang="ko-KR" sz="1500" dirty="0"/>
                            <a:t>(1-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5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500" dirty="0"/>
                            <a:t>)</a:t>
                          </a:r>
                          <a:endParaRPr lang="ko-KR" altLang="en-US" sz="1500" dirty="0"/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2</a:t>
                          </a:r>
                          <a:r>
                            <a:rPr lang="ko-KR" altLang="en-US" sz="1500" dirty="0"/>
                            <a:t>종 오류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en-US" altLang="ko-KR" sz="15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5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ko-KR" altLang="en-US" sz="1500" dirty="0"/>
                            <a:t>오류</a:t>
                          </a:r>
                          <a:r>
                            <a:rPr lang="en-US" altLang="ko-KR" sz="1500" dirty="0"/>
                            <a:t>)</a:t>
                          </a:r>
                          <a:endParaRPr lang="ko-KR" altLang="en-US" sz="1500" dirty="0"/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987954399"/>
                      </a:ext>
                    </a:extLst>
                  </a:tr>
                  <a:tr h="759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기각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1</a:t>
                          </a:r>
                          <a:r>
                            <a:rPr lang="ko-KR" altLang="en-US" sz="1500" dirty="0"/>
                            <a:t>종 오류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en-US" altLang="ko-KR" sz="15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5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1500" dirty="0"/>
                            <a:t>오류</a:t>
                          </a:r>
                          <a:r>
                            <a:rPr lang="en-US" altLang="ko-KR" sz="1500" dirty="0"/>
                            <a:t>)</a:t>
                          </a:r>
                          <a:endParaRPr lang="ko-KR" altLang="en-US" sz="1500" dirty="0"/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옳은 결정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en-US" altLang="ko-KR" sz="1500" dirty="0"/>
                            <a:t>(1-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5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ko-KR" sz="1500" dirty="0"/>
                            <a:t>)</a:t>
                          </a:r>
                          <a:endParaRPr lang="ko-KR" altLang="en-US" sz="1500" dirty="0"/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26256191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5E843E00-BA15-4669-A92D-8AAB4431B4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615" y="3296393"/>
              <a:ext cx="4381491" cy="22776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0878">
                      <a:extLst>
                        <a:ext uri="{9D8B030D-6E8A-4147-A177-3AD203B41FA5}">
                          <a16:colId xmlns:a16="http://schemas.microsoft.com/office/drawing/2014/main" val="3710022301"/>
                        </a:ext>
                      </a:extLst>
                    </a:gridCol>
                    <a:gridCol w="1857375">
                      <a:extLst>
                        <a:ext uri="{9D8B030D-6E8A-4147-A177-3AD203B41FA5}">
                          <a16:colId xmlns:a16="http://schemas.microsoft.com/office/drawing/2014/main" val="4000195602"/>
                        </a:ext>
                      </a:extLst>
                    </a:gridCol>
                    <a:gridCol w="1743238">
                      <a:extLst>
                        <a:ext uri="{9D8B030D-6E8A-4147-A177-3AD203B41FA5}">
                          <a16:colId xmlns:a16="http://schemas.microsoft.com/office/drawing/2014/main" val="1685494668"/>
                        </a:ext>
                      </a:extLst>
                    </a:gridCol>
                  </a:tblGrid>
                  <a:tr h="7592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/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/>
                            <a:t>귀무가설</a:t>
                          </a:r>
                          <a:r>
                            <a:rPr lang="ko-KR" altLang="en-US" sz="1500" dirty="0"/>
                            <a:t> 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ko-KR" altLang="en-US" sz="1500" dirty="0"/>
                            <a:t>참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/>
                            <a:t>귀무가설</a:t>
                          </a:r>
                          <a:r>
                            <a:rPr lang="ko-KR" altLang="en-US" sz="1500" dirty="0"/>
                            <a:t> </a:t>
                          </a:r>
                          <a:endParaRPr lang="en-US" altLang="ko-KR" sz="1500" dirty="0"/>
                        </a:p>
                        <a:p>
                          <a:pPr algn="ctr" latinLnBrk="1"/>
                          <a:r>
                            <a:rPr lang="ko-KR" altLang="en-US" sz="1500" dirty="0"/>
                            <a:t>거짓</a:t>
                          </a: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3271497843"/>
                      </a:ext>
                    </a:extLst>
                  </a:tr>
                  <a:tr h="759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채택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42157" t="-100800" r="-9477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52098" t="-100800" r="-1399" b="-1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7954399"/>
                      </a:ext>
                    </a:extLst>
                  </a:tr>
                  <a:tr h="759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기각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42157" t="-200800" r="-9477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52098" t="-200800" r="-1399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56191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E97CD5-960D-426A-A59F-3BFDD8E9C913}"/>
              </a:ext>
            </a:extLst>
          </p:cNvPr>
          <p:cNvSpPr txBox="1"/>
          <p:nvPr/>
        </p:nvSpPr>
        <p:spPr>
          <a:xfrm>
            <a:off x="5050395" y="3191487"/>
            <a:ext cx="439104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/>
              <a:t>1</a:t>
            </a:r>
            <a:r>
              <a:rPr lang="ko-KR" altLang="en-US" sz="1950" dirty="0"/>
              <a:t>종 오류</a:t>
            </a:r>
            <a:endParaRPr lang="en-US" altLang="ko-KR" sz="1950" dirty="0"/>
          </a:p>
          <a:p>
            <a:r>
              <a:rPr lang="ko-KR" altLang="en-US" sz="1950" dirty="0"/>
              <a:t>코로나</a:t>
            </a:r>
            <a:r>
              <a:rPr lang="en-US" altLang="ko-KR" sz="1950" dirty="0"/>
              <a:t>19</a:t>
            </a:r>
            <a:r>
              <a:rPr lang="ko-KR" altLang="en-US" sz="1950" dirty="0"/>
              <a:t>에 감염 </a:t>
            </a:r>
            <a:r>
              <a:rPr lang="en-US" altLang="ko-KR" sz="1950" dirty="0"/>
              <a:t>O</a:t>
            </a:r>
          </a:p>
          <a:p>
            <a:r>
              <a:rPr lang="ko-KR" altLang="en-US" sz="1950" dirty="0"/>
              <a:t>감염되지 않았다고 말하는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ECEEB-5139-4CCC-BA03-114A99F1C73B}"/>
              </a:ext>
            </a:extLst>
          </p:cNvPr>
          <p:cNvSpPr txBox="1"/>
          <p:nvPr/>
        </p:nvSpPr>
        <p:spPr>
          <a:xfrm>
            <a:off x="5050395" y="4699684"/>
            <a:ext cx="439104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/>
              <a:t>2</a:t>
            </a:r>
            <a:r>
              <a:rPr lang="ko-KR" altLang="en-US" sz="1950" dirty="0"/>
              <a:t>종 오류</a:t>
            </a:r>
            <a:br>
              <a:rPr lang="en-US" altLang="ko-KR" sz="1950" dirty="0"/>
            </a:br>
            <a:r>
              <a:rPr lang="ko-KR" altLang="en-US" sz="1950" dirty="0"/>
              <a:t>코로나</a:t>
            </a:r>
            <a:r>
              <a:rPr lang="en-US" altLang="ko-KR" sz="1950" dirty="0"/>
              <a:t>19</a:t>
            </a:r>
            <a:r>
              <a:rPr lang="ko-KR" altLang="en-US" sz="1950" dirty="0"/>
              <a:t>에 감염 </a:t>
            </a:r>
            <a:r>
              <a:rPr lang="en-US" altLang="ko-KR" sz="1950" dirty="0"/>
              <a:t>X</a:t>
            </a:r>
          </a:p>
          <a:p>
            <a:r>
              <a:rPr lang="ko-KR" altLang="en-US" sz="1950" dirty="0"/>
              <a:t>감염되었다고 말하는 경우</a:t>
            </a:r>
          </a:p>
        </p:txBody>
      </p:sp>
      <p:sp>
        <p:nvSpPr>
          <p:cNvPr id="11" name="Google Shape;38;g7fdcfe9825_0_1">
            <a:extLst>
              <a:ext uri="{FF2B5EF4-FFF2-40B4-BE49-F238E27FC236}">
                <a16:creationId xmlns:a16="http://schemas.microsoft.com/office/drawing/2014/main" id="{D6E9DCD9-E6DA-4967-B084-560ED3BB7603}"/>
              </a:ext>
            </a:extLst>
          </p:cNvPr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3.4 </a:t>
            </a:r>
            <a:r>
              <a:rPr lang="ko-KR" altLang="en-US" sz="1138" b="1" dirty="0">
                <a:solidFill>
                  <a:schemeClr val="dk1"/>
                </a:solidFill>
              </a:rPr>
              <a:t>통계적 유의성</a:t>
            </a:r>
            <a:endParaRPr sz="1138" dirty="0"/>
          </a:p>
        </p:txBody>
      </p:sp>
    </p:spTree>
    <p:extLst>
      <p:ext uri="{BB962C8B-B14F-4D97-AF65-F5344CB8AC3E}">
        <p14:creationId xmlns:p14="http://schemas.microsoft.com/office/powerpoint/2010/main" val="4090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송지영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b="1" dirty="0"/>
              <a:t>Chapter 3. </a:t>
            </a:r>
            <a:r>
              <a:rPr lang="ko-KR" altLang="en-US" sz="1800" b="1" dirty="0"/>
              <a:t>통계적 실험과 유의성 검정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C7BE-2EB7-49C1-840B-50F8F5E22E1A}"/>
              </a:ext>
            </a:extLst>
          </p:cNvPr>
          <p:cNvSpPr txBox="1"/>
          <p:nvPr/>
        </p:nvSpPr>
        <p:spPr>
          <a:xfrm>
            <a:off x="474781" y="1046856"/>
            <a:ext cx="8969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 </a:t>
            </a:r>
            <a:endParaRPr lang="ko-KR" altLang="en-US" dirty="0"/>
          </a:p>
        </p:txBody>
      </p:sp>
      <p:pic>
        <p:nvPicPr>
          <p:cNvPr id="1026" name="Picture 2" descr="AB 테스트 뜻">
            <a:extLst>
              <a:ext uri="{FF2B5EF4-FFF2-40B4-BE49-F238E27FC236}">
                <a16:creationId xmlns:a16="http://schemas.microsoft.com/office/drawing/2014/main" id="{F6D93A48-B760-4971-B6D6-6F116732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1" y="1425671"/>
            <a:ext cx="4773185" cy="28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8BA2DC2-84B3-4C1E-B8D5-99EFD14F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0" y="4315014"/>
            <a:ext cx="5125917" cy="22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96151D-E6EC-4B2D-8B04-36B25632A910}"/>
              </a:ext>
            </a:extLst>
          </p:cNvPr>
          <p:cNvSpPr txBox="1"/>
          <p:nvPr/>
        </p:nvSpPr>
        <p:spPr>
          <a:xfrm>
            <a:off x="5694217" y="4447495"/>
            <a:ext cx="449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버전 차이점</a:t>
            </a:r>
          </a:p>
          <a:p>
            <a:r>
              <a:rPr lang="en-US" altLang="ko-KR" dirty="0"/>
              <a:t>A = </a:t>
            </a:r>
            <a:r>
              <a:rPr lang="ko-KR" altLang="en-US" dirty="0"/>
              <a:t>헤드라인 두 줄로 어필</a:t>
            </a:r>
          </a:p>
          <a:p>
            <a:r>
              <a:rPr lang="en-US" altLang="ko-KR" dirty="0"/>
              <a:t>B = </a:t>
            </a:r>
            <a:r>
              <a:rPr lang="ko-KR" altLang="en-US" dirty="0"/>
              <a:t>헤드라인 한 줄에</a:t>
            </a:r>
            <a:r>
              <a:rPr lang="en-US" altLang="ko-KR" dirty="0"/>
              <a:t>, </a:t>
            </a:r>
            <a:r>
              <a:rPr lang="ko-KR" altLang="en-US" dirty="0"/>
              <a:t>특징 </a:t>
            </a:r>
            <a:r>
              <a:rPr lang="en-US" altLang="ko-KR" dirty="0"/>
              <a:t>2</a:t>
            </a:r>
            <a:r>
              <a:rPr lang="ko-KR" altLang="en-US" dirty="0"/>
              <a:t>줄 어필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구조상으로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깔끔한 느낌을 주고 있지만</a:t>
            </a:r>
            <a:r>
              <a:rPr lang="en-US" altLang="ko-KR" dirty="0"/>
              <a:t>, </a:t>
            </a:r>
          </a:p>
          <a:p>
            <a:r>
              <a:rPr lang="en-US" altLang="ko-KR" b="1" dirty="0"/>
              <a:t>B </a:t>
            </a:r>
            <a:r>
              <a:rPr lang="ko-KR" altLang="en-US" b="1" dirty="0"/>
              <a:t>버전이 </a:t>
            </a:r>
            <a:r>
              <a:rPr lang="en-US" altLang="ko-KR" b="1" dirty="0"/>
              <a:t>A</a:t>
            </a:r>
            <a:r>
              <a:rPr lang="ko-KR" altLang="en-US" b="1" dirty="0"/>
              <a:t>보다 </a:t>
            </a:r>
            <a:r>
              <a:rPr lang="en-US" altLang="ko-KR" b="1" dirty="0"/>
              <a:t>37% </a:t>
            </a:r>
            <a:r>
              <a:rPr lang="ko-KR" altLang="en-US" b="1" dirty="0"/>
              <a:t>증가</a:t>
            </a:r>
            <a:r>
              <a:rPr lang="ko-KR" altLang="en-US" dirty="0"/>
              <a:t>한 </a:t>
            </a:r>
            <a:r>
              <a:rPr lang="ko-KR" altLang="en-US" dirty="0" err="1"/>
              <a:t>전환율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  <a:r>
              <a:rPr lang="ko-KR" altLang="en-US" dirty="0"/>
              <a:t> 디자인보단 심플하면서도 강력한 헤드라인의 중요성을 나타냄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DB57171-FB77-4819-A6A5-3A8A27AC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2" y="938213"/>
            <a:ext cx="5048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4DE6D-C0B5-4606-9634-6D2AC04C5635}"/>
              </a:ext>
            </a:extLst>
          </p:cNvPr>
          <p:cNvSpPr txBox="1"/>
          <p:nvPr/>
        </p:nvSpPr>
        <p:spPr>
          <a:xfrm>
            <a:off x="5378163" y="1224678"/>
            <a:ext cx="4337338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버전 차이점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 = </a:t>
            </a:r>
            <a:r>
              <a:rPr lang="ko-KR" altLang="en-US" dirty="0"/>
              <a:t>서비스 평가 내용 제외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 = </a:t>
            </a:r>
            <a:r>
              <a:rPr lang="ko-KR" altLang="en-US" dirty="0"/>
              <a:t>서비스 평가 내용 공유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B</a:t>
            </a:r>
            <a:r>
              <a:rPr lang="ko-KR" altLang="en-US" b="1" dirty="0"/>
              <a:t>버전의 경우 </a:t>
            </a:r>
            <a:r>
              <a:rPr lang="en-US" altLang="ko-KR" b="1" dirty="0"/>
              <a:t>A </a:t>
            </a:r>
            <a:r>
              <a:rPr lang="ko-KR" altLang="en-US" b="1" dirty="0"/>
              <a:t>보다 </a:t>
            </a:r>
            <a:r>
              <a:rPr lang="en-US" altLang="ko-KR" b="1" dirty="0"/>
              <a:t>34% </a:t>
            </a:r>
            <a:r>
              <a:rPr lang="ko-KR" altLang="en-US" b="1" dirty="0"/>
              <a:t>높은 </a:t>
            </a:r>
            <a:r>
              <a:rPr lang="ko-KR" altLang="en-US" b="1" dirty="0" err="1"/>
              <a:t>전환율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상품을 구매하는 데 결정적인 영향을 끼치는 것으로 광고 </a:t>
            </a:r>
            <a:r>
              <a:rPr lang="en-US" altLang="ko-KR" dirty="0"/>
              <a:t>No, </a:t>
            </a:r>
            <a:r>
              <a:rPr lang="ko-KR" altLang="en-US" dirty="0"/>
              <a:t>상품 </a:t>
            </a:r>
            <a:r>
              <a:rPr lang="en-US" altLang="ko-KR" dirty="0"/>
              <a:t>No, </a:t>
            </a:r>
            <a:r>
              <a:rPr lang="ko-KR" altLang="en-US" dirty="0"/>
              <a:t>바로 실제 사용자의 추천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버전 차이점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개인정보보호 서비스기업의 인증마크 </a:t>
            </a:r>
            <a:r>
              <a:rPr lang="ko-KR" altLang="en-US" dirty="0"/>
              <a:t>제공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 = </a:t>
            </a:r>
            <a:r>
              <a:rPr lang="ko-KR" altLang="en-US" dirty="0"/>
              <a:t>개인정보보호 서비스기업의 인증마크 </a:t>
            </a:r>
            <a:r>
              <a:rPr lang="ko-KR" altLang="en-US" dirty="0" err="1"/>
              <a:t>미제공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B</a:t>
            </a:r>
            <a:r>
              <a:rPr lang="ko-KR" altLang="en-US" b="1" dirty="0"/>
              <a:t>버전이 </a:t>
            </a:r>
            <a:r>
              <a:rPr lang="en-US" altLang="ko-KR" b="1" dirty="0"/>
              <a:t>A</a:t>
            </a:r>
            <a:r>
              <a:rPr lang="ko-KR" altLang="en-US" b="1" dirty="0"/>
              <a:t>보다 </a:t>
            </a:r>
            <a:r>
              <a:rPr lang="en-US" altLang="ko-KR" b="1" dirty="0"/>
              <a:t>12.6% </a:t>
            </a:r>
            <a:r>
              <a:rPr lang="ko-KR" altLang="en-US" b="1" dirty="0"/>
              <a:t>증가한 </a:t>
            </a:r>
            <a:r>
              <a:rPr lang="ko-KR" altLang="en-US" b="1" dirty="0" err="1"/>
              <a:t>전환율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결제와 연관성 높은 </a:t>
            </a:r>
            <a:r>
              <a:rPr lang="en-US" altLang="ko-KR" dirty="0" err="1"/>
              <a:t>TRUSTe</a:t>
            </a:r>
            <a:r>
              <a:rPr lang="en-US" altLang="ko-KR" dirty="0"/>
              <a:t> </a:t>
            </a:r>
            <a:r>
              <a:rPr lang="ko-KR" altLang="en-US" dirty="0"/>
              <a:t>이미지가 부정적으로 작용 </a:t>
            </a:r>
            <a:r>
              <a:rPr lang="en-US" altLang="ko-KR" dirty="0"/>
              <a:t>(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대가 </a:t>
            </a:r>
            <a:r>
              <a:rPr lang="ko-KR" altLang="en-US" dirty="0" err="1"/>
              <a:t>지불느낌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A5234-FC30-4067-827B-7FD42E650290}"/>
              </a:ext>
            </a:extLst>
          </p:cNvPr>
          <p:cNvSpPr txBox="1"/>
          <p:nvPr/>
        </p:nvSpPr>
        <p:spPr>
          <a:xfrm>
            <a:off x="190499" y="683358"/>
            <a:ext cx="26741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고객경험 공유여부에 따른 </a:t>
            </a:r>
            <a:r>
              <a:rPr lang="en-US" altLang="ko-KR" sz="1200" b="1" dirty="0"/>
              <a:t>A/B Test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인증마크 제공 여부에 따른 </a:t>
            </a:r>
            <a:r>
              <a:rPr lang="en-US" altLang="ko-KR" sz="1200" b="1" dirty="0"/>
              <a:t>A/B Test</a:t>
            </a:r>
            <a:endParaRPr lang="ko-KR" altLang="en-US" sz="12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CDF6E67-8501-4C1F-A471-773247F1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1" y="4803043"/>
            <a:ext cx="4938280" cy="18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D68825-EC71-4519-A409-070B92E8D3F6}"/>
              </a:ext>
            </a:extLst>
          </p:cNvPr>
          <p:cNvSpPr/>
          <p:nvPr/>
        </p:nvSpPr>
        <p:spPr>
          <a:xfrm>
            <a:off x="3325091" y="3345874"/>
            <a:ext cx="14651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사람의 서비스 평가 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51703-022E-40AC-A523-3109CB6CC9EE}"/>
              </a:ext>
            </a:extLst>
          </p:cNvPr>
          <p:cNvSpPr/>
          <p:nvPr/>
        </p:nvSpPr>
        <p:spPr>
          <a:xfrm>
            <a:off x="5378162" y="1224678"/>
            <a:ext cx="4337338" cy="2744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5166F-1B2F-44BE-939D-333BD8B6E5A2}"/>
              </a:ext>
            </a:extLst>
          </p:cNvPr>
          <p:cNvSpPr/>
          <p:nvPr/>
        </p:nvSpPr>
        <p:spPr>
          <a:xfrm>
            <a:off x="5379026" y="4078248"/>
            <a:ext cx="4337338" cy="2655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Google Analytics를 이용하여 'A/B TEST' 하기! - GoldenPlanet">
            <a:extLst>
              <a:ext uri="{FF2B5EF4-FFF2-40B4-BE49-F238E27FC236}">
                <a16:creationId xmlns:a16="http://schemas.microsoft.com/office/drawing/2014/main" id="{3AA9B8CE-0755-473D-8A99-E8694F62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" y="746414"/>
            <a:ext cx="48768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analytics_ab test_04">
            <a:extLst>
              <a:ext uri="{FF2B5EF4-FFF2-40B4-BE49-F238E27FC236}">
                <a16:creationId xmlns:a16="http://schemas.microsoft.com/office/drawing/2014/main" id="{EA944A79-46E8-4CC7-84BE-6E077384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09" y="865476"/>
            <a:ext cx="4762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oogle analytics_ab test_05">
            <a:extLst>
              <a:ext uri="{FF2B5EF4-FFF2-40B4-BE49-F238E27FC236}">
                <a16:creationId xmlns:a16="http://schemas.microsoft.com/office/drawing/2014/main" id="{98C6FADC-BC98-4027-8BCD-0B310E9E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4104843"/>
            <a:ext cx="4762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077E8E-FF18-4504-B34B-2266D354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17" y="4051164"/>
            <a:ext cx="1714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79EE43-065C-4C24-BE04-191068EBC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577" y="4954197"/>
            <a:ext cx="1628687" cy="1344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C0F807-7F31-4186-AE8F-6AFC07E0D183}"/>
              </a:ext>
            </a:extLst>
          </p:cNvPr>
          <p:cNvSpPr txBox="1"/>
          <p:nvPr/>
        </p:nvSpPr>
        <p:spPr>
          <a:xfrm>
            <a:off x="7587574" y="4231532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Multi-armed bandit</a:t>
            </a:r>
          </a:p>
          <a:p>
            <a:r>
              <a:rPr lang="en-US" altLang="ko-KR" dirty="0"/>
              <a:t>3.10 (p141~144)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1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이윤지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</a:rPr>
              <a:t>통계적 실험과 유의성 검정</a:t>
            </a:r>
            <a:endParaRPr dirty="0"/>
          </a:p>
        </p:txBody>
      </p:sp>
      <p:sp>
        <p:nvSpPr>
          <p:cNvPr id="16" name="Google Shape;38;g7fdcfe9825_0_1"/>
          <p:cNvSpPr txBox="1"/>
          <p:nvPr/>
        </p:nvSpPr>
        <p:spPr>
          <a:xfrm>
            <a:off x="608265" y="1332222"/>
            <a:ext cx="3145587" cy="33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3.2 </a:t>
            </a:r>
            <a:r>
              <a:rPr lang="ko-KR" altLang="en-US" sz="1800" b="1" dirty="0">
                <a:solidFill>
                  <a:schemeClr val="dk1"/>
                </a:solidFill>
              </a:rPr>
              <a:t>가설검정 </a:t>
            </a:r>
            <a:r>
              <a:rPr lang="en-US" altLang="ko-KR" sz="1800" b="1" dirty="0">
                <a:solidFill>
                  <a:schemeClr val="dk1"/>
                </a:solidFill>
              </a:rPr>
              <a:t>(</a:t>
            </a:r>
            <a:r>
              <a:rPr lang="ko-KR" altLang="en-US" sz="1800" b="1" dirty="0">
                <a:solidFill>
                  <a:schemeClr val="dk1"/>
                </a:solidFill>
              </a:rPr>
              <a:t>유의성 검정</a:t>
            </a:r>
            <a:r>
              <a:rPr lang="en-US" altLang="ko-KR" sz="1800" b="1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1401C-77CD-44FE-9361-B97E5B6D7B70}"/>
              </a:ext>
            </a:extLst>
          </p:cNvPr>
          <p:cNvSpPr txBox="1"/>
          <p:nvPr/>
        </p:nvSpPr>
        <p:spPr>
          <a:xfrm>
            <a:off x="885523" y="1666458"/>
            <a:ext cx="5736657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가설을 전통적인 통계분석 방법으로 검정하는 것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관찰된 효과가 </a:t>
            </a:r>
            <a:r>
              <a:rPr lang="ko-KR" altLang="en-US" b="1" dirty="0"/>
              <a:t>우연에 의한 것인지</a:t>
            </a:r>
            <a:r>
              <a:rPr lang="ko-KR" altLang="en-US" dirty="0"/>
              <a:t> 여부를 알아내는 것이 목적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F7CFAD-F6A3-49AB-9346-C4D3A5272D6D}"/>
              </a:ext>
            </a:extLst>
          </p:cNvPr>
          <p:cNvGrpSpPr/>
          <p:nvPr/>
        </p:nvGrpSpPr>
        <p:grpSpPr>
          <a:xfrm>
            <a:off x="885523" y="4968964"/>
            <a:ext cx="8431729" cy="1026302"/>
            <a:chOff x="1010652" y="5196471"/>
            <a:chExt cx="8431729" cy="10263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3FC32A-EE04-4D78-B1FA-B7B641254FEE}"/>
                </a:ext>
              </a:extLst>
            </p:cNvPr>
            <p:cNvSpPr txBox="1"/>
            <p:nvPr/>
          </p:nvSpPr>
          <p:spPr>
            <a:xfrm>
              <a:off x="1010652" y="5196471"/>
              <a:ext cx="274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Q)</a:t>
              </a:r>
              <a:r>
                <a:rPr lang="ko-KR" altLang="en-US" sz="1600" b="1" dirty="0"/>
                <a:t> 왜 가설을 세워야 할까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0D6D7E-585B-4E40-9375-DAD5702991F1}"/>
                </a:ext>
              </a:extLst>
            </p:cNvPr>
            <p:cNvSpPr txBox="1"/>
            <p:nvPr/>
          </p:nvSpPr>
          <p:spPr>
            <a:xfrm>
              <a:off x="1281764" y="5535025"/>
              <a:ext cx="8160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u="sng" dirty="0">
                  <a:solidFill>
                    <a:srgbClr val="0070C0"/>
                  </a:solidFill>
                </a:rPr>
                <a:t>임의성</a:t>
              </a:r>
              <a:r>
                <a:rPr lang="en-US" altLang="ko-KR" sz="1600" b="1" u="sng" dirty="0">
                  <a:solidFill>
                    <a:srgbClr val="0070C0"/>
                  </a:solidFill>
                </a:rPr>
                <a:t>(</a:t>
              </a:r>
              <a:r>
                <a:rPr lang="ko-KR" altLang="en-US" sz="1600" b="1" u="sng" dirty="0" err="1">
                  <a:solidFill>
                    <a:srgbClr val="0070C0"/>
                  </a:solidFill>
                </a:rPr>
                <a:t>랜덤성</a:t>
              </a:r>
              <a:r>
                <a:rPr lang="en-US" altLang="ko-KR" sz="1600" b="1" u="sng" dirty="0">
                  <a:solidFill>
                    <a:srgbClr val="0070C0"/>
                  </a:solidFill>
                </a:rPr>
                <a:t>)</a:t>
              </a:r>
              <a:r>
                <a:rPr lang="ko-KR" altLang="en-US" sz="1600" b="1" u="sng" dirty="0">
                  <a:solidFill>
                    <a:srgbClr val="0070C0"/>
                  </a:solidFill>
                </a:rPr>
                <a:t>을 과소평가</a:t>
              </a:r>
              <a:r>
                <a:rPr lang="ko-KR" altLang="en-US" sz="1600" b="1" dirty="0"/>
                <a:t>하려는 인간의 경향 때문</a:t>
              </a:r>
              <a:r>
                <a:rPr lang="en-US" altLang="ko-KR" sz="1600" b="1" dirty="0"/>
                <a:t>!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F9F2B3-38C8-4D7A-98AB-E9CFDFD4A37B}"/>
                </a:ext>
              </a:extLst>
            </p:cNvPr>
            <p:cNvSpPr/>
            <p:nvPr/>
          </p:nvSpPr>
          <p:spPr>
            <a:xfrm>
              <a:off x="1941776" y="5945774"/>
              <a:ext cx="5663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예외적인 상황 예상 </a:t>
              </a:r>
              <a:r>
                <a:rPr lang="en-US" altLang="ko-KR" sz="1200" dirty="0"/>
                <a:t>X, </a:t>
              </a:r>
              <a:r>
                <a:rPr lang="ko-KR" altLang="en-US" sz="1200" dirty="0"/>
                <a:t>무작위 사건을 중요 의미가 있는 패턴을 갖는 것으로 오해 </a:t>
              </a:r>
            </a:p>
          </p:txBody>
        </p:sp>
        <p:sp>
          <p:nvSpPr>
            <p:cNvPr id="9" name="화살표: 위로 굽음 8">
              <a:extLst>
                <a:ext uri="{FF2B5EF4-FFF2-40B4-BE49-F238E27FC236}">
                  <a16:creationId xmlns:a16="http://schemas.microsoft.com/office/drawing/2014/main" id="{C04E05BA-BC54-4E2B-A6FA-ADD919F5C147}"/>
                </a:ext>
              </a:extLst>
            </p:cNvPr>
            <p:cNvSpPr/>
            <p:nvPr/>
          </p:nvSpPr>
          <p:spPr>
            <a:xfrm rot="5400000">
              <a:off x="1575040" y="5785867"/>
              <a:ext cx="338554" cy="394918"/>
            </a:xfrm>
            <a:prstGeom prst="bentUpArrow">
              <a:avLst/>
            </a:prstGeom>
            <a:solidFill>
              <a:srgbClr val="26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D6F4C8-933F-42A5-8E6A-630FDB5B77E9}"/>
              </a:ext>
            </a:extLst>
          </p:cNvPr>
          <p:cNvGrpSpPr/>
          <p:nvPr/>
        </p:nvGrpSpPr>
        <p:grpSpPr>
          <a:xfrm>
            <a:off x="1010652" y="2643879"/>
            <a:ext cx="4340994" cy="1984785"/>
            <a:chOff x="921117" y="2550298"/>
            <a:chExt cx="4053843" cy="20554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CC02FD-D762-4F2B-9B9E-158169CF7BA0}"/>
                </a:ext>
              </a:extLst>
            </p:cNvPr>
            <p:cNvSpPr/>
            <p:nvPr/>
          </p:nvSpPr>
          <p:spPr>
            <a:xfrm>
              <a:off x="921117" y="2550298"/>
              <a:ext cx="3830855" cy="205542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9798D1-CA2C-4462-ACAE-CB38703DD6FE}"/>
                    </a:ext>
                  </a:extLst>
                </p:cNvPr>
                <p:cNvSpPr/>
                <p:nvPr/>
              </p:nvSpPr>
              <p:spPr>
                <a:xfrm>
                  <a:off x="921117" y="2570954"/>
                  <a:ext cx="4053843" cy="20141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b="1" dirty="0"/>
                    <a:t>[가설검정의 절차]</a:t>
                  </a:r>
                  <a:endParaRPr lang="en-US" altLang="ko-KR" b="1" dirty="0"/>
                </a:p>
                <a:p>
                  <a:endParaRPr lang="ko-KR" altLang="en-US" sz="400" b="1" dirty="0"/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/>
                    <a:t>유의수준</a:t>
                  </a:r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altLang="ko-KR" dirty="0"/>
                    <a:t>)</a:t>
                  </a:r>
                  <a:r>
                    <a:rPr lang="ko-KR" altLang="en-US" dirty="0"/>
                    <a:t> 결정, </a:t>
                  </a:r>
                  <a:r>
                    <a:rPr lang="ko-KR" altLang="en-US" dirty="0" err="1"/>
                    <a:t>귀무가설과</a:t>
                  </a:r>
                  <a:r>
                    <a:rPr lang="ko-KR" altLang="en-US" dirty="0"/>
                    <a:t> 대립가설 설정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err="1"/>
                    <a:t>검정통계량</a:t>
                  </a:r>
                  <a:r>
                    <a:rPr lang="ko-KR" altLang="en-US" dirty="0"/>
                    <a:t> 설정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err="1"/>
                    <a:t>기각역</a:t>
                  </a:r>
                  <a:r>
                    <a:rPr lang="ko-KR" altLang="en-US" dirty="0"/>
                    <a:t> 설정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 err="1"/>
                    <a:t>검정통계량</a:t>
                  </a:r>
                  <a:r>
                    <a:rPr lang="ko-KR" altLang="en-US" dirty="0"/>
                    <a:t> 계산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ko-KR" altLang="en-US" dirty="0"/>
                    <a:t>통계적인 의사결정</a:t>
                  </a: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9798D1-CA2C-4462-ACAE-CB38703DD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17" y="2570954"/>
                  <a:ext cx="4053843" cy="2014115"/>
                </a:xfrm>
                <a:prstGeom prst="rect">
                  <a:avLst/>
                </a:prstGeom>
                <a:blipFill>
                  <a:blip r:embed="rId3"/>
                  <a:stretch>
                    <a:fillRect l="-421" t="-940" b="-18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ACD442-1F62-4FCA-BA1E-7803BA81E592}"/>
              </a:ext>
            </a:extLst>
          </p:cNvPr>
          <p:cNvSpPr/>
          <p:nvPr/>
        </p:nvSpPr>
        <p:spPr>
          <a:xfrm>
            <a:off x="5577811" y="2609850"/>
            <a:ext cx="3797122" cy="196578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9AC067-E785-41EC-AD95-026E4CAA38C0}"/>
              </a:ext>
            </a:extLst>
          </p:cNvPr>
          <p:cNvSpPr/>
          <p:nvPr/>
        </p:nvSpPr>
        <p:spPr>
          <a:xfrm>
            <a:off x="440327" y="2609850"/>
            <a:ext cx="3797122" cy="196578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8;g7fdcfe9825_0_1">
            <a:extLst>
              <a:ext uri="{FF2B5EF4-FFF2-40B4-BE49-F238E27FC236}">
                <a16:creationId xmlns:a16="http://schemas.microsoft.com/office/drawing/2014/main" id="{EDC6EDC2-FC42-489B-A143-BEB06F9FBECE}"/>
              </a:ext>
            </a:extLst>
          </p:cNvPr>
          <p:cNvSpPr txBox="1"/>
          <p:nvPr/>
        </p:nvSpPr>
        <p:spPr>
          <a:xfrm>
            <a:off x="579690" y="1066632"/>
            <a:ext cx="2887409" cy="33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[ </a:t>
            </a:r>
            <a:r>
              <a:rPr lang="ko-KR" altLang="en-US" sz="1800" b="1" dirty="0" err="1"/>
              <a:t>귀무가설</a:t>
            </a:r>
            <a:r>
              <a:rPr lang="ko-KR" altLang="en-US" sz="1800" b="1" dirty="0"/>
              <a:t>  </a:t>
            </a:r>
            <a:r>
              <a:rPr lang="en-US" altLang="ko-KR" sz="1800" b="1" dirty="0"/>
              <a:t>VS </a:t>
            </a:r>
            <a:r>
              <a:rPr lang="ko-KR" altLang="en-US" sz="1800" b="1" dirty="0"/>
              <a:t>대립가설 </a:t>
            </a:r>
            <a:r>
              <a:rPr lang="en-US" altLang="ko-KR" sz="1800" b="1" dirty="0"/>
              <a:t>]</a:t>
            </a:r>
            <a:endParaRPr sz="1800" b="1" dirty="0"/>
          </a:p>
        </p:txBody>
      </p:sp>
      <p:sp>
        <p:nvSpPr>
          <p:cNvPr id="24" name="Google Shape;38;g7fdcfe9825_0_1">
            <a:extLst>
              <a:ext uri="{FF2B5EF4-FFF2-40B4-BE49-F238E27FC236}">
                <a16:creationId xmlns:a16="http://schemas.microsoft.com/office/drawing/2014/main" id="{479F9922-36D3-4AD5-A0C2-FE1253CB567B}"/>
              </a:ext>
            </a:extLst>
          </p:cNvPr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3.2 </a:t>
            </a:r>
            <a:r>
              <a:rPr lang="ko-KR" altLang="en-US" sz="1800" b="1" dirty="0">
                <a:solidFill>
                  <a:schemeClr val="dk1"/>
                </a:solidFill>
              </a:rPr>
              <a:t>가설검정</a:t>
            </a:r>
            <a:endParaRPr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E79781-AA07-409D-9859-8B24766942B4}"/>
              </a:ext>
            </a:extLst>
          </p:cNvPr>
          <p:cNvGrpSpPr/>
          <p:nvPr/>
        </p:nvGrpSpPr>
        <p:grpSpPr>
          <a:xfrm>
            <a:off x="1241736" y="1851482"/>
            <a:ext cx="2548948" cy="584775"/>
            <a:chOff x="433417" y="1853430"/>
            <a:chExt cx="2548948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7B54FA8-B905-4221-BF9B-4500F2AB4CF1}"/>
                    </a:ext>
                  </a:extLst>
                </p:cNvPr>
                <p:cNvSpPr txBox="1"/>
                <p:nvPr/>
              </p:nvSpPr>
              <p:spPr>
                <a:xfrm>
                  <a:off x="2475560" y="1853430"/>
                  <a:ext cx="5068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 sz="28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7B54FA8-B905-4221-BF9B-4500F2AB4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560" y="1853430"/>
                  <a:ext cx="50680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F942DD-6FEA-42FA-B80D-C7B3C9D3082B}"/>
                </a:ext>
              </a:extLst>
            </p:cNvPr>
            <p:cNvSpPr txBox="1"/>
            <p:nvPr/>
          </p:nvSpPr>
          <p:spPr>
            <a:xfrm>
              <a:off x="433417" y="1914985"/>
              <a:ext cx="2213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귀무가설</a:t>
              </a:r>
              <a:endParaRPr lang="en-US" altLang="ko-KR" b="1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영가설</a:t>
              </a:r>
              <a:r>
                <a:rPr lang="en-US" altLang="ko-KR" dirty="0"/>
                <a:t>, null hypothesis)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D3E7B-1A33-4ABA-814E-5342736EE121}"/>
              </a:ext>
            </a:extLst>
          </p:cNvPr>
          <p:cNvGrpSpPr/>
          <p:nvPr/>
        </p:nvGrpSpPr>
        <p:grpSpPr>
          <a:xfrm>
            <a:off x="5886597" y="1851482"/>
            <a:ext cx="3308178" cy="585235"/>
            <a:chOff x="6852335" y="1878060"/>
            <a:chExt cx="3308178" cy="585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24832F-9B48-40BC-9952-5AD4CA9E7E89}"/>
                    </a:ext>
                  </a:extLst>
                </p:cNvPr>
                <p:cNvSpPr txBox="1"/>
                <p:nvPr/>
              </p:nvSpPr>
              <p:spPr>
                <a:xfrm>
                  <a:off x="6852335" y="1878060"/>
                  <a:ext cx="4985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24832F-9B48-40BC-9952-5AD4CA9E7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335" y="1878060"/>
                  <a:ext cx="49853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378554-980E-418E-A484-A2F6A50DA962}"/>
                </a:ext>
              </a:extLst>
            </p:cNvPr>
            <p:cNvSpPr txBox="1"/>
            <p:nvPr/>
          </p:nvSpPr>
          <p:spPr>
            <a:xfrm>
              <a:off x="7081055" y="1940075"/>
              <a:ext cx="3079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대립가설</a:t>
              </a:r>
              <a:endParaRPr lang="en-US" altLang="ko-KR" b="1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대안가설</a:t>
              </a:r>
              <a:r>
                <a:rPr lang="en-US" altLang="ko-KR" dirty="0"/>
                <a:t>, alternative hypothesis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8B0E8F-2DA8-49FE-B504-CE0F047BA582}"/>
              </a:ext>
            </a:extLst>
          </p:cNvPr>
          <p:cNvSpPr txBox="1"/>
          <p:nvPr/>
        </p:nvSpPr>
        <p:spPr>
          <a:xfrm>
            <a:off x="390514" y="2739572"/>
            <a:ext cx="389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처음부터 버릴 것을 예상하는 가설</a:t>
            </a:r>
            <a:endParaRPr lang="en-US" altLang="ko-KR" b="1" dirty="0"/>
          </a:p>
          <a:p>
            <a:pPr algn="ctr"/>
            <a:endParaRPr lang="en-US" altLang="ko-KR" sz="600" b="1" dirty="0"/>
          </a:p>
          <a:p>
            <a:pPr algn="ctr"/>
            <a:r>
              <a:rPr lang="en-US" altLang="ko-KR" b="1" dirty="0"/>
              <a:t>‘</a:t>
            </a:r>
            <a:r>
              <a:rPr lang="ko-KR" altLang="en-US" dirty="0"/>
              <a:t>그룹들이 보이는 </a:t>
            </a:r>
            <a:r>
              <a:rPr lang="ko-KR" altLang="en-US" b="1" dirty="0"/>
              <a:t>결과는</a:t>
            </a:r>
            <a:r>
              <a:rPr lang="en-US" altLang="ko-KR" b="1" dirty="0"/>
              <a:t> </a:t>
            </a:r>
            <a:r>
              <a:rPr lang="ko-KR" altLang="en-US" b="1" dirty="0"/>
              <a:t>서로 </a:t>
            </a:r>
            <a:r>
              <a:rPr lang="ko-KR" altLang="en-US" b="1" dirty="0">
                <a:solidFill>
                  <a:srgbClr val="26A9E0"/>
                </a:solidFill>
              </a:rPr>
              <a:t>동일</a:t>
            </a:r>
            <a:r>
              <a:rPr lang="ko-KR" altLang="en-US" dirty="0"/>
              <a:t>하며</a:t>
            </a:r>
            <a:endParaRPr lang="en-US" altLang="ko-KR" sz="500" b="1" dirty="0"/>
          </a:p>
          <a:p>
            <a:pPr algn="ctr"/>
            <a:r>
              <a:rPr lang="ko-KR" altLang="en-US" b="1" dirty="0"/>
              <a:t>그룹 간 차이는 우연</a:t>
            </a:r>
            <a:r>
              <a:rPr lang="en-US" altLang="ko-KR" b="1" dirty="0"/>
              <a:t>’</a:t>
            </a:r>
            <a:r>
              <a:rPr lang="ko-KR" altLang="en-US" dirty="0"/>
              <a:t>이 기본 설정인 가설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4D1E-05D9-4F4A-BF19-9991ACBF8812}"/>
              </a:ext>
            </a:extLst>
          </p:cNvPr>
          <p:cNvSpPr txBox="1"/>
          <p:nvPr/>
        </p:nvSpPr>
        <p:spPr>
          <a:xfrm>
            <a:off x="5658773" y="2745886"/>
            <a:ext cx="36351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6A9E0"/>
                </a:solidFill>
              </a:rPr>
              <a:t>귀무가설과</a:t>
            </a:r>
            <a:r>
              <a:rPr lang="ko-KR" altLang="en-US" b="1" dirty="0">
                <a:solidFill>
                  <a:srgbClr val="26A9E0"/>
                </a:solidFill>
              </a:rPr>
              <a:t> 대립하는 가설</a:t>
            </a:r>
            <a:endParaRPr lang="en-US" altLang="ko-KR" b="1" dirty="0">
              <a:solidFill>
                <a:srgbClr val="26A9E0"/>
              </a:solidFill>
            </a:endParaRPr>
          </a:p>
          <a:p>
            <a:pPr algn="ctr"/>
            <a:endParaRPr lang="en-US" altLang="ko-KR" sz="500" b="1" dirty="0">
              <a:solidFill>
                <a:srgbClr val="26A9E0"/>
              </a:solidFill>
            </a:endParaRPr>
          </a:p>
          <a:p>
            <a:pPr algn="ctr"/>
            <a:r>
              <a:rPr lang="ko-KR" altLang="en-US" b="1" dirty="0" err="1"/>
              <a:t>귀무가설이</a:t>
            </a:r>
            <a:r>
              <a:rPr lang="ko-KR" altLang="en-US" b="1" dirty="0"/>
              <a:t> 기각되었을 때</a:t>
            </a:r>
            <a:endParaRPr lang="en-US" altLang="ko-KR" b="1" dirty="0"/>
          </a:p>
          <a:p>
            <a:pPr algn="ctr"/>
            <a:r>
              <a:rPr lang="ko-KR" altLang="en-US" b="1" dirty="0"/>
              <a:t>대안으로 선택하는 가설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0E90-560F-4BDE-A7F0-CE9CD2AC840B}"/>
              </a:ext>
            </a:extLst>
          </p:cNvPr>
          <p:cNvSpPr txBox="1"/>
          <p:nvPr/>
        </p:nvSpPr>
        <p:spPr>
          <a:xfrm>
            <a:off x="4582075" y="1851482"/>
            <a:ext cx="68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33126"/>
                </a:solidFill>
              </a:rPr>
              <a:t>VS</a:t>
            </a:r>
            <a:endParaRPr lang="ko-KR" altLang="en-US" sz="2800" b="1" dirty="0">
              <a:solidFill>
                <a:srgbClr val="E331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800D7-933E-48C5-A1B7-1268384874B1}"/>
              </a:ext>
            </a:extLst>
          </p:cNvPr>
          <p:cNvSpPr txBox="1"/>
          <p:nvPr/>
        </p:nvSpPr>
        <p:spPr>
          <a:xfrm>
            <a:off x="691063" y="3775316"/>
            <a:ext cx="3295650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형식</a:t>
            </a:r>
            <a:r>
              <a:rPr lang="ko-KR" altLang="en-US" dirty="0"/>
              <a:t> </a:t>
            </a:r>
            <a:r>
              <a:rPr lang="en-US" altLang="ko-KR" dirty="0"/>
              <a:t>: “~</a:t>
            </a:r>
            <a:r>
              <a:rPr lang="ko-KR" altLang="en-US" dirty="0"/>
              <a:t>와 차이가 없다</a:t>
            </a:r>
            <a:r>
              <a:rPr lang="en-US" altLang="ko-KR" dirty="0"/>
              <a:t>”,  “~</a:t>
            </a:r>
            <a:r>
              <a:rPr lang="ko-KR" altLang="en-US" dirty="0"/>
              <a:t>와 같다</a:t>
            </a:r>
            <a:r>
              <a:rPr lang="en-US" altLang="ko-KR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“~</a:t>
            </a:r>
            <a:r>
              <a:rPr lang="ko-KR" altLang="en-US" dirty="0"/>
              <a:t>의 효과는 없다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CC5F3-96CD-4A06-A912-CBD70B8CB290}"/>
              </a:ext>
            </a:extLst>
          </p:cNvPr>
          <p:cNvSpPr txBox="1"/>
          <p:nvPr/>
        </p:nvSpPr>
        <p:spPr>
          <a:xfrm>
            <a:off x="5828547" y="3775316"/>
            <a:ext cx="3295650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/>
              <a:t>형식</a:t>
            </a:r>
            <a:r>
              <a:rPr lang="ko-KR" altLang="en-US" dirty="0"/>
              <a:t> </a:t>
            </a:r>
            <a:r>
              <a:rPr lang="en-US" altLang="ko-KR" dirty="0"/>
              <a:t>: “~</a:t>
            </a:r>
            <a:r>
              <a:rPr lang="ko-KR" altLang="en-US" dirty="0"/>
              <a:t>와 차이가 있다</a:t>
            </a:r>
            <a:r>
              <a:rPr lang="en-US" altLang="ko-KR" dirty="0"/>
              <a:t>”,  “~</a:t>
            </a:r>
            <a:r>
              <a:rPr lang="ko-KR" altLang="en-US" dirty="0"/>
              <a:t>와 다르다</a:t>
            </a:r>
            <a:r>
              <a:rPr lang="en-US" altLang="ko-KR" dirty="0"/>
              <a:t>”,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      “~</a:t>
            </a:r>
            <a:r>
              <a:rPr lang="ko-KR" altLang="en-US" dirty="0"/>
              <a:t>의 효과는 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40188-A9BA-4ABE-A4C9-077DB0A03853}"/>
              </a:ext>
            </a:extLst>
          </p:cNvPr>
          <p:cNvGrpSpPr/>
          <p:nvPr/>
        </p:nvGrpSpPr>
        <p:grpSpPr>
          <a:xfrm>
            <a:off x="2808620" y="5101810"/>
            <a:ext cx="5538381" cy="585288"/>
            <a:chOff x="2029068" y="4880830"/>
            <a:chExt cx="5538381" cy="5852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E85964-D2B7-4341-913E-C6CE38FEBC44}"/>
                </a:ext>
              </a:extLst>
            </p:cNvPr>
            <p:cNvSpPr txBox="1"/>
            <p:nvPr/>
          </p:nvSpPr>
          <p:spPr>
            <a:xfrm>
              <a:off x="2280746" y="4880830"/>
              <a:ext cx="5286703" cy="5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 :  </a:t>
              </a:r>
              <a:r>
                <a:rPr lang="ko-KR" altLang="en-US" dirty="0"/>
                <a:t>그룹 </a:t>
              </a:r>
              <a:r>
                <a:rPr lang="en-US" altLang="ko-KR" dirty="0"/>
                <a:t>A</a:t>
              </a:r>
              <a:r>
                <a:rPr lang="ko-KR" altLang="en-US" dirty="0"/>
                <a:t>와 그룹 </a:t>
              </a:r>
              <a:r>
                <a:rPr lang="en-US" altLang="ko-KR" dirty="0"/>
                <a:t>B</a:t>
              </a:r>
              <a:r>
                <a:rPr lang="ko-KR" altLang="en-US" dirty="0"/>
                <a:t>의 평균에는 차이가 없다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:  </a:t>
              </a:r>
              <a:r>
                <a:rPr lang="ko-KR" altLang="en-US" dirty="0"/>
                <a:t>그룹 </a:t>
              </a:r>
              <a:r>
                <a:rPr lang="en-US" altLang="ko-KR" dirty="0"/>
                <a:t>A</a:t>
              </a:r>
              <a:r>
                <a:rPr lang="ko-KR" altLang="en-US" dirty="0"/>
                <a:t>는 그룹 </a:t>
              </a:r>
              <a:r>
                <a:rPr lang="en-US" altLang="ko-KR" dirty="0"/>
                <a:t>B</a:t>
              </a:r>
              <a:r>
                <a:rPr lang="ko-KR" altLang="en-US" dirty="0"/>
                <a:t>와 다르다</a:t>
              </a:r>
              <a:r>
                <a:rPr lang="en-US" altLang="ko-KR" dirty="0"/>
                <a:t>.(</a:t>
              </a:r>
              <a:r>
                <a:rPr lang="ko-KR" altLang="en-US" dirty="0"/>
                <a:t>더 크거나 작을 수 있다</a:t>
              </a:r>
              <a:r>
                <a:rPr lang="en-US" altLang="ko-KR" dirty="0"/>
                <a:t>.)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D281401-6F8D-4A12-83DA-8E9DCDD751B9}"/>
                    </a:ext>
                  </a:extLst>
                </p:cNvPr>
                <p:cNvSpPr/>
                <p:nvPr/>
              </p:nvSpPr>
              <p:spPr>
                <a:xfrm>
                  <a:off x="2031152" y="5124544"/>
                  <a:ext cx="4339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D281401-6F8D-4A12-83DA-8E9DCDD75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152" y="5124544"/>
                  <a:ext cx="4339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05036BA8-2F52-4CED-985F-ECC2D1D50A05}"/>
                    </a:ext>
                  </a:extLst>
                </p:cNvPr>
                <p:cNvSpPr/>
                <p:nvPr/>
              </p:nvSpPr>
              <p:spPr>
                <a:xfrm>
                  <a:off x="2029068" y="4880830"/>
                  <a:ext cx="4380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05036BA8-2F52-4CED-985F-ECC2D1D50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068" y="4880830"/>
                  <a:ext cx="4380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4BD6D8-E4B1-4442-88B7-8DE6CAA6A861}"/>
              </a:ext>
            </a:extLst>
          </p:cNvPr>
          <p:cNvGrpSpPr/>
          <p:nvPr/>
        </p:nvGrpSpPr>
        <p:grpSpPr>
          <a:xfrm>
            <a:off x="2808620" y="5746114"/>
            <a:ext cx="5538381" cy="585288"/>
            <a:chOff x="2029068" y="4880830"/>
            <a:chExt cx="5538381" cy="585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AA0A0E6-9DB2-4C4F-B137-344C54DD8DE9}"/>
                    </a:ext>
                  </a:extLst>
                </p:cNvPr>
                <p:cNvSpPr txBox="1"/>
                <p:nvPr/>
              </p:nvSpPr>
              <p:spPr>
                <a:xfrm>
                  <a:off x="2280746" y="4880830"/>
                  <a:ext cx="5286703" cy="585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dirty="0"/>
                    <a:t> :  A </a:t>
                  </a:r>
                  <a14:m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ko-KR" dirty="0"/>
                    <a:t>  B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dirty="0"/>
                    <a:t> :  A  &gt;  B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AA0A0E6-9DB2-4C4F-B137-344C54DD8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746" y="4880830"/>
                  <a:ext cx="5286703" cy="585288"/>
                </a:xfrm>
                <a:prstGeom prst="rect">
                  <a:avLst/>
                </a:prstGeom>
                <a:blipFill>
                  <a:blip r:embed="rId7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A3B7EB7-B488-4193-9F9F-5665C5EFE497}"/>
                    </a:ext>
                  </a:extLst>
                </p:cNvPr>
                <p:cNvSpPr/>
                <p:nvPr/>
              </p:nvSpPr>
              <p:spPr>
                <a:xfrm>
                  <a:off x="2031152" y="5124544"/>
                  <a:ext cx="4339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A3B7EB7-B488-4193-9F9F-5665C5EFE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152" y="5124544"/>
                  <a:ext cx="4339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41CF43B0-6CDF-40B7-AA5B-A86FFDA56AB5}"/>
                    </a:ext>
                  </a:extLst>
                </p:cNvPr>
                <p:cNvSpPr/>
                <p:nvPr/>
              </p:nvSpPr>
              <p:spPr>
                <a:xfrm>
                  <a:off x="2029068" y="4880830"/>
                  <a:ext cx="4380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41CF43B0-6CDF-40B7-AA5B-A86FFDA56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068" y="4880830"/>
                  <a:ext cx="4380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2EB3D-C3CF-434C-901B-8A6A583DA09D}"/>
              </a:ext>
            </a:extLst>
          </p:cNvPr>
          <p:cNvSpPr/>
          <p:nvPr/>
        </p:nvSpPr>
        <p:spPr>
          <a:xfrm>
            <a:off x="1420517" y="2159889"/>
            <a:ext cx="7376973" cy="1945462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8;g7fdcfe9825_0_1">
            <a:extLst>
              <a:ext uri="{FF2B5EF4-FFF2-40B4-BE49-F238E27FC236}">
                <a16:creationId xmlns:a16="http://schemas.microsoft.com/office/drawing/2014/main" id="{E3B82214-0F0D-471F-B525-D067756E58C5}"/>
              </a:ext>
            </a:extLst>
          </p:cNvPr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3.2 </a:t>
            </a:r>
            <a:r>
              <a:rPr lang="ko-KR" altLang="en-US" sz="1800" b="1" dirty="0">
                <a:solidFill>
                  <a:schemeClr val="dk1"/>
                </a:solidFill>
              </a:rPr>
              <a:t>가설검정</a:t>
            </a:r>
            <a:endParaRPr dirty="0"/>
          </a:p>
        </p:txBody>
      </p:sp>
      <p:sp>
        <p:nvSpPr>
          <p:cNvPr id="6" name="Google Shape;38;g7fdcfe9825_0_1">
            <a:extLst>
              <a:ext uri="{FF2B5EF4-FFF2-40B4-BE49-F238E27FC236}">
                <a16:creationId xmlns:a16="http://schemas.microsoft.com/office/drawing/2014/main" id="{F2604D80-6FC4-427A-8920-E92B8DEEF52D}"/>
              </a:ext>
            </a:extLst>
          </p:cNvPr>
          <p:cNvSpPr txBox="1"/>
          <p:nvPr/>
        </p:nvSpPr>
        <p:spPr>
          <a:xfrm>
            <a:off x="579690" y="1066632"/>
            <a:ext cx="2887409" cy="33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[ </a:t>
            </a:r>
            <a:r>
              <a:rPr lang="ko-KR" altLang="en-US" sz="1800" b="1" dirty="0"/>
              <a:t>일원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이원 가설검정 </a:t>
            </a:r>
            <a:r>
              <a:rPr lang="en-US" altLang="ko-KR" sz="1800" b="1" dirty="0"/>
              <a:t>]</a:t>
            </a:r>
            <a:endParaRPr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6C9FD-9AFE-48E3-90F1-98AE3681AAC0}"/>
              </a:ext>
            </a:extLst>
          </p:cNvPr>
          <p:cNvSpPr txBox="1"/>
          <p:nvPr/>
        </p:nvSpPr>
        <p:spPr>
          <a:xfrm>
            <a:off x="1281894" y="1735209"/>
            <a:ext cx="765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A/B </a:t>
            </a:r>
            <a:r>
              <a:rPr lang="ko-KR" altLang="en-US" sz="1600" b="1" dirty="0"/>
              <a:t>검정을 통해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기존 그룹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와 비교하여 새 그룹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가 </a:t>
            </a:r>
            <a:r>
              <a:rPr lang="ko-KR" altLang="en-US" sz="1600" b="1" dirty="0" err="1"/>
              <a:t>어떠한지</a:t>
            </a:r>
            <a:r>
              <a:rPr lang="ko-KR" altLang="en-US" sz="1600" b="1" dirty="0"/>
              <a:t> 검증한다 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A29FF-4174-4964-8F66-01AC8C15988D}"/>
              </a:ext>
            </a:extLst>
          </p:cNvPr>
          <p:cNvSpPr txBox="1"/>
          <p:nvPr/>
        </p:nvSpPr>
        <p:spPr>
          <a:xfrm>
            <a:off x="1960332" y="2190900"/>
            <a:ext cx="6298632" cy="174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b="1" dirty="0"/>
              <a:t>가정</a:t>
            </a:r>
            <a:r>
              <a:rPr lang="ko-KR" altLang="en-US" dirty="0"/>
              <a:t> </a:t>
            </a:r>
            <a:r>
              <a:rPr lang="en-US" altLang="ko-KR" dirty="0"/>
              <a:t>: B</a:t>
            </a:r>
            <a:r>
              <a:rPr lang="ko-KR" altLang="en-US" dirty="0"/>
              <a:t>가 완벽히 더 나은 것으로 입증되지 않는 이상</a:t>
            </a:r>
            <a:r>
              <a:rPr lang="en-US" altLang="ko-KR" dirty="0"/>
              <a:t> </a:t>
            </a:r>
            <a:r>
              <a:rPr lang="ko-KR" altLang="en-US" b="1" dirty="0"/>
              <a:t>계속 </a:t>
            </a:r>
            <a:r>
              <a:rPr lang="en-US" altLang="ko-KR" b="1" dirty="0"/>
              <a:t>A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b="1" dirty="0"/>
              <a:t>우연</a:t>
            </a:r>
            <a:r>
              <a:rPr lang="ko-KR" altLang="en-US" dirty="0"/>
              <a:t>에 의해 </a:t>
            </a:r>
            <a:r>
              <a:rPr lang="en-US" altLang="ko-KR" dirty="0"/>
              <a:t>B</a:t>
            </a:r>
            <a:r>
              <a:rPr lang="ko-KR" altLang="en-US" dirty="0"/>
              <a:t>가 좋은 것으로 선택되지 않도록 가설검정을 해야 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dirty="0"/>
              <a:t>1)</a:t>
            </a:r>
            <a:r>
              <a:rPr lang="ko-KR" altLang="en-US" dirty="0"/>
              <a:t> 때문에 우연에 의해 속을 일은 없게 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dirty="0"/>
              <a:t>이런 경우 </a:t>
            </a:r>
            <a:r>
              <a:rPr lang="ko-KR" altLang="en-US" b="1" u="sng" dirty="0"/>
              <a:t>방향성을 고려한 대립가설</a:t>
            </a:r>
            <a:r>
              <a:rPr lang="ko-KR" altLang="en-US" dirty="0"/>
              <a:t>이 </a:t>
            </a:r>
            <a:r>
              <a:rPr lang="ko-KR" altLang="en-US" b="1" u="sng" dirty="0"/>
              <a:t>필요</a:t>
            </a:r>
            <a:r>
              <a:rPr lang="ko-KR" altLang="en-US" dirty="0"/>
              <a:t>하다</a:t>
            </a:r>
            <a:r>
              <a:rPr lang="en-US" altLang="ko-KR" dirty="0"/>
              <a:t>.(B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보다 낫다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013C1C1-DADF-40D9-B4A7-5BD10BFFD997}"/>
              </a:ext>
            </a:extLst>
          </p:cNvPr>
          <p:cNvSpPr/>
          <p:nvPr/>
        </p:nvSpPr>
        <p:spPr>
          <a:xfrm>
            <a:off x="1588167" y="3712148"/>
            <a:ext cx="429915" cy="792477"/>
          </a:xfrm>
          <a:prstGeom prst="curvedRightArrow">
            <a:avLst/>
          </a:prstGeom>
          <a:solidFill>
            <a:srgbClr val="26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65F74-3AB5-4B9B-AA75-5DCC2EB830E1}"/>
              </a:ext>
            </a:extLst>
          </p:cNvPr>
          <p:cNvSpPr txBox="1"/>
          <p:nvPr/>
        </p:nvSpPr>
        <p:spPr>
          <a:xfrm>
            <a:off x="2283765" y="4105351"/>
            <a:ext cx="5975199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일원 가설검정 </a:t>
            </a:r>
            <a:r>
              <a:rPr lang="en-US" altLang="ko-KR" sz="1200" dirty="0"/>
              <a:t>: </a:t>
            </a:r>
            <a:r>
              <a:rPr lang="ko-KR" altLang="en-US" sz="1200" dirty="0"/>
              <a:t>우연에 의한 극단적인 결과에 대해</a:t>
            </a:r>
            <a:r>
              <a:rPr lang="en-US" altLang="ko-KR" sz="1200" dirty="0"/>
              <a:t>, </a:t>
            </a:r>
            <a:r>
              <a:rPr lang="ko-KR" altLang="en-US" sz="1200" b="1" dirty="0"/>
              <a:t>한 방향만을 고려</a:t>
            </a:r>
            <a:r>
              <a:rPr lang="ko-KR" altLang="en-US" sz="1200" dirty="0"/>
              <a:t>하여 </a:t>
            </a:r>
            <a:r>
              <a:rPr lang="en-US" altLang="ko-KR" sz="1200" dirty="0"/>
              <a:t>p</a:t>
            </a:r>
            <a:r>
              <a:rPr lang="ko-KR" altLang="en-US" sz="1200" dirty="0"/>
              <a:t>값 계산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이원 가설검정 </a:t>
            </a:r>
            <a:r>
              <a:rPr lang="en-US" altLang="ko-KR" sz="1200" dirty="0"/>
              <a:t>: </a:t>
            </a:r>
            <a:r>
              <a:rPr lang="ko-KR" altLang="en-US" sz="1200" dirty="0"/>
              <a:t>어느 쪽으로도 속지 않기 위해</a:t>
            </a:r>
            <a:r>
              <a:rPr lang="en-US" altLang="ko-KR" sz="1200" dirty="0"/>
              <a:t>, </a:t>
            </a:r>
            <a:r>
              <a:rPr lang="ko-KR" altLang="en-US" sz="1200" b="1" dirty="0"/>
              <a:t>양 방향을 고려</a:t>
            </a:r>
            <a:r>
              <a:rPr lang="ko-KR" altLang="en-US" sz="1200" dirty="0"/>
              <a:t>하여 </a:t>
            </a:r>
            <a:r>
              <a:rPr lang="en-US" altLang="ko-KR" sz="1200" dirty="0"/>
              <a:t>p</a:t>
            </a:r>
            <a:r>
              <a:rPr lang="ko-KR" altLang="en-US" sz="1200" dirty="0"/>
              <a:t>값 계산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28570-55D9-45AD-9AAE-244C896E9CDA}"/>
              </a:ext>
            </a:extLst>
          </p:cNvPr>
          <p:cNvSpPr txBox="1"/>
          <p:nvPr/>
        </p:nvSpPr>
        <p:spPr>
          <a:xfrm>
            <a:off x="1900265" y="5111634"/>
            <a:ext cx="6417473" cy="698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인 상황에서는 </a:t>
            </a:r>
            <a:r>
              <a:rPr lang="en-US" altLang="ko-KR" dirty="0"/>
              <a:t>A/B </a:t>
            </a:r>
            <a:r>
              <a:rPr lang="ko-KR" altLang="en-US" dirty="0"/>
              <a:t>검정의 특성상 한쪽 꼬리 가설검정과 잘 어울리나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여러 </a:t>
            </a:r>
            <a:r>
              <a:rPr lang="en-US" altLang="ko-KR" b="1" dirty="0"/>
              <a:t>SW</a:t>
            </a:r>
            <a:r>
              <a:rPr lang="ko-KR" altLang="en-US" dirty="0"/>
              <a:t>들은 일반적으로 </a:t>
            </a:r>
            <a:r>
              <a:rPr lang="ko-KR" altLang="en-US" b="1" dirty="0"/>
              <a:t>양쪽 꼬리 가설검정 결과를 </a:t>
            </a:r>
            <a:r>
              <a:rPr lang="en-US" altLang="ko-KR" b="1" dirty="0"/>
              <a:t>default</a:t>
            </a:r>
            <a:r>
              <a:rPr lang="ko-KR" altLang="en-US" b="1" dirty="0"/>
              <a:t>로 제공함</a:t>
            </a:r>
          </a:p>
        </p:txBody>
      </p:sp>
      <p:sp>
        <p:nvSpPr>
          <p:cNvPr id="15" name="Google Shape;66;g7fdcfe9825_0_21">
            <a:extLst>
              <a:ext uri="{FF2B5EF4-FFF2-40B4-BE49-F238E27FC236}">
                <a16:creationId xmlns:a16="http://schemas.microsoft.com/office/drawing/2014/main" id="{30C376FC-8483-4BE6-95C4-8346C3B033CB}"/>
              </a:ext>
            </a:extLst>
          </p:cNvPr>
          <p:cNvSpPr txBox="1"/>
          <p:nvPr/>
        </p:nvSpPr>
        <p:spPr>
          <a:xfrm>
            <a:off x="4209914" y="6215935"/>
            <a:ext cx="1798177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2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3.3.3 </a:t>
            </a:r>
            <a:r>
              <a:rPr lang="ko-KR" altLang="en-US" sz="2000" b="1" dirty="0"/>
              <a:t>전체 및 부트스트랩 순열검정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순열검정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임의순열검정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임의화 검정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순열 검정은 가설 검정에 가장 적합하며 부트스트랩은 신뢰 구간 추정에 가장 적합합니다</a:t>
            </a:r>
            <a:r>
              <a:rPr lang="en-US" altLang="ko-KR" dirty="0"/>
              <a:t>.</a:t>
            </a:r>
            <a:endParaRPr lang="ko-KR" altLang="en-US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err="1"/>
              <a:t>전체순열검정</a:t>
            </a:r>
            <a:r>
              <a:rPr lang="ko-KR" altLang="en-US" sz="2000" dirty="0"/>
              <a:t> </a:t>
            </a:r>
            <a:r>
              <a:rPr lang="en-US" altLang="ko-KR" sz="2000" dirty="0"/>
              <a:t>(exhaustive permutation test)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데이터를 무작위로 섞는 대신 실제로 발생할 수 있는 모든 가능한 조합을 찾는다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샘플 크기가 비교적 작을 때만 실용적이다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순열검정의 결과는 </a:t>
            </a:r>
            <a:r>
              <a:rPr lang="ko-KR" altLang="en-US" sz="1800" dirty="0" err="1"/>
              <a:t>셔플링을</a:t>
            </a:r>
            <a:r>
              <a:rPr lang="ko-KR" altLang="en-US" sz="1800" dirty="0"/>
              <a:t> 많이 반복할수록 </a:t>
            </a:r>
            <a:r>
              <a:rPr lang="ko-KR" altLang="en-US" sz="1800" dirty="0" err="1"/>
              <a:t>전체순열검정의</a:t>
            </a:r>
            <a:r>
              <a:rPr lang="ko-KR" altLang="en-US" sz="1800" dirty="0"/>
              <a:t> 결과와 </a:t>
            </a:r>
            <a:r>
              <a:rPr lang="ko-KR" altLang="en-US" sz="1800" dirty="0" err="1"/>
              <a:t>비슷해진다</a:t>
            </a:r>
            <a:endParaRPr lang="ko-KR" altLang="en-US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더 정확한 결론을 보장하기 때문에 정확검정 </a:t>
            </a:r>
            <a:r>
              <a:rPr lang="en-US" altLang="ko-KR" sz="1800" dirty="0"/>
              <a:t>(exact test) </a:t>
            </a:r>
            <a:r>
              <a:rPr lang="ko-KR" altLang="en-US" sz="1800" dirty="0"/>
              <a:t>라고도 한다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/>
              <a:t>부트스트랩 순열검정</a:t>
            </a:r>
            <a:r>
              <a:rPr lang="ko-KR" altLang="en-US" sz="2000" dirty="0"/>
              <a:t> </a:t>
            </a:r>
            <a:r>
              <a:rPr lang="en-US" altLang="ko-KR" sz="2000" dirty="0"/>
              <a:t>(bootstrap permutation test)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추출하는 과정을 </a:t>
            </a:r>
            <a:r>
              <a:rPr lang="ko-KR" altLang="en-US" sz="1800" b="1" dirty="0"/>
              <a:t>복원추출로 진행</a:t>
            </a:r>
            <a:r>
              <a:rPr lang="ko-KR" altLang="en-US" sz="1800" dirty="0"/>
              <a:t> 한다</a:t>
            </a: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순열검정의 장점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상대적으로 코딩하고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해석하고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설명하기 쉽다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데이터의 형태가 다양해도 된다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샘플 크기가 다양해도 된다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데이터가 정규분포를 따를 필요도 없다</a:t>
            </a:r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1281</Words>
  <Application>Microsoft Office PowerPoint</Application>
  <PresentationFormat>A4 용지(210x297mm)</PresentationFormat>
  <Paragraphs>260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Symbols</vt:lpstr>
      <vt:lpstr>Malgun Gothic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송지영</cp:lastModifiedBy>
  <cp:revision>53</cp:revision>
  <dcterms:created xsi:type="dcterms:W3CDTF">2018-12-13T08:26:30Z</dcterms:created>
  <dcterms:modified xsi:type="dcterms:W3CDTF">2020-05-19T10:51:20Z</dcterms:modified>
</cp:coreProperties>
</file>