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33" autoAdjust="0"/>
  </p:normalViewPr>
  <p:slideViewPr>
    <p:cSldViewPr snapToGrid="0">
      <p:cViewPr>
        <p:scale>
          <a:sx n="120" d="100"/>
          <a:sy n="120" d="100"/>
        </p:scale>
        <p:origin x="978" y="-432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informaticsandme.tistory.com/8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informaticsandme.tistory.com/8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e-WoY38ifA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2feelus&amp;logNo=220391880091&amp;proxyReferer=https:%2F%2Fwww.google.com%2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019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73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52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850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147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81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/>
              <a:t>https://brunch.co.kr/@jihoonleeh9l6/33</a:t>
            </a: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fdcfe98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g7fdcfe982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linkClick r:id="rId3"/>
              </a:rPr>
              <a:t>https://bioinformaticsandme.tistory.com/80</a:t>
            </a:r>
            <a:endParaRPr dirty="0"/>
          </a:p>
        </p:txBody>
      </p:sp>
      <p:sp>
        <p:nvSpPr>
          <p:cNvPr id="47" name="Google Shape;47;g7fdcfe982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fdcfe98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g7fdcfe982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linkClick r:id="rId3"/>
              </a:rPr>
              <a:t>https://bioinformaticsandme.tistory.com/80</a:t>
            </a:r>
            <a:endParaRPr dirty="0"/>
          </a:p>
        </p:txBody>
      </p:sp>
      <p:sp>
        <p:nvSpPr>
          <p:cNvPr id="47" name="Google Shape;47;g7fdcfe982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49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dirty="0"/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u="none" dirty="0">
                <a:solidFill>
                  <a:schemeClr val="tx1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ko-KR" altLang="en-US" u="none" dirty="0">
                <a:solidFill>
                  <a:schemeClr val="tx1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으로 </a:t>
            </a:r>
            <a:r>
              <a:rPr lang="ko-KR" altLang="en-US" u="none" dirty="0" err="1">
                <a:solidFill>
                  <a:schemeClr val="tx1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할경우</a:t>
            </a:r>
            <a:r>
              <a:rPr lang="ko-KR" altLang="en-US" u="none" dirty="0">
                <a:solidFill>
                  <a:schemeClr val="tx1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실제 분산소다 작게 나옴</a:t>
            </a:r>
            <a:endParaRPr lang="en-US" altLang="ko-KR" u="none" dirty="0">
              <a:solidFill>
                <a:schemeClr val="tx1"/>
              </a:solidFill>
              <a:highlight>
                <a:srgbClr val="FFFF00"/>
              </a:highligh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u="none" dirty="0">
              <a:highlight>
                <a:srgbClr val="FFFF00"/>
              </a:highlight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u="none" dirty="0">
                <a:highlight>
                  <a:srgbClr val="FFFF00"/>
                </a:highlight>
                <a:hlinkClick r:id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https://www.youtube.com/watch?v=8e-WoY38ifA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US" altLang="ko-KR" sz="2400" dirty="0">
                <a:highlight>
                  <a:srgbClr val="FFFF00"/>
                </a:highlight>
                <a:hlinkClick r:id="rId3"/>
              </a:rPr>
              <a:t>https://m.blog.naver.com/PostView.nhn?blogId=2feelus&amp;logNo=220391880091&amp;proxyReferer=https:%2F%2Fwww.google.com%2F</a:t>
            </a:r>
            <a:endParaRPr lang="en-US" altLang="ko-KR" sz="2400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57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ivx2lKFa2k" TargetMode="External"/><Relationship Id="rId2" Type="http://schemas.openxmlformats.org/officeDocument/2006/relationships/hyperlink" Target="https://niceguy1575.tistory.com/5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.png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NULL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59263" y="165464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송지영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lvl="0"/>
            <a:r>
              <a:rPr lang="en-US" altLang="ko-KR" sz="1800" b="1" dirty="0"/>
              <a:t>3.4.1 p</a:t>
            </a:r>
            <a:r>
              <a:rPr lang="ko-KR" altLang="en-US" sz="1800" b="1" dirty="0"/>
              <a:t>값</a:t>
            </a:r>
            <a:endParaRPr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CBE68A-6197-4604-B1E6-BF8D155B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68" y="662895"/>
            <a:ext cx="4565769" cy="2545717"/>
          </a:xfrm>
          <a:prstGeom prst="rect">
            <a:avLst/>
          </a:prstGeom>
        </p:spPr>
      </p:pic>
      <p:pic>
        <p:nvPicPr>
          <p:cNvPr id="2050" name="Picture 2" descr="유의수준(level of significantce)과 p-value : 네이버 블로그">
            <a:extLst>
              <a:ext uri="{FF2B5EF4-FFF2-40B4-BE49-F238E27FC236}">
                <a16:creationId xmlns:a16="http://schemas.microsoft.com/office/drawing/2014/main" id="{032D363C-A067-4CE7-ACD4-78478B48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2" y="3850783"/>
            <a:ext cx="3544560" cy="279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고객센터">
            <a:extLst>
              <a:ext uri="{FF2B5EF4-FFF2-40B4-BE49-F238E27FC236}">
                <a16:creationId xmlns:a16="http://schemas.microsoft.com/office/drawing/2014/main" id="{A3C1CA5E-E34B-4788-BCBE-154802845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94" y="3757807"/>
            <a:ext cx="4942312" cy="28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9AC7BE-2EB7-49C1-840B-50F8F5E22E1A}"/>
              </a:ext>
            </a:extLst>
          </p:cNvPr>
          <p:cNvSpPr txBox="1"/>
          <p:nvPr/>
        </p:nvSpPr>
        <p:spPr>
          <a:xfrm>
            <a:off x="474781" y="1046856"/>
            <a:ext cx="8969159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통계적 유의성을 정확히 측정하기 위한 지표</a:t>
            </a:r>
            <a:endParaRPr lang="en-US" altLang="ko-KR" b="1" dirty="0"/>
          </a:p>
          <a:p>
            <a:endParaRPr lang="en-US" altLang="ko-KR" sz="900" b="1" dirty="0"/>
          </a:p>
          <a:p>
            <a:r>
              <a:rPr lang="en-US" altLang="ko-KR" dirty="0"/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귀무가설이</a:t>
            </a:r>
            <a:r>
              <a:rPr lang="ko-KR" altLang="en-US" dirty="0">
                <a:solidFill>
                  <a:srgbClr val="FF0000"/>
                </a:solidFill>
              </a:rPr>
              <a:t> 맞다는 전제하</a:t>
            </a:r>
            <a:r>
              <a:rPr lang="ko-KR" altLang="en-US" dirty="0"/>
              <a:t>에</a:t>
            </a:r>
            <a:r>
              <a:rPr lang="en-US" altLang="ko-KR" dirty="0"/>
              <a:t>, </a:t>
            </a:r>
          </a:p>
          <a:p>
            <a:r>
              <a:rPr lang="ko-KR" altLang="en-US" sz="1800" dirty="0"/>
              <a:t>표본에서 실제로 관측된 통계치와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‘</a:t>
            </a:r>
            <a:r>
              <a:rPr lang="ko-KR" altLang="en-US" sz="1800" dirty="0">
                <a:solidFill>
                  <a:srgbClr val="FF0000"/>
                </a:solidFill>
              </a:rPr>
              <a:t>같거나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더 극단적인</a:t>
            </a:r>
            <a:r>
              <a:rPr lang="en-US" altLang="ko-KR" sz="1800" dirty="0">
                <a:solidFill>
                  <a:srgbClr val="FF0000"/>
                </a:solidFill>
              </a:rPr>
              <a:t>’ </a:t>
            </a:r>
            <a:r>
              <a:rPr lang="ko-KR" altLang="en-US" sz="1800" dirty="0"/>
              <a:t>통계치가 관측될 확률</a:t>
            </a:r>
            <a:r>
              <a:rPr lang="en-US" altLang="ko-KR" sz="1800" dirty="0"/>
              <a:t>)</a:t>
            </a:r>
            <a:br>
              <a:rPr lang="ko-KR" altLang="en-US" sz="1800" dirty="0"/>
            </a:br>
            <a:r>
              <a:rPr lang="en-US" altLang="ko-KR" sz="1800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p-value</a:t>
            </a:r>
            <a:r>
              <a:rPr lang="ko-KR" altLang="en-US" dirty="0"/>
              <a:t>가 너무 낮으면</a:t>
            </a:r>
            <a:r>
              <a:rPr lang="en-US" altLang="ko-KR" dirty="0"/>
              <a:t>, </a:t>
            </a:r>
            <a:r>
              <a:rPr lang="ko-KR" altLang="en-US" dirty="0"/>
              <a:t>그렇게 낮은 확률의 사건이 </a:t>
            </a:r>
            <a:endParaRPr lang="en-US" altLang="ko-KR" dirty="0"/>
          </a:p>
          <a:p>
            <a:r>
              <a:rPr lang="ko-KR" altLang="en-US" dirty="0"/>
              <a:t>실제로 일어났다고 생각하기 보다는 </a:t>
            </a:r>
            <a:r>
              <a:rPr lang="ko-KR" altLang="en-US" dirty="0" err="1"/>
              <a:t>귀무가설이</a:t>
            </a:r>
            <a:r>
              <a:rPr lang="ko-KR" altLang="en-US" dirty="0"/>
              <a:t> 틀렸다고 생각하게 된다</a:t>
            </a:r>
            <a:r>
              <a:rPr lang="en-US" altLang="ko-KR" dirty="0"/>
              <a:t>. 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sz="1100" dirty="0"/>
              <a:t>실제로 가능한 </a:t>
            </a:r>
            <a:r>
              <a:rPr lang="en-US" altLang="ko-KR" sz="1100" dirty="0"/>
              <a:t>m(</a:t>
            </a:r>
            <a:r>
              <a:rPr lang="ko-KR" altLang="en-US" sz="1100" dirty="0"/>
              <a:t>평균</a:t>
            </a:r>
            <a:r>
              <a:rPr lang="en-US" altLang="ko-KR" sz="1100" dirty="0"/>
              <a:t>)</a:t>
            </a:r>
            <a:r>
              <a:rPr lang="ko-KR" altLang="en-US" sz="1100" dirty="0"/>
              <a:t>의 분포가 위와 같을 때</a:t>
            </a:r>
            <a:r>
              <a:rPr lang="en-US" altLang="ko-KR" sz="1100" dirty="0"/>
              <a:t>, </a:t>
            </a:r>
            <a:r>
              <a:rPr lang="ko-KR" altLang="en-US" sz="1100" dirty="0"/>
              <a:t>내가 구한 평균이 </a:t>
            </a:r>
            <a:r>
              <a:rPr lang="en-US" altLang="ko-KR" sz="1100" dirty="0"/>
              <a:t>m2 </a:t>
            </a:r>
            <a:r>
              <a:rPr lang="ko-KR" altLang="en-US" sz="1100" dirty="0"/>
              <a:t>라면 </a:t>
            </a:r>
            <a:r>
              <a:rPr lang="en-US" altLang="ko-KR" sz="1100" dirty="0"/>
              <a:t>p-value</a:t>
            </a:r>
            <a:r>
              <a:rPr lang="ko-KR" altLang="en-US" sz="1100" dirty="0"/>
              <a:t>가 매우 작다</a:t>
            </a:r>
            <a:r>
              <a:rPr lang="en-US" altLang="ko-KR" sz="1100" dirty="0"/>
              <a:t>.</a:t>
            </a:r>
          </a:p>
          <a:p>
            <a:pPr lvl="1"/>
            <a:r>
              <a:rPr lang="ko-KR" altLang="en-US" sz="1100" dirty="0"/>
              <a:t>동엽님의 예제대로 희박한 일이 실제로 일어났다고 하기 보다는 분포를 가져온 가설</a:t>
            </a:r>
            <a:r>
              <a:rPr lang="en-US" altLang="ko-KR" sz="1100" dirty="0"/>
              <a:t>(</a:t>
            </a:r>
            <a:r>
              <a:rPr lang="ko-KR" altLang="en-US" sz="1100" dirty="0" err="1"/>
              <a:t>귀무가설</a:t>
            </a:r>
            <a:r>
              <a:rPr lang="en-US" altLang="ko-KR" sz="1100" dirty="0"/>
              <a:t>)</a:t>
            </a:r>
            <a:r>
              <a:rPr lang="ko-KR" altLang="en-US" sz="1100" dirty="0"/>
              <a:t>이 잘못됐다 판단</a:t>
            </a:r>
            <a:r>
              <a:rPr lang="en-US" altLang="ko-KR" sz="1100" dirty="0"/>
              <a:t>.</a:t>
            </a:r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r>
              <a:rPr lang="en-US" altLang="ko-KR" b="1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3291" y="3067665"/>
            <a:ext cx="796412" cy="6882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통계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17407" y="1292942"/>
            <a:ext cx="796412" cy="6882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차이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7407" y="5358581"/>
            <a:ext cx="796412" cy="6882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관계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검정</a:t>
            </a:r>
          </a:p>
        </p:txBody>
      </p:sp>
      <p:cxnSp>
        <p:nvCxnSpPr>
          <p:cNvPr id="6" name="꺾인 연결선 5"/>
          <p:cNvCxnSpPr>
            <a:stCxn id="2" idx="3"/>
            <a:endCxn id="3" idx="1"/>
          </p:cNvCxnSpPr>
          <p:nvPr/>
        </p:nvCxnSpPr>
        <p:spPr>
          <a:xfrm flipV="1">
            <a:off x="1189703" y="1637071"/>
            <a:ext cx="427704" cy="1774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4" idx="1"/>
          </p:cNvCxnSpPr>
          <p:nvPr/>
        </p:nvCxnSpPr>
        <p:spPr>
          <a:xfrm>
            <a:off x="1189703" y="3411794"/>
            <a:ext cx="427704" cy="229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56156" y="1135626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t-</a:t>
            </a:r>
            <a:r>
              <a:rPr lang="ko-KR" altLang="en-US" b="1" dirty="0">
                <a:solidFill>
                  <a:schemeClr val="tx1"/>
                </a:solidFill>
              </a:rPr>
              <a:t>검정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(t-test)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3" idx="3"/>
            <a:endCxn id="10" idx="1"/>
          </p:cNvCxnSpPr>
          <p:nvPr/>
        </p:nvCxnSpPr>
        <p:spPr>
          <a:xfrm flipV="1">
            <a:off x="2413819" y="1408471"/>
            <a:ext cx="742337" cy="22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56156" y="3210233"/>
            <a:ext cx="1573160" cy="89423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분산분석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(ANOVA)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Analysis of Variance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3" idx="3"/>
            <a:endCxn id="15" idx="1"/>
          </p:cNvCxnSpPr>
          <p:nvPr/>
        </p:nvCxnSpPr>
        <p:spPr>
          <a:xfrm>
            <a:off x="2413819" y="1637071"/>
            <a:ext cx="742337" cy="2020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599471" y="747252"/>
            <a:ext cx="363302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일표본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t-</a:t>
            </a:r>
            <a:r>
              <a:rPr lang="ko-KR" altLang="en-US" dirty="0">
                <a:solidFill>
                  <a:schemeClr val="tx1"/>
                </a:solidFill>
              </a:rPr>
              <a:t>검정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(One Sample t-test)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99470" y="1435510"/>
            <a:ext cx="363302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독립표본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t-</a:t>
            </a:r>
            <a:r>
              <a:rPr lang="ko-KR" altLang="en-US" dirty="0">
                <a:solidFill>
                  <a:schemeClr val="tx1"/>
                </a:solidFill>
              </a:rPr>
              <a:t>검정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(Independent Sample t-test)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9470" y="2123768"/>
            <a:ext cx="363302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대응표본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t-</a:t>
            </a:r>
            <a:r>
              <a:rPr lang="ko-KR" altLang="en-US" dirty="0">
                <a:solidFill>
                  <a:schemeClr val="tx1"/>
                </a:solidFill>
              </a:rPr>
              <a:t>검정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(Paired Sample t-test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stCxn id="10" idx="3"/>
            <a:endCxn id="19" idx="1"/>
          </p:cNvCxnSpPr>
          <p:nvPr/>
        </p:nvCxnSpPr>
        <p:spPr>
          <a:xfrm flipV="1">
            <a:off x="4729316" y="1020097"/>
            <a:ext cx="870155" cy="388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0" idx="3"/>
            <a:endCxn id="20" idx="1"/>
          </p:cNvCxnSpPr>
          <p:nvPr/>
        </p:nvCxnSpPr>
        <p:spPr>
          <a:xfrm>
            <a:off x="4729316" y="1408471"/>
            <a:ext cx="870154" cy="299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  <a:endCxn id="21" idx="1"/>
          </p:cNvCxnSpPr>
          <p:nvPr/>
        </p:nvCxnSpPr>
        <p:spPr>
          <a:xfrm>
            <a:off x="4729316" y="1408471"/>
            <a:ext cx="870154" cy="988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982926" y="2690545"/>
            <a:ext cx="3249564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일원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(One Way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2926" y="3309976"/>
            <a:ext cx="3249564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 err="1">
                <a:solidFill>
                  <a:schemeClr val="tx1"/>
                </a:solidFill>
              </a:rPr>
              <a:t>반복측정</a:t>
            </a:r>
            <a:r>
              <a:rPr lang="ko-KR" altLang="en-US" sz="1300" dirty="0">
                <a:solidFill>
                  <a:schemeClr val="tx1"/>
                </a:solidFill>
              </a:rPr>
              <a:t>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(Repeated Measures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2925" y="4446638"/>
            <a:ext cx="3249565" cy="43772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이원 </a:t>
            </a:r>
            <a:r>
              <a:rPr lang="ko-KR" altLang="en-US" sz="1300" dirty="0" err="1">
                <a:solidFill>
                  <a:schemeClr val="tx1"/>
                </a:solidFill>
              </a:rPr>
              <a:t>반복측정</a:t>
            </a:r>
            <a:r>
              <a:rPr lang="ko-KR" altLang="en-US" sz="1300" dirty="0">
                <a:solidFill>
                  <a:schemeClr val="tx1"/>
                </a:solidFill>
              </a:rPr>
              <a:t>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(Two Way Repeated Measures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cxnSpLocks/>
            <a:stCxn id="15" idx="3"/>
            <a:endCxn id="31" idx="1"/>
          </p:cNvCxnSpPr>
          <p:nvPr/>
        </p:nvCxnSpPr>
        <p:spPr>
          <a:xfrm flipV="1">
            <a:off x="4729316" y="2963390"/>
            <a:ext cx="1253610" cy="693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cxnSpLocks/>
            <a:stCxn id="15" idx="3"/>
            <a:endCxn id="32" idx="1"/>
          </p:cNvCxnSpPr>
          <p:nvPr/>
        </p:nvCxnSpPr>
        <p:spPr>
          <a:xfrm flipV="1">
            <a:off x="4729316" y="3582821"/>
            <a:ext cx="1253610" cy="74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stCxn id="15" idx="3"/>
            <a:endCxn id="33" idx="1"/>
          </p:cNvCxnSpPr>
          <p:nvPr/>
        </p:nvCxnSpPr>
        <p:spPr>
          <a:xfrm>
            <a:off x="4729316" y="3657350"/>
            <a:ext cx="1253609" cy="1008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158613" y="4854678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교차분석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(Chi Square)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>
            <a:stCxn id="4" idx="3"/>
            <a:endCxn id="48" idx="1"/>
          </p:cNvCxnSpPr>
          <p:nvPr/>
        </p:nvCxnSpPr>
        <p:spPr>
          <a:xfrm flipV="1">
            <a:off x="2413819" y="5127523"/>
            <a:ext cx="744794" cy="575187"/>
          </a:xfrm>
          <a:prstGeom prst="bentConnector3">
            <a:avLst>
              <a:gd name="adj1" fmla="val 27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156156" y="5466737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상관분석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(Correlation)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56156" y="6086168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회귀분석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(Regression)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꺾인 연결선 53"/>
          <p:cNvCxnSpPr>
            <a:stCxn id="4" idx="3"/>
            <a:endCxn id="52" idx="1"/>
          </p:cNvCxnSpPr>
          <p:nvPr/>
        </p:nvCxnSpPr>
        <p:spPr>
          <a:xfrm>
            <a:off x="2413819" y="5702710"/>
            <a:ext cx="742337" cy="36872"/>
          </a:xfrm>
          <a:prstGeom prst="bentConnector3">
            <a:avLst>
              <a:gd name="adj1" fmla="val 272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" idx="3"/>
            <a:endCxn id="53" idx="1"/>
          </p:cNvCxnSpPr>
          <p:nvPr/>
        </p:nvCxnSpPr>
        <p:spPr>
          <a:xfrm>
            <a:off x="2413819" y="5702710"/>
            <a:ext cx="742337" cy="656303"/>
          </a:xfrm>
          <a:prstGeom prst="bentConnector3">
            <a:avLst>
              <a:gd name="adj1" fmla="val 274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445046" y="5066069"/>
            <a:ext cx="2787444" cy="47194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단순회귀분석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(Linear Regression)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445046" y="5604386"/>
            <a:ext cx="2787444" cy="47194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다중회귀분석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(Multiple Linear Regression)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45046" y="6142703"/>
            <a:ext cx="2787444" cy="47194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로지스틱</a:t>
            </a:r>
            <a:r>
              <a:rPr lang="ko-KR" altLang="en-US" dirty="0">
                <a:solidFill>
                  <a:schemeClr val="tx1"/>
                </a:solidFill>
              </a:rPr>
              <a:t> 회귀분석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(Logistic Regression)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cxnSpLocks/>
            <a:stCxn id="53" idx="3"/>
            <a:endCxn id="60" idx="1"/>
          </p:cNvCxnSpPr>
          <p:nvPr/>
        </p:nvCxnSpPr>
        <p:spPr>
          <a:xfrm flipV="1">
            <a:off x="4729316" y="5302044"/>
            <a:ext cx="1715730" cy="1056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cxnSpLocks/>
            <a:stCxn id="53" idx="3"/>
            <a:endCxn id="61" idx="1"/>
          </p:cNvCxnSpPr>
          <p:nvPr/>
        </p:nvCxnSpPr>
        <p:spPr>
          <a:xfrm flipV="1">
            <a:off x="4729316" y="5840361"/>
            <a:ext cx="1715730" cy="518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cxnSpLocks/>
            <a:stCxn id="53" idx="3"/>
            <a:endCxn id="62" idx="1"/>
          </p:cNvCxnSpPr>
          <p:nvPr/>
        </p:nvCxnSpPr>
        <p:spPr>
          <a:xfrm>
            <a:off x="4729316" y="6359013"/>
            <a:ext cx="1715730" cy="19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72103" y="14657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5187601" y="16699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5187601" y="97804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4783517" y="238846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반복</a:t>
            </a:r>
            <a:r>
              <a:rPr lang="en-US" altLang="ko-KR" sz="1050" dirty="0"/>
              <a:t>(2)</a:t>
            </a:r>
            <a:endParaRPr lang="ko-KR" altLang="en-US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5318919" y="361981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반복</a:t>
            </a:r>
            <a:r>
              <a:rPr lang="en-US" altLang="ko-KR" sz="1000" dirty="0"/>
              <a:t>(3)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386376" y="293375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5982926" y="3885164"/>
            <a:ext cx="3249564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이원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(Two Way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cxnSpLocks/>
            <a:stCxn id="15" idx="3"/>
            <a:endCxn id="95" idx="1"/>
          </p:cNvCxnSpPr>
          <p:nvPr/>
        </p:nvCxnSpPr>
        <p:spPr>
          <a:xfrm>
            <a:off x="4729316" y="3657350"/>
            <a:ext cx="1253610" cy="500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89554" y="4137425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요인</a:t>
            </a:r>
            <a:r>
              <a:rPr lang="en-US" altLang="ko-KR" sz="900" dirty="0"/>
              <a:t>+</a:t>
            </a:r>
            <a:r>
              <a:rPr lang="ko-KR" altLang="en-US" sz="900" dirty="0"/>
              <a:t>요인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299045" y="4692325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반복</a:t>
            </a:r>
            <a:r>
              <a:rPr lang="en-US" altLang="ko-KR" sz="900" dirty="0"/>
              <a:t>+</a:t>
            </a:r>
            <a:r>
              <a:rPr lang="ko-KR" altLang="en-US" sz="900" dirty="0"/>
              <a:t>요인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625881" y="52176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범주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1842" y="2179135"/>
            <a:ext cx="1391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범주 </a:t>
            </a:r>
            <a:r>
              <a:rPr lang="en-US" altLang="ko-KR" sz="1100" dirty="0"/>
              <a:t>+ </a:t>
            </a:r>
            <a:r>
              <a:rPr lang="ko-KR" altLang="en-US" sz="1100" dirty="0" err="1"/>
              <a:t>연속형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461842" y="4609506"/>
            <a:ext cx="1391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연속형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ko-KR" altLang="en-US" sz="1100" dirty="0" err="1"/>
              <a:t>연속형</a:t>
            </a:r>
            <a:endParaRPr lang="en-US" altLang="ko-KR" sz="1100" dirty="0"/>
          </a:p>
          <a:p>
            <a:r>
              <a:rPr lang="ko-KR" altLang="en-US" sz="1100" dirty="0"/>
              <a:t>단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교차분석은</a:t>
            </a:r>
            <a:endParaRPr lang="en-US" altLang="ko-KR" sz="1100" dirty="0"/>
          </a:p>
          <a:p>
            <a:r>
              <a:rPr lang="ko-KR" altLang="en-US" sz="1100" dirty="0"/>
              <a:t>범주 </a:t>
            </a:r>
            <a:r>
              <a:rPr lang="en-US" altLang="ko-KR" sz="1100" dirty="0"/>
              <a:t>+ </a:t>
            </a:r>
            <a:r>
              <a:rPr lang="ko-KR" altLang="en-US" sz="1100" dirty="0"/>
              <a:t>범주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646213" y="576492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1:1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645759" y="638592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1:N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117869" y="5328237"/>
            <a:ext cx="118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1:1 </a:t>
            </a:r>
            <a:r>
              <a:rPr lang="ko-KR" altLang="en-US" sz="1000" dirty="0"/>
              <a:t>종속</a:t>
            </a:r>
            <a:r>
              <a:rPr lang="en-US" altLang="ko-KR" sz="1000" dirty="0"/>
              <a:t>(</a:t>
            </a:r>
            <a:r>
              <a:rPr lang="ko-KR" altLang="en-US" sz="1000" dirty="0"/>
              <a:t>연속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117869" y="5835360"/>
            <a:ext cx="118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1:N </a:t>
            </a:r>
            <a:r>
              <a:rPr lang="ko-KR" altLang="en-US" sz="1000" dirty="0"/>
              <a:t>종속</a:t>
            </a:r>
            <a:r>
              <a:rPr lang="en-US" altLang="ko-KR" sz="1000" dirty="0"/>
              <a:t>(</a:t>
            </a:r>
            <a:r>
              <a:rPr lang="ko-KR" altLang="en-US" sz="1000" dirty="0"/>
              <a:t>연속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117869" y="6390881"/>
            <a:ext cx="118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1:N </a:t>
            </a:r>
            <a:r>
              <a:rPr lang="ko-KR" altLang="en-US" sz="1000" dirty="0"/>
              <a:t>종속</a:t>
            </a:r>
            <a:r>
              <a:rPr lang="en-US" altLang="ko-KR" sz="1000" dirty="0"/>
              <a:t>(</a:t>
            </a:r>
            <a:r>
              <a:rPr lang="ko-KR" altLang="en-US" sz="1000" dirty="0"/>
              <a:t>범주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906515" y="293292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26" name="직사각형 125"/>
          <p:cNvSpPr/>
          <p:nvPr/>
        </p:nvSpPr>
        <p:spPr>
          <a:xfrm>
            <a:off x="46720" y="106414"/>
            <a:ext cx="2900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2"/>
              </a:rPr>
              <a:t>https://niceguy1575.tistory.com/51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3369839" y="96780"/>
            <a:ext cx="3972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https://www.youtube.com/watch?v=9ivx2lKFa2k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42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512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3.8 </a:t>
            </a:r>
            <a:r>
              <a:rPr lang="ko-KR" altLang="en-US" sz="2000" b="1" dirty="0"/>
              <a:t>자유도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주어진 조건 하에서 자유롭게 </a:t>
            </a:r>
            <a:r>
              <a:rPr lang="ko-KR" altLang="en-US" sz="1600" dirty="0" err="1"/>
              <a:t>변화될수</a:t>
            </a:r>
            <a:r>
              <a:rPr lang="ko-KR" altLang="en-US" sz="1600" dirty="0"/>
              <a:t> 있는 요소의 수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모집단의 분산을 추정하고자 할 때 분모에 </a:t>
            </a:r>
            <a:r>
              <a:rPr lang="en-US" altLang="ko-KR" sz="1600" dirty="0"/>
              <a:t>n</a:t>
            </a:r>
            <a:r>
              <a:rPr lang="ko-KR" altLang="en-US" sz="1600" dirty="0"/>
              <a:t>을 사용하면 편향이 생김</a:t>
            </a:r>
            <a:r>
              <a:rPr lang="en-US" altLang="ko-KR" sz="1600" dirty="0"/>
              <a:t>, n-1</a:t>
            </a:r>
            <a:r>
              <a:rPr lang="ko-KR" altLang="en-US" sz="1600" dirty="0"/>
              <a:t>로 하면 편향이 생기지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데이터 과학에서 유의성 검정은 중요하지 않다</a:t>
            </a:r>
            <a:r>
              <a:rPr lang="en-US" altLang="ko-KR" sz="1800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데이터의 크기가 충분히 크기 때문에 거의 차이가 없다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회귀에서 요인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범주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변수를 사용할 때는 중요하다</a:t>
            </a:r>
            <a:r>
              <a:rPr lang="en-US" altLang="ko-KR" sz="1800" b="1" dirty="0"/>
              <a:t>.</a:t>
            </a:r>
            <a:endParaRPr lang="ko-KR" altLang="en-US" sz="1800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범주형 변수를 </a:t>
            </a:r>
            <a:r>
              <a:rPr lang="en-US" altLang="ko-KR" sz="1800" dirty="0"/>
              <a:t>dummy </a:t>
            </a:r>
            <a:r>
              <a:rPr lang="ko-KR" altLang="en-US" sz="1800" dirty="0"/>
              <a:t>변수로 바꾸는 경우</a:t>
            </a:r>
            <a:r>
              <a:rPr lang="en-US" altLang="ko-KR" sz="1800" dirty="0"/>
              <a:t>! </a:t>
            </a:r>
            <a:r>
              <a:rPr lang="ko-KR" altLang="en-US" sz="1800" dirty="0"/>
              <a:t>요일별로 더미 변수를 만든다면 자유도는 </a:t>
            </a:r>
            <a:r>
              <a:rPr lang="en-US" altLang="ko-KR" sz="1800" dirty="0"/>
              <a:t>6</a:t>
            </a:r>
            <a:r>
              <a:rPr lang="ko-KR" altLang="en-US" sz="1800" dirty="0"/>
              <a:t>이어야 한다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D60B6B-5BC0-47F0-A804-875F6F3EAD6D}"/>
              </a:ext>
            </a:extLst>
          </p:cNvPr>
          <p:cNvGraphicFramePr>
            <a:graphicFrameLocks noGrp="1"/>
          </p:cNvGraphicFramePr>
          <p:nvPr/>
        </p:nvGraphicFramePr>
        <p:xfrm>
          <a:off x="7081095" y="2809557"/>
          <a:ext cx="2437674" cy="148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37">
                  <a:extLst>
                    <a:ext uri="{9D8B030D-6E8A-4147-A177-3AD203B41FA5}">
                      <a16:colId xmlns:a16="http://schemas.microsoft.com/office/drawing/2014/main" val="990409325"/>
                    </a:ext>
                  </a:extLst>
                </a:gridCol>
                <a:gridCol w="1218837">
                  <a:extLst>
                    <a:ext uri="{9D8B030D-6E8A-4147-A177-3AD203B41FA5}">
                      <a16:colId xmlns:a16="http://schemas.microsoft.com/office/drawing/2014/main" val="1401713942"/>
                    </a:ext>
                  </a:extLst>
                </a:gridCol>
              </a:tblGrid>
              <a:tr h="372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62932"/>
                  </a:ext>
                </a:extLst>
              </a:tr>
              <a:tr h="372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7051"/>
                  </a:ext>
                </a:extLst>
              </a:tr>
              <a:tr h="372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71625"/>
                  </a:ext>
                </a:extLst>
              </a:tr>
              <a:tr h="372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26204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E6B2EC5D-9AE0-4665-B8E8-9C6CC37DBF9A}"/>
              </a:ext>
            </a:extLst>
          </p:cNvPr>
          <p:cNvGrpSpPr/>
          <p:nvPr/>
        </p:nvGrpSpPr>
        <p:grpSpPr>
          <a:xfrm>
            <a:off x="7025862" y="2468487"/>
            <a:ext cx="2458995" cy="1514852"/>
            <a:chOff x="6685005" y="2167462"/>
            <a:chExt cx="2458995" cy="15148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93B914-91B6-435B-8030-C381DA354F36}"/>
                </a:ext>
              </a:extLst>
            </p:cNvPr>
            <p:cNvSpPr txBox="1"/>
            <p:nvPr/>
          </p:nvSpPr>
          <p:spPr>
            <a:xfrm>
              <a:off x="6796216" y="2167462"/>
              <a:ext cx="2347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평균 </a:t>
              </a:r>
              <a:r>
                <a:rPr lang="en-US" altLang="ko-KR" sz="1600" b="1" dirty="0"/>
                <a:t>= 3, n = 3</a:t>
              </a:r>
              <a:endParaRPr lang="ko-KR" altLang="en-US" sz="16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055D0A-521A-4794-B7DF-FB702312F261}"/>
                </a:ext>
              </a:extLst>
            </p:cNvPr>
            <p:cNvSpPr/>
            <p:nvPr/>
          </p:nvSpPr>
          <p:spPr>
            <a:xfrm>
              <a:off x="6685005" y="2842054"/>
              <a:ext cx="1285103" cy="8402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/>
              <a:t>자유도는 </a:t>
            </a:r>
            <a:r>
              <a:rPr lang="ko-KR" altLang="en-US" sz="1800" dirty="0" err="1"/>
              <a:t>검정통계량을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표준화하는</a:t>
            </a:r>
            <a:r>
              <a:rPr lang="ko-KR" altLang="en-US" sz="1800" dirty="0"/>
              <a:t> 계산의 일부이며</a:t>
            </a:r>
            <a:r>
              <a:rPr lang="en-US" altLang="ko-KR" sz="1800" dirty="0"/>
              <a:t>, </a:t>
            </a:r>
            <a:r>
              <a:rPr lang="ko-KR" altLang="en-US" sz="1800" dirty="0"/>
              <a:t>이를 통해 기준분포</a:t>
            </a:r>
            <a:r>
              <a:rPr lang="en-US" altLang="ko-KR" sz="1800" dirty="0"/>
              <a:t>(t</a:t>
            </a:r>
            <a:r>
              <a:rPr lang="ko-KR" altLang="en-US" sz="1800" dirty="0"/>
              <a:t> 분포</a:t>
            </a:r>
            <a:r>
              <a:rPr lang="en-US" altLang="ko-KR" sz="1800" dirty="0"/>
              <a:t>, F </a:t>
            </a:r>
            <a:r>
              <a:rPr lang="ko-KR" altLang="en-US" sz="1800" dirty="0"/>
              <a:t>분포 등</a:t>
            </a:r>
            <a:r>
              <a:rPr lang="en-US" altLang="ko-KR" sz="1800" dirty="0"/>
              <a:t>)</a:t>
            </a:r>
            <a:r>
              <a:rPr lang="ko-KR" altLang="en-US" sz="1800" dirty="0"/>
              <a:t>와 비교 할 수 있다</a:t>
            </a:r>
            <a:r>
              <a:rPr lang="en-US" altLang="ko-KR" sz="1800" dirty="0"/>
              <a:t>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/>
              <a:t>자유도 개념은 회귀를 할 때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다중공선성을</a:t>
            </a:r>
            <a:r>
              <a:rPr lang="ko-KR" altLang="en-US" sz="1800" dirty="0"/>
              <a:t> 피하기 위해</a:t>
            </a:r>
            <a:r>
              <a:rPr lang="en-US" altLang="ko-KR" sz="1800" dirty="0"/>
              <a:t>) </a:t>
            </a:r>
            <a:r>
              <a:rPr lang="ko-KR" altLang="en-US" sz="1800" dirty="0"/>
              <a:t>범주형 변수들을 </a:t>
            </a:r>
            <a:r>
              <a:rPr lang="en-US" altLang="ko-KR" sz="1800" dirty="0"/>
              <a:t>n-1 </a:t>
            </a:r>
            <a:r>
              <a:rPr lang="ko-KR" altLang="en-US" sz="1800" dirty="0"/>
              <a:t>지표 혹은 더미 변수로 </a:t>
            </a:r>
            <a:r>
              <a:rPr lang="ko-KR" altLang="en-US" sz="1800" dirty="0" err="1"/>
              <a:t>요인화하는</a:t>
            </a:r>
            <a:r>
              <a:rPr lang="ko-KR" altLang="en-US" sz="1800" dirty="0"/>
              <a:t> 것의 이유가 된다</a:t>
            </a:r>
            <a:r>
              <a:rPr lang="en-US" altLang="ko-KR" sz="1800" dirty="0"/>
              <a:t>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800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1" dirty="0" err="1"/>
              <a:t>검정통계량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통계적 가설검정을 위하여 확률분포를 결정하는 데 사용되는 통계량</a:t>
            </a:r>
            <a:r>
              <a:rPr lang="en-US" altLang="ko-KR" sz="1600" dirty="0">
                <a:solidFill>
                  <a:schemeClr val="tx1"/>
                </a:solidFill>
              </a:rPr>
              <a:t>,  </a:t>
            </a:r>
            <a:r>
              <a:rPr lang="ko-KR" altLang="en-US" sz="1600" dirty="0" err="1">
                <a:solidFill>
                  <a:schemeClr val="tx1"/>
                </a:solidFill>
              </a:rPr>
              <a:t>표집분포가</a:t>
            </a:r>
            <a:r>
              <a:rPr lang="ko-KR" altLang="en-US" sz="1600" dirty="0">
                <a:solidFill>
                  <a:schemeClr val="tx1"/>
                </a:solidFill>
              </a:rPr>
              <a:t> 면적이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인 확률분포가 되도록 추정치를 전환한 통계량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1" dirty="0" err="1"/>
              <a:t>다중공선성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600" dirty="0"/>
              <a:t>회귀 분석에서의 일부 예측 변수가 다른 예측 변수와 상관 정도가 높아</a:t>
            </a:r>
            <a:r>
              <a:rPr lang="en-US" altLang="ko-KR" sz="1600" dirty="0"/>
              <a:t>, </a:t>
            </a:r>
            <a:r>
              <a:rPr lang="ko-KR" altLang="en-US" sz="1600" dirty="0"/>
              <a:t>부정적 영향을 미치는 현상</a:t>
            </a:r>
            <a:endParaRPr lang="ko-KR" altLang="en-US" sz="1600" b="1" dirty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25548C-9688-4BE2-93D1-44A6C15482AB}"/>
              </a:ext>
            </a:extLst>
          </p:cNvPr>
          <p:cNvSpPr/>
          <p:nvPr/>
        </p:nvSpPr>
        <p:spPr>
          <a:xfrm>
            <a:off x="371458" y="2710543"/>
            <a:ext cx="7117913" cy="3701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Google Shape;38;g7fdcfe9825_0_1"/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3</a:t>
            </a:r>
            <a:r>
              <a:rPr lang="ko-KR" sz="1800" b="1" dirty="0">
                <a:solidFill>
                  <a:schemeClr val="dk1"/>
                </a:solidFill>
              </a:rPr>
              <a:t>.</a:t>
            </a:r>
            <a:r>
              <a:rPr lang="en-US" altLang="ko-KR" sz="1800" b="1" dirty="0">
                <a:solidFill>
                  <a:schemeClr val="dk1"/>
                </a:solidFill>
              </a:rPr>
              <a:t>8 </a:t>
            </a:r>
            <a:r>
              <a:rPr lang="ko-KR" altLang="en-US" sz="1800" b="1" dirty="0">
                <a:solidFill>
                  <a:schemeClr val="dk1"/>
                </a:solidFill>
              </a:rPr>
              <a:t>분산분석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300" b="1" u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8;g7fdcfe9825_0_1">
            <a:extLst>
              <a:ext uri="{FF2B5EF4-FFF2-40B4-BE49-F238E27FC236}">
                <a16:creationId xmlns:a16="http://schemas.microsoft.com/office/drawing/2014/main" id="{10E81E6E-67F1-4E14-982C-F8B9F2E4F229}"/>
              </a:ext>
            </a:extLst>
          </p:cNvPr>
          <p:cNvSpPr txBox="1"/>
          <p:nvPr/>
        </p:nvSpPr>
        <p:spPr>
          <a:xfrm>
            <a:off x="6807589" y="183215"/>
            <a:ext cx="2445817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ko-KR" sz="1800" dirty="0">
                <a:solidFill>
                  <a:schemeClr val="dk1"/>
                </a:solidFill>
              </a:rPr>
              <a:t>발표자: </a:t>
            </a:r>
            <a:r>
              <a:rPr lang="ko-KR" altLang="en-US" sz="1800" dirty="0">
                <a:solidFill>
                  <a:schemeClr val="dk1"/>
                </a:solidFill>
              </a:rPr>
              <a:t>현동엽</a:t>
            </a:r>
            <a:endParaRPr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534F541-C199-4569-8B06-39ACD2CDBD67}"/>
              </a:ext>
            </a:extLst>
          </p:cNvPr>
          <p:cNvSpPr/>
          <p:nvPr/>
        </p:nvSpPr>
        <p:spPr>
          <a:xfrm>
            <a:off x="371458" y="1035644"/>
            <a:ext cx="2208456" cy="1195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ysClr val="windowText" lastClr="000000"/>
                </a:solidFill>
              </a:rPr>
              <a:t>분산분석</a:t>
            </a:r>
            <a:r>
              <a:rPr lang="en-US" altLang="ko-KR" sz="1800" b="1" dirty="0">
                <a:solidFill>
                  <a:sysClr val="windowText" lastClr="000000"/>
                </a:solidFill>
              </a:rPr>
              <a:t>(ANOVA)</a:t>
            </a:r>
          </a:p>
          <a:p>
            <a:pPr algn="ctr"/>
            <a:r>
              <a:rPr lang="en-US" altLang="ko-KR" sz="1800" b="1" dirty="0">
                <a:solidFill>
                  <a:sysClr val="windowText" lastClr="000000"/>
                </a:solidFill>
              </a:rPr>
              <a:t>Analysis of Variance</a:t>
            </a:r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91B432-B286-41EA-98A4-B844C5A207BC}"/>
              </a:ext>
            </a:extLst>
          </p:cNvPr>
          <p:cNvSpPr/>
          <p:nvPr/>
        </p:nvSpPr>
        <p:spPr>
          <a:xfrm>
            <a:off x="2844889" y="1035644"/>
            <a:ext cx="4644482" cy="1195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ysClr val="windowText" lastClr="000000"/>
                </a:solidFill>
              </a:rPr>
              <a:t>여러 그룹 간의 통계적으로 유의미한 차이를 검정하는 통계적 절차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31AF88-4068-4C86-845A-8E4D04713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22" y="2935641"/>
            <a:ext cx="1399327" cy="1388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E8F40E-C176-40F1-A649-0318161F8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22" y="4548944"/>
            <a:ext cx="1399327" cy="13810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0EB079-41E0-4CA8-B100-E32CD47FA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235" y="2935641"/>
            <a:ext cx="1368429" cy="13882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FBDD575-ADF3-4EA6-8801-EEF0624FB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422" y="4548944"/>
            <a:ext cx="1350242" cy="138104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8F9803-3040-466F-B66B-10D1FD2AB5F9}"/>
              </a:ext>
            </a:extLst>
          </p:cNvPr>
          <p:cNvSpPr/>
          <p:nvPr/>
        </p:nvSpPr>
        <p:spPr>
          <a:xfrm>
            <a:off x="2651342" y="2514600"/>
            <a:ext cx="2558143" cy="27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만족도 조사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123E48-92AE-4B94-B3E4-64B2E1A87052}"/>
                  </a:ext>
                </a:extLst>
              </p:cNvPr>
              <p:cNvSpPr txBox="1"/>
              <p:nvPr/>
            </p:nvSpPr>
            <p:spPr>
              <a:xfrm>
                <a:off x="2416629" y="2926768"/>
                <a:ext cx="101237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n = 38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 = 3.39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123E48-92AE-4B94-B3E4-64B2E1A87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9" y="2926768"/>
                <a:ext cx="1012371" cy="738664"/>
              </a:xfrm>
              <a:prstGeom prst="rect">
                <a:avLst/>
              </a:prstGeom>
              <a:blipFill>
                <a:blip r:embed="rId7"/>
                <a:stretch>
                  <a:fillRect l="-1796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6A21C2-8AF1-4607-8824-73BFCC47AFD3}"/>
                  </a:ext>
                </a:extLst>
              </p:cNvPr>
              <p:cNvSpPr txBox="1"/>
              <p:nvPr/>
            </p:nvSpPr>
            <p:spPr>
              <a:xfrm>
                <a:off x="2416629" y="4561114"/>
                <a:ext cx="101237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n = 30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 = 3.7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6A21C2-8AF1-4607-8824-73BFCC47A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9" y="4561114"/>
                <a:ext cx="1012371" cy="738664"/>
              </a:xfrm>
              <a:prstGeom prst="rect">
                <a:avLst/>
              </a:prstGeom>
              <a:blipFill>
                <a:blip r:embed="rId8"/>
                <a:stretch>
                  <a:fillRect l="-1796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CCC31E-34FE-404B-8BC5-02A2B6CAD650}"/>
                  </a:ext>
                </a:extLst>
              </p:cNvPr>
              <p:cNvSpPr txBox="1"/>
              <p:nvPr/>
            </p:nvSpPr>
            <p:spPr>
              <a:xfrm>
                <a:off x="4617500" y="4561114"/>
                <a:ext cx="101237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n = 39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 = 4.2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CCC31E-34FE-404B-8BC5-02A2B6CAD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500" y="4561114"/>
                <a:ext cx="1012371" cy="738664"/>
              </a:xfrm>
              <a:prstGeom prst="rect">
                <a:avLst/>
              </a:prstGeom>
              <a:blipFill>
                <a:blip r:embed="rId9"/>
                <a:stretch>
                  <a:fillRect l="-1796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4488C0-C7D1-46C4-9272-26C488FFE7C8}"/>
                  </a:ext>
                </a:extLst>
              </p:cNvPr>
              <p:cNvSpPr txBox="1"/>
              <p:nvPr/>
            </p:nvSpPr>
            <p:spPr>
              <a:xfrm>
                <a:off x="4617500" y="2926768"/>
                <a:ext cx="101237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n = 35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 = 4.1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4488C0-C7D1-46C4-9272-26C488FFE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500" y="2926768"/>
                <a:ext cx="1012371" cy="738664"/>
              </a:xfrm>
              <a:prstGeom prst="rect">
                <a:avLst/>
              </a:prstGeom>
              <a:blipFill>
                <a:blip r:embed="rId10"/>
                <a:stretch>
                  <a:fillRect l="-1796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FA9B391-DE68-46C7-A679-760C879695C3}"/>
              </a:ext>
            </a:extLst>
          </p:cNvPr>
          <p:cNvSpPr txBox="1"/>
          <p:nvPr/>
        </p:nvSpPr>
        <p:spPr>
          <a:xfrm>
            <a:off x="7671729" y="2652558"/>
            <a:ext cx="1929050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4</a:t>
            </a:r>
            <a:r>
              <a:rPr lang="ko-KR" altLang="en-US" sz="1800" b="1" dirty="0"/>
              <a:t>그룹을 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어떻게 비교할까</a:t>
            </a:r>
            <a:r>
              <a:rPr lang="en-US" altLang="ko-KR" sz="1800" b="1" dirty="0"/>
              <a:t>?</a:t>
            </a:r>
            <a:endParaRPr lang="ko-KR" altLang="en-US" sz="18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6180C6E-5F49-4E5E-B10B-0AF63DCEB8C1}"/>
              </a:ext>
            </a:extLst>
          </p:cNvPr>
          <p:cNvSpPr/>
          <p:nvPr/>
        </p:nvSpPr>
        <p:spPr>
          <a:xfrm>
            <a:off x="2844889" y="1034001"/>
            <a:ext cx="4644482" cy="1195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800" b="1" dirty="0">
                <a:solidFill>
                  <a:sysClr val="windowText" lastClr="000000"/>
                </a:solidFill>
              </a:rPr>
              <a:t>개 이상의 집단에 대한 평균 차이를 검증하는 방법</a:t>
            </a:r>
          </a:p>
        </p:txBody>
      </p:sp>
    </p:spTree>
    <p:extLst>
      <p:ext uri="{BB962C8B-B14F-4D97-AF65-F5344CB8AC3E}">
        <p14:creationId xmlns:p14="http://schemas.microsoft.com/office/powerpoint/2010/main" val="12249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25548C-9688-4BE2-93D1-44A6C15482AB}"/>
              </a:ext>
            </a:extLst>
          </p:cNvPr>
          <p:cNvSpPr/>
          <p:nvPr/>
        </p:nvSpPr>
        <p:spPr>
          <a:xfrm>
            <a:off x="371458" y="1077679"/>
            <a:ext cx="9088228" cy="539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00" b="1" u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31AF88-4068-4C86-845A-8E4D04713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22" y="1302777"/>
            <a:ext cx="1399327" cy="1388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E8F40E-C176-40F1-A649-0318161F8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22" y="2916080"/>
            <a:ext cx="1399327" cy="13810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0EB079-41E0-4CA8-B100-E32CD47FA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661" y="1302777"/>
            <a:ext cx="1368429" cy="13882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FBDD575-ADF3-4EA6-8801-EEF0624FB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6848" y="2916080"/>
            <a:ext cx="1350242" cy="138104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8F9803-3040-466F-B66B-10D1FD2AB5F9}"/>
              </a:ext>
            </a:extLst>
          </p:cNvPr>
          <p:cNvSpPr/>
          <p:nvPr/>
        </p:nvSpPr>
        <p:spPr>
          <a:xfrm>
            <a:off x="3673928" y="927878"/>
            <a:ext cx="2558143" cy="27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만족도 조사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BE4CB2-D2AF-424C-9F9D-832DA51236C0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175349" y="1996880"/>
            <a:ext cx="4993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82E77C-0449-480F-8279-A7AFCBBE27F4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175349" y="1996880"/>
            <a:ext cx="5011499" cy="16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D74DE45-6BF1-495C-9F34-EA459A77B4E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175349" y="1996880"/>
            <a:ext cx="4993312" cy="16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49FB040-EB92-489F-8D08-5D255CB5F9AB}"/>
              </a:ext>
            </a:extLst>
          </p:cNvPr>
          <p:cNvCxnSpPr/>
          <p:nvPr/>
        </p:nvCxnSpPr>
        <p:spPr>
          <a:xfrm rot="5400000">
            <a:off x="1370487" y="2801741"/>
            <a:ext cx="1609725" cy="12700"/>
          </a:xfrm>
          <a:prstGeom prst="curvedConnector3">
            <a:avLst>
              <a:gd name="adj1" fmla="val 55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044E79B-9924-42BB-8D09-27BFBE90E60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88050" y="3606605"/>
            <a:ext cx="4998798" cy="1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2D3CB62-E386-48CF-85F7-66D6E7FF93FB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flipH="1" flipV="1">
            <a:off x="7168661" y="1996880"/>
            <a:ext cx="18187" cy="16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78EB68-7772-4CDD-93F4-C145C15CC198}"/>
              </a:ext>
            </a:extLst>
          </p:cNvPr>
          <p:cNvSpPr txBox="1"/>
          <p:nvPr/>
        </p:nvSpPr>
        <p:spPr>
          <a:xfrm>
            <a:off x="3523170" y="3700165"/>
            <a:ext cx="218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두 </a:t>
            </a:r>
            <a:r>
              <a:rPr lang="ko-KR" altLang="en-US" b="1" dirty="0" err="1"/>
              <a:t>그룹씩</a:t>
            </a:r>
            <a:r>
              <a:rPr lang="ko-KR" altLang="en-US" b="1" dirty="0"/>
              <a:t> 평균을 비교</a:t>
            </a:r>
            <a:endParaRPr lang="en-US" altLang="ko-KR" b="1" dirty="0"/>
          </a:p>
          <a:p>
            <a:r>
              <a:rPr lang="en-US" altLang="ko-KR" b="1" dirty="0"/>
              <a:t>(t-test</a:t>
            </a:r>
            <a:r>
              <a:rPr lang="ko-KR" altLang="en-US" b="1" dirty="0"/>
              <a:t>검정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0FA95E-F257-4E4A-B328-227711D1770C}"/>
              </a:ext>
            </a:extLst>
          </p:cNvPr>
          <p:cNvSpPr txBox="1"/>
          <p:nvPr/>
        </p:nvSpPr>
        <p:spPr>
          <a:xfrm>
            <a:off x="3523170" y="4286696"/>
            <a:ext cx="218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</a:t>
            </a:r>
            <a:r>
              <a:rPr lang="en-US" altLang="ko-KR" sz="1800" b="1" dirty="0"/>
              <a:t>C</a:t>
            </a:r>
            <a:r>
              <a:rPr lang="en-US" altLang="ko-KR" sz="1100" b="1" dirty="0"/>
              <a:t>2 </a:t>
            </a:r>
            <a:r>
              <a:rPr lang="en-US" altLang="ko-KR" b="1" dirty="0"/>
              <a:t>= 6</a:t>
            </a:r>
            <a:r>
              <a:rPr lang="ko-KR" altLang="en-US" b="1" dirty="0"/>
              <a:t>가지 경우의 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301037-CF10-4BB8-B3E1-6272A6CC435B}"/>
              </a:ext>
            </a:extLst>
          </p:cNvPr>
          <p:cNvSpPr txBox="1"/>
          <p:nvPr/>
        </p:nvSpPr>
        <p:spPr>
          <a:xfrm>
            <a:off x="2241115" y="4845824"/>
            <a:ext cx="4680857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각각의 경우</a:t>
            </a:r>
            <a:r>
              <a:rPr lang="en-US" altLang="ko-KR" dirty="0"/>
              <a:t> 0.95</a:t>
            </a:r>
            <a:r>
              <a:rPr lang="ko-KR" altLang="en-US" dirty="0"/>
              <a:t>의 신뢰구간을 갖는다고 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 6</a:t>
            </a:r>
            <a:r>
              <a:rPr lang="ko-KR" altLang="en-US" dirty="0">
                <a:sym typeface="Wingdings" panose="05000000000000000000" pitchFamily="2" charset="2"/>
              </a:rPr>
              <a:t>가지 비교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귀무가설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통해 신뢰구간이 크게 하락함</a:t>
            </a:r>
            <a:endParaRPr lang="ko-KR" altLang="en-US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B8E26D0C-0350-4F64-B8DD-BF153CB3195A}"/>
              </a:ext>
            </a:extLst>
          </p:cNvPr>
          <p:cNvSpPr/>
          <p:nvPr/>
        </p:nvSpPr>
        <p:spPr>
          <a:xfrm>
            <a:off x="2383972" y="5763992"/>
            <a:ext cx="968829" cy="42454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DBC063-1B0B-47DA-B136-232412C9EC82}"/>
              </a:ext>
            </a:extLst>
          </p:cNvPr>
          <p:cNvSpPr txBox="1"/>
          <p:nvPr/>
        </p:nvSpPr>
        <p:spPr>
          <a:xfrm>
            <a:off x="3471208" y="5804589"/>
            <a:ext cx="4072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분산분석을 통해 여러 그룹의 분산을 비교</a:t>
            </a:r>
          </a:p>
        </p:txBody>
      </p:sp>
      <p:sp>
        <p:nvSpPr>
          <p:cNvPr id="63" name="Google Shape;38;g7fdcfe9825_0_1">
            <a:extLst>
              <a:ext uri="{FF2B5EF4-FFF2-40B4-BE49-F238E27FC236}">
                <a16:creationId xmlns:a16="http://schemas.microsoft.com/office/drawing/2014/main" id="{0015692E-ED1B-422D-B8AE-0737594ED882}"/>
              </a:ext>
            </a:extLst>
          </p:cNvPr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3</a:t>
            </a:r>
            <a:r>
              <a:rPr lang="ko-KR" sz="1800" b="1" dirty="0">
                <a:solidFill>
                  <a:schemeClr val="dk1"/>
                </a:solidFill>
              </a:rPr>
              <a:t>.</a:t>
            </a:r>
            <a:r>
              <a:rPr lang="en-US" altLang="ko-KR" sz="1800" b="1" dirty="0">
                <a:solidFill>
                  <a:schemeClr val="dk1"/>
                </a:solidFill>
              </a:rPr>
              <a:t>8 </a:t>
            </a:r>
            <a:r>
              <a:rPr lang="ko-KR" altLang="en-US" sz="1800" b="1" dirty="0">
                <a:solidFill>
                  <a:schemeClr val="dk1"/>
                </a:solidFill>
              </a:rPr>
              <a:t>분산분석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3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 b="1" u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B0D3D23-8818-4FE1-8CAF-605EBA5F179B}"/>
              </a:ext>
            </a:extLst>
          </p:cNvPr>
          <p:cNvSpPr/>
          <p:nvPr/>
        </p:nvSpPr>
        <p:spPr>
          <a:xfrm>
            <a:off x="1545771" y="3091539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맘스터치</a:t>
            </a:r>
            <a:endParaRPr lang="ko-KR" altLang="en-US" sz="1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0A9E25-0A8A-4DB7-A579-A1730640770E}"/>
              </a:ext>
            </a:extLst>
          </p:cNvPr>
          <p:cNvSpPr/>
          <p:nvPr/>
        </p:nvSpPr>
        <p:spPr>
          <a:xfrm>
            <a:off x="1545771" y="3755568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/>
              <a:t>버거킹</a:t>
            </a:r>
            <a:endParaRPr lang="ko-KR" altLang="en-US" sz="18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B9B60B-9B79-4F08-A557-17A5CE6242DB}"/>
              </a:ext>
            </a:extLst>
          </p:cNvPr>
          <p:cNvSpPr/>
          <p:nvPr/>
        </p:nvSpPr>
        <p:spPr>
          <a:xfrm>
            <a:off x="1545771" y="4430483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맥도날드</a:t>
            </a:r>
            <a:endParaRPr lang="ko-KR" altLang="en-US" sz="1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E7FCBF4-C767-4E78-8298-444C09E86767}"/>
              </a:ext>
            </a:extLst>
          </p:cNvPr>
          <p:cNvSpPr/>
          <p:nvPr/>
        </p:nvSpPr>
        <p:spPr>
          <a:xfrm>
            <a:off x="6487885" y="3091538"/>
            <a:ext cx="1719942" cy="18832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만족도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D14B687-A2A0-4E6E-81C2-28EA7CCA137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265713" y="3363682"/>
            <a:ext cx="32221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4BED65-6C00-4F85-B590-8123A95A7613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3265713" y="4027711"/>
            <a:ext cx="3222172" cy="5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1EC3863-BD1D-4A38-811B-39D88496116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265713" y="4702625"/>
            <a:ext cx="322217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371F03-565C-45E6-AC6B-988A26BB9944}"/>
              </a:ext>
            </a:extLst>
          </p:cNvPr>
          <p:cNvSpPr/>
          <p:nvPr/>
        </p:nvSpPr>
        <p:spPr>
          <a:xfrm>
            <a:off x="221853" y="846428"/>
            <a:ext cx="3276600" cy="74022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일원 분산분석</a:t>
            </a:r>
            <a:endParaRPr lang="en-US" altLang="ko-KR" sz="1800" dirty="0"/>
          </a:p>
          <a:p>
            <a:pPr algn="ctr"/>
            <a:r>
              <a:rPr lang="en-US" altLang="ko-KR" dirty="0"/>
              <a:t>one-way ANOVA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C8D2E-BB5F-4F7C-B555-531A9464F6BC}"/>
              </a:ext>
            </a:extLst>
          </p:cNvPr>
          <p:cNvSpPr txBox="1"/>
          <p:nvPr/>
        </p:nvSpPr>
        <p:spPr>
          <a:xfrm>
            <a:off x="3594294" y="1073187"/>
            <a:ext cx="522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한 가지 요인을 기준으로 집단 간의 차이를 분석</a:t>
            </a:r>
          </a:p>
        </p:txBody>
      </p:sp>
      <p:sp>
        <p:nvSpPr>
          <p:cNvPr id="16" name="Google Shape;38;g7fdcfe9825_0_1">
            <a:extLst>
              <a:ext uri="{FF2B5EF4-FFF2-40B4-BE49-F238E27FC236}">
                <a16:creationId xmlns:a16="http://schemas.microsoft.com/office/drawing/2014/main" id="{363192B9-F9BF-44E8-B3B1-07D4AEE4CCFD}"/>
              </a:ext>
            </a:extLst>
          </p:cNvPr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3</a:t>
            </a:r>
            <a:r>
              <a:rPr lang="ko-KR" sz="1800" b="1" dirty="0">
                <a:solidFill>
                  <a:schemeClr val="dk1"/>
                </a:solidFill>
              </a:rPr>
              <a:t>.</a:t>
            </a:r>
            <a:r>
              <a:rPr lang="en-US" altLang="ko-KR" sz="1800" b="1" dirty="0">
                <a:solidFill>
                  <a:schemeClr val="dk1"/>
                </a:solidFill>
              </a:rPr>
              <a:t>8 </a:t>
            </a:r>
            <a:r>
              <a:rPr lang="ko-KR" altLang="en-US" sz="1800" b="1" dirty="0">
                <a:solidFill>
                  <a:schemeClr val="dk1"/>
                </a:solidFill>
              </a:rPr>
              <a:t>분산분석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59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00" b="1" u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B0D3D23-8818-4FE1-8CAF-605EBA5F179B}"/>
              </a:ext>
            </a:extLst>
          </p:cNvPr>
          <p:cNvSpPr/>
          <p:nvPr/>
        </p:nvSpPr>
        <p:spPr>
          <a:xfrm>
            <a:off x="1545771" y="3091539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맘스터치</a:t>
            </a:r>
            <a:endParaRPr lang="ko-KR" altLang="en-US" sz="1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0A9E25-0A8A-4DB7-A579-A1730640770E}"/>
              </a:ext>
            </a:extLst>
          </p:cNvPr>
          <p:cNvSpPr/>
          <p:nvPr/>
        </p:nvSpPr>
        <p:spPr>
          <a:xfrm>
            <a:off x="1545771" y="3755568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/>
              <a:t>버거킹</a:t>
            </a:r>
            <a:endParaRPr lang="ko-KR" altLang="en-US" sz="18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B9B60B-9B79-4F08-A557-17A5CE6242DB}"/>
              </a:ext>
            </a:extLst>
          </p:cNvPr>
          <p:cNvSpPr/>
          <p:nvPr/>
        </p:nvSpPr>
        <p:spPr>
          <a:xfrm>
            <a:off x="1545771" y="4430483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맥도날드</a:t>
            </a:r>
            <a:endParaRPr lang="ko-KR" altLang="en-US" sz="1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E7FCBF4-C767-4E78-8298-444C09E86767}"/>
              </a:ext>
            </a:extLst>
          </p:cNvPr>
          <p:cNvSpPr/>
          <p:nvPr/>
        </p:nvSpPr>
        <p:spPr>
          <a:xfrm>
            <a:off x="6487885" y="3091538"/>
            <a:ext cx="1719942" cy="18832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만족도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D14B687-A2A0-4E6E-81C2-28EA7CCA137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265713" y="3363682"/>
            <a:ext cx="32221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4BED65-6C00-4F85-B590-8123A95A7613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3265713" y="4027711"/>
            <a:ext cx="3222172" cy="5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1EC3863-BD1D-4A38-811B-39D88496116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265713" y="4702625"/>
            <a:ext cx="322217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371F03-565C-45E6-AC6B-988A26BB9944}"/>
              </a:ext>
            </a:extLst>
          </p:cNvPr>
          <p:cNvSpPr/>
          <p:nvPr/>
        </p:nvSpPr>
        <p:spPr>
          <a:xfrm>
            <a:off x="221853" y="846428"/>
            <a:ext cx="3276600" cy="74022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이원 분산분석</a:t>
            </a:r>
            <a:endParaRPr lang="en-US" altLang="ko-KR" sz="1800" dirty="0"/>
          </a:p>
          <a:p>
            <a:pPr algn="ctr"/>
            <a:r>
              <a:rPr lang="en-US" altLang="ko-KR" dirty="0"/>
              <a:t>two-way ANOVA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C8D2E-BB5F-4F7C-B555-531A9464F6BC}"/>
              </a:ext>
            </a:extLst>
          </p:cNvPr>
          <p:cNvSpPr txBox="1"/>
          <p:nvPr/>
        </p:nvSpPr>
        <p:spPr>
          <a:xfrm>
            <a:off x="3594294" y="1073187"/>
            <a:ext cx="522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두 가지 요인을 기준으로 집단 간의 차이를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E7E764-2E22-4F49-ADB0-29590C184524}"/>
              </a:ext>
            </a:extLst>
          </p:cNvPr>
          <p:cNvSpPr/>
          <p:nvPr/>
        </p:nvSpPr>
        <p:spPr>
          <a:xfrm>
            <a:off x="3352798" y="2143139"/>
            <a:ext cx="729345" cy="7864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/>
              <a:t>표선</a:t>
            </a:r>
            <a:endParaRPr lang="ko-KR" altLang="en-US" sz="18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E58DAF-3D09-4232-BFE0-802B024DB510}"/>
              </a:ext>
            </a:extLst>
          </p:cNvPr>
          <p:cNvSpPr/>
          <p:nvPr/>
        </p:nvSpPr>
        <p:spPr>
          <a:xfrm>
            <a:off x="4147454" y="2143139"/>
            <a:ext cx="729345" cy="7864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/>
              <a:t>함덕</a:t>
            </a:r>
            <a:endParaRPr lang="ko-KR" altLang="en-US" sz="18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91ED74-8A2A-4C1B-B321-4339814CEBBB}"/>
              </a:ext>
            </a:extLst>
          </p:cNvPr>
          <p:cNvSpPr/>
          <p:nvPr/>
        </p:nvSpPr>
        <p:spPr>
          <a:xfrm>
            <a:off x="4953000" y="2143139"/>
            <a:ext cx="729345" cy="7864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화북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5A0518-D1C6-4F06-B99A-DE195D8994B6}"/>
              </a:ext>
            </a:extLst>
          </p:cNvPr>
          <p:cNvSpPr/>
          <p:nvPr/>
        </p:nvSpPr>
        <p:spPr>
          <a:xfrm>
            <a:off x="3352798" y="3091538"/>
            <a:ext cx="729345" cy="527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F368D2-8280-4993-93B3-1933C1B673C1}"/>
              </a:ext>
            </a:extLst>
          </p:cNvPr>
          <p:cNvSpPr/>
          <p:nvPr/>
        </p:nvSpPr>
        <p:spPr>
          <a:xfrm>
            <a:off x="4169228" y="3091538"/>
            <a:ext cx="729345" cy="5279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FE52C-A0DA-4F56-9765-A7D7E2B64F88}"/>
              </a:ext>
            </a:extLst>
          </p:cNvPr>
          <p:cNvSpPr/>
          <p:nvPr/>
        </p:nvSpPr>
        <p:spPr>
          <a:xfrm>
            <a:off x="4952999" y="3091538"/>
            <a:ext cx="729345" cy="5279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ED93F5-A8F0-461A-A0D3-EAC008008F27}"/>
              </a:ext>
            </a:extLst>
          </p:cNvPr>
          <p:cNvSpPr/>
          <p:nvPr/>
        </p:nvSpPr>
        <p:spPr>
          <a:xfrm>
            <a:off x="3352798" y="3752846"/>
            <a:ext cx="729345" cy="527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AF7A90-D501-477E-8D65-6B5D6550BBB3}"/>
              </a:ext>
            </a:extLst>
          </p:cNvPr>
          <p:cNvSpPr/>
          <p:nvPr/>
        </p:nvSpPr>
        <p:spPr>
          <a:xfrm>
            <a:off x="4169228" y="3752846"/>
            <a:ext cx="729345" cy="5279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AA730-A41B-4205-AE5D-87EA235B119C}"/>
              </a:ext>
            </a:extLst>
          </p:cNvPr>
          <p:cNvSpPr/>
          <p:nvPr/>
        </p:nvSpPr>
        <p:spPr>
          <a:xfrm>
            <a:off x="4952999" y="3752846"/>
            <a:ext cx="729345" cy="5279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A143A3-F907-49F9-8B12-1B1D32900FF2}"/>
              </a:ext>
            </a:extLst>
          </p:cNvPr>
          <p:cNvSpPr/>
          <p:nvPr/>
        </p:nvSpPr>
        <p:spPr>
          <a:xfrm>
            <a:off x="3352798" y="4416874"/>
            <a:ext cx="729345" cy="527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079C7-AAA5-4469-AA1D-9BA41594B39C}"/>
              </a:ext>
            </a:extLst>
          </p:cNvPr>
          <p:cNvSpPr/>
          <p:nvPr/>
        </p:nvSpPr>
        <p:spPr>
          <a:xfrm>
            <a:off x="4169228" y="4416874"/>
            <a:ext cx="729345" cy="5279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02AB0-F212-40EF-BE69-68FF902D02B4}"/>
              </a:ext>
            </a:extLst>
          </p:cNvPr>
          <p:cNvSpPr/>
          <p:nvPr/>
        </p:nvSpPr>
        <p:spPr>
          <a:xfrm>
            <a:off x="4952999" y="4416874"/>
            <a:ext cx="729345" cy="5279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38;g7fdcfe9825_0_1">
            <a:extLst>
              <a:ext uri="{FF2B5EF4-FFF2-40B4-BE49-F238E27FC236}">
                <a16:creationId xmlns:a16="http://schemas.microsoft.com/office/drawing/2014/main" id="{6EC00FD8-4B53-4E6D-A735-783CC07C0015}"/>
              </a:ext>
            </a:extLst>
          </p:cNvPr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3</a:t>
            </a:r>
            <a:r>
              <a:rPr lang="ko-KR" sz="1800" b="1" dirty="0">
                <a:solidFill>
                  <a:schemeClr val="dk1"/>
                </a:solidFill>
              </a:rPr>
              <a:t>.</a:t>
            </a:r>
            <a:r>
              <a:rPr lang="en-US" altLang="ko-KR" sz="1800" b="1" dirty="0">
                <a:solidFill>
                  <a:schemeClr val="dk1"/>
                </a:solidFill>
              </a:rPr>
              <a:t>8 </a:t>
            </a:r>
            <a:r>
              <a:rPr lang="ko-KR" altLang="en-US" sz="1800" b="1" dirty="0">
                <a:solidFill>
                  <a:schemeClr val="dk1"/>
                </a:solidFill>
              </a:rPr>
              <a:t>분산분석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05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300" b="1" u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B0D3D23-8818-4FE1-8CAF-605EBA5F179B}"/>
              </a:ext>
            </a:extLst>
          </p:cNvPr>
          <p:cNvSpPr/>
          <p:nvPr/>
        </p:nvSpPr>
        <p:spPr>
          <a:xfrm>
            <a:off x="1545771" y="3091539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맘스터치</a:t>
            </a:r>
            <a:endParaRPr lang="ko-KR" altLang="en-US" sz="1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0A9E25-0A8A-4DB7-A579-A1730640770E}"/>
              </a:ext>
            </a:extLst>
          </p:cNvPr>
          <p:cNvSpPr/>
          <p:nvPr/>
        </p:nvSpPr>
        <p:spPr>
          <a:xfrm>
            <a:off x="1545771" y="3755568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/>
              <a:t>버거킹</a:t>
            </a:r>
            <a:endParaRPr lang="ko-KR" altLang="en-US" sz="18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B9B60B-9B79-4F08-A557-17A5CE6242DB}"/>
              </a:ext>
            </a:extLst>
          </p:cNvPr>
          <p:cNvSpPr/>
          <p:nvPr/>
        </p:nvSpPr>
        <p:spPr>
          <a:xfrm>
            <a:off x="1545771" y="4430483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맥도날드</a:t>
            </a:r>
            <a:endParaRPr lang="ko-KR" altLang="en-US" sz="1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E7FCBF4-C767-4E78-8298-444C09E86767}"/>
              </a:ext>
            </a:extLst>
          </p:cNvPr>
          <p:cNvSpPr/>
          <p:nvPr/>
        </p:nvSpPr>
        <p:spPr>
          <a:xfrm>
            <a:off x="6487885" y="3091538"/>
            <a:ext cx="1719942" cy="18832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만족도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D14B687-A2A0-4E6E-81C2-28EA7CCA137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265713" y="3363682"/>
            <a:ext cx="32221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4BED65-6C00-4F85-B590-8123A95A7613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3265713" y="4027711"/>
            <a:ext cx="3222172" cy="5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1EC3863-BD1D-4A38-811B-39D88496116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265713" y="4702625"/>
            <a:ext cx="322217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371F03-565C-45E6-AC6B-988A26BB9944}"/>
              </a:ext>
            </a:extLst>
          </p:cNvPr>
          <p:cNvSpPr/>
          <p:nvPr/>
        </p:nvSpPr>
        <p:spPr>
          <a:xfrm>
            <a:off x="221853" y="846428"/>
            <a:ext cx="3276600" cy="74022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다원 분산분석</a:t>
            </a:r>
            <a:endParaRPr lang="en-US" altLang="ko-KR" sz="1800" dirty="0"/>
          </a:p>
          <a:p>
            <a:pPr algn="ctr"/>
            <a:r>
              <a:rPr lang="en-US" altLang="ko-KR" dirty="0"/>
              <a:t>multi-way ANOVA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C8D2E-BB5F-4F7C-B555-531A9464F6BC}"/>
              </a:ext>
            </a:extLst>
          </p:cNvPr>
          <p:cNvSpPr txBox="1"/>
          <p:nvPr/>
        </p:nvSpPr>
        <p:spPr>
          <a:xfrm>
            <a:off x="3594294" y="1073187"/>
            <a:ext cx="590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세 가지 이상의 요인을 기준으로 집단 간의 차이를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E7E764-2E22-4F49-ADB0-29590C184524}"/>
              </a:ext>
            </a:extLst>
          </p:cNvPr>
          <p:cNvSpPr/>
          <p:nvPr/>
        </p:nvSpPr>
        <p:spPr>
          <a:xfrm>
            <a:off x="3352798" y="2143139"/>
            <a:ext cx="729345" cy="7864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/>
              <a:t>표선</a:t>
            </a:r>
            <a:endParaRPr lang="ko-KR" altLang="en-US" sz="18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E58DAF-3D09-4232-BFE0-802B024DB510}"/>
              </a:ext>
            </a:extLst>
          </p:cNvPr>
          <p:cNvSpPr/>
          <p:nvPr/>
        </p:nvSpPr>
        <p:spPr>
          <a:xfrm>
            <a:off x="4147454" y="2143139"/>
            <a:ext cx="729345" cy="7864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/>
              <a:t>함덕</a:t>
            </a:r>
            <a:endParaRPr lang="ko-KR" altLang="en-US" sz="18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91ED74-8A2A-4C1B-B321-4339814CEBBB}"/>
              </a:ext>
            </a:extLst>
          </p:cNvPr>
          <p:cNvSpPr/>
          <p:nvPr/>
        </p:nvSpPr>
        <p:spPr>
          <a:xfrm>
            <a:off x="4953000" y="2143139"/>
            <a:ext cx="729345" cy="7864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화북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5A0518-D1C6-4F06-B99A-DE195D8994B6}"/>
              </a:ext>
            </a:extLst>
          </p:cNvPr>
          <p:cNvSpPr/>
          <p:nvPr/>
        </p:nvSpPr>
        <p:spPr>
          <a:xfrm>
            <a:off x="3352798" y="3091538"/>
            <a:ext cx="729345" cy="527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F368D2-8280-4993-93B3-1933C1B673C1}"/>
              </a:ext>
            </a:extLst>
          </p:cNvPr>
          <p:cNvSpPr/>
          <p:nvPr/>
        </p:nvSpPr>
        <p:spPr>
          <a:xfrm>
            <a:off x="4169228" y="3091538"/>
            <a:ext cx="729345" cy="5279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FE52C-A0DA-4F56-9765-A7D7E2B64F88}"/>
              </a:ext>
            </a:extLst>
          </p:cNvPr>
          <p:cNvSpPr/>
          <p:nvPr/>
        </p:nvSpPr>
        <p:spPr>
          <a:xfrm>
            <a:off x="4952999" y="3091538"/>
            <a:ext cx="729345" cy="5279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ED93F5-A8F0-461A-A0D3-EAC008008F27}"/>
              </a:ext>
            </a:extLst>
          </p:cNvPr>
          <p:cNvSpPr/>
          <p:nvPr/>
        </p:nvSpPr>
        <p:spPr>
          <a:xfrm>
            <a:off x="3352798" y="3752846"/>
            <a:ext cx="729345" cy="527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AF7A90-D501-477E-8D65-6B5D6550BBB3}"/>
              </a:ext>
            </a:extLst>
          </p:cNvPr>
          <p:cNvSpPr/>
          <p:nvPr/>
        </p:nvSpPr>
        <p:spPr>
          <a:xfrm>
            <a:off x="4169228" y="3752846"/>
            <a:ext cx="729345" cy="5279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AA730-A41B-4205-AE5D-87EA235B119C}"/>
              </a:ext>
            </a:extLst>
          </p:cNvPr>
          <p:cNvSpPr/>
          <p:nvPr/>
        </p:nvSpPr>
        <p:spPr>
          <a:xfrm>
            <a:off x="4952999" y="3752846"/>
            <a:ext cx="729345" cy="5279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A143A3-F907-49F9-8B12-1B1D32900FF2}"/>
              </a:ext>
            </a:extLst>
          </p:cNvPr>
          <p:cNvSpPr/>
          <p:nvPr/>
        </p:nvSpPr>
        <p:spPr>
          <a:xfrm>
            <a:off x="3352798" y="4416874"/>
            <a:ext cx="729345" cy="527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079C7-AAA5-4469-AA1D-9BA41594B39C}"/>
              </a:ext>
            </a:extLst>
          </p:cNvPr>
          <p:cNvSpPr/>
          <p:nvPr/>
        </p:nvSpPr>
        <p:spPr>
          <a:xfrm>
            <a:off x="4169228" y="4416874"/>
            <a:ext cx="729345" cy="5279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02AB0-F212-40EF-BE69-68FF902D02B4}"/>
              </a:ext>
            </a:extLst>
          </p:cNvPr>
          <p:cNvSpPr/>
          <p:nvPr/>
        </p:nvSpPr>
        <p:spPr>
          <a:xfrm>
            <a:off x="4952999" y="4416874"/>
            <a:ext cx="729345" cy="5279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3FECB34-F666-4837-90E0-C077316CC09E}"/>
              </a:ext>
            </a:extLst>
          </p:cNvPr>
          <p:cNvSpPr/>
          <p:nvPr/>
        </p:nvSpPr>
        <p:spPr>
          <a:xfrm>
            <a:off x="3352798" y="5080902"/>
            <a:ext cx="729345" cy="7864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한국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CA9D4F7-A8BC-4129-8C94-82B26F5C7EA2}"/>
              </a:ext>
            </a:extLst>
          </p:cNvPr>
          <p:cNvSpPr/>
          <p:nvPr/>
        </p:nvSpPr>
        <p:spPr>
          <a:xfrm>
            <a:off x="4147454" y="5080902"/>
            <a:ext cx="729345" cy="7864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중국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35B7236-9C11-4D11-9C13-70E696C12D5A}"/>
              </a:ext>
            </a:extLst>
          </p:cNvPr>
          <p:cNvSpPr/>
          <p:nvPr/>
        </p:nvSpPr>
        <p:spPr>
          <a:xfrm>
            <a:off x="4953000" y="5080902"/>
            <a:ext cx="729345" cy="7864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일본</a:t>
            </a:r>
          </a:p>
        </p:txBody>
      </p:sp>
      <p:sp>
        <p:nvSpPr>
          <p:cNvPr id="37" name="Google Shape;38;g7fdcfe9825_0_1">
            <a:extLst>
              <a:ext uri="{FF2B5EF4-FFF2-40B4-BE49-F238E27FC236}">
                <a16:creationId xmlns:a16="http://schemas.microsoft.com/office/drawing/2014/main" id="{7E775B7D-1942-47FD-B078-DA4EFD07FC7E}"/>
              </a:ext>
            </a:extLst>
          </p:cNvPr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3</a:t>
            </a:r>
            <a:r>
              <a:rPr lang="ko-KR" sz="1800" b="1" dirty="0">
                <a:solidFill>
                  <a:schemeClr val="dk1"/>
                </a:solidFill>
              </a:rPr>
              <a:t>.</a:t>
            </a:r>
            <a:r>
              <a:rPr lang="en-US" altLang="ko-KR" sz="1800" b="1" dirty="0">
                <a:solidFill>
                  <a:schemeClr val="dk1"/>
                </a:solidFill>
              </a:rPr>
              <a:t>8 </a:t>
            </a:r>
            <a:r>
              <a:rPr lang="ko-KR" altLang="en-US" sz="1800" b="1" dirty="0">
                <a:solidFill>
                  <a:schemeClr val="dk1"/>
                </a:solidFill>
              </a:rPr>
              <a:t>분산분석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95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300" b="1" u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B0D3D23-8818-4FE1-8CAF-605EBA5F179B}"/>
              </a:ext>
            </a:extLst>
          </p:cNvPr>
          <p:cNvSpPr/>
          <p:nvPr/>
        </p:nvSpPr>
        <p:spPr>
          <a:xfrm>
            <a:off x="1545771" y="3091539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맘스터치</a:t>
            </a:r>
            <a:endParaRPr lang="ko-KR" altLang="en-US" sz="1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0A9E25-0A8A-4DB7-A579-A1730640770E}"/>
              </a:ext>
            </a:extLst>
          </p:cNvPr>
          <p:cNvSpPr/>
          <p:nvPr/>
        </p:nvSpPr>
        <p:spPr>
          <a:xfrm>
            <a:off x="1545771" y="3755568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/>
              <a:t>버거킹</a:t>
            </a:r>
            <a:endParaRPr lang="ko-KR" altLang="en-US" sz="18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B9B60B-9B79-4F08-A557-17A5CE6242DB}"/>
              </a:ext>
            </a:extLst>
          </p:cNvPr>
          <p:cNvSpPr/>
          <p:nvPr/>
        </p:nvSpPr>
        <p:spPr>
          <a:xfrm>
            <a:off x="1545771" y="4430483"/>
            <a:ext cx="1719942" cy="5442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맥도날드</a:t>
            </a:r>
            <a:endParaRPr lang="ko-KR" altLang="en-US" sz="1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E7FCBF4-C767-4E78-8298-444C09E86767}"/>
              </a:ext>
            </a:extLst>
          </p:cNvPr>
          <p:cNvSpPr/>
          <p:nvPr/>
        </p:nvSpPr>
        <p:spPr>
          <a:xfrm>
            <a:off x="6487885" y="3091538"/>
            <a:ext cx="1719942" cy="8273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만족도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D14B687-A2A0-4E6E-81C2-28EA7CCA137D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>
            <a:off x="3265713" y="3363682"/>
            <a:ext cx="3222172" cy="141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4BED65-6C00-4F85-B590-8123A95A7613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265713" y="3505198"/>
            <a:ext cx="3222172" cy="5225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1EC3863-BD1D-4A38-811B-39D884961164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3265713" y="3505198"/>
            <a:ext cx="3222172" cy="1197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371F03-565C-45E6-AC6B-988A26BB9944}"/>
              </a:ext>
            </a:extLst>
          </p:cNvPr>
          <p:cNvSpPr/>
          <p:nvPr/>
        </p:nvSpPr>
        <p:spPr>
          <a:xfrm>
            <a:off x="221853" y="846428"/>
            <a:ext cx="3276600" cy="74022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/>
              <a:t>다변량</a:t>
            </a:r>
            <a:r>
              <a:rPr lang="ko-KR" altLang="en-US" sz="1800" dirty="0"/>
              <a:t> 분산분석</a:t>
            </a:r>
            <a:endParaRPr lang="en-US" altLang="ko-KR" sz="1800" dirty="0"/>
          </a:p>
          <a:p>
            <a:pPr algn="ctr"/>
            <a:r>
              <a:rPr lang="en-US" altLang="ko-KR" dirty="0"/>
              <a:t>multi-variate ANOVA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C8D2E-BB5F-4F7C-B555-531A9464F6BC}"/>
              </a:ext>
            </a:extLst>
          </p:cNvPr>
          <p:cNvSpPr txBox="1"/>
          <p:nvPr/>
        </p:nvSpPr>
        <p:spPr>
          <a:xfrm>
            <a:off x="3583409" y="926236"/>
            <a:ext cx="522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독립변수 </a:t>
            </a:r>
            <a:r>
              <a:rPr lang="en-US" altLang="ko-KR" sz="1800" dirty="0"/>
              <a:t>1</a:t>
            </a:r>
            <a:r>
              <a:rPr lang="ko-KR" altLang="en-US" sz="1800" dirty="0"/>
              <a:t>개 이상에 대해 종속변수 </a:t>
            </a:r>
            <a:r>
              <a:rPr lang="en-US" altLang="ko-KR" sz="1800" dirty="0"/>
              <a:t>2</a:t>
            </a:r>
            <a:r>
              <a:rPr lang="ko-KR" altLang="en-US" sz="1800" dirty="0"/>
              <a:t>개 이상으로 조사하는 분석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E0281BA-898C-4EAE-8043-A719CB2AC220}"/>
              </a:ext>
            </a:extLst>
          </p:cNvPr>
          <p:cNvSpPr/>
          <p:nvPr/>
        </p:nvSpPr>
        <p:spPr>
          <a:xfrm>
            <a:off x="6487885" y="4060372"/>
            <a:ext cx="1719942" cy="8273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재방문율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A0EC9F7-2BC0-49D3-9FEA-BC88496A6448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3265713" y="3363682"/>
            <a:ext cx="3222172" cy="1110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DA99A2-0A3C-4853-970A-F511E1D6FCF6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3265713" y="4027711"/>
            <a:ext cx="3222172" cy="446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ABD849A-B267-4430-BDE0-AEBB78E82173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 flipV="1">
            <a:off x="3265713" y="4474032"/>
            <a:ext cx="3222172" cy="228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38;g7fdcfe9825_0_1">
            <a:extLst>
              <a:ext uri="{FF2B5EF4-FFF2-40B4-BE49-F238E27FC236}">
                <a16:creationId xmlns:a16="http://schemas.microsoft.com/office/drawing/2014/main" id="{D0AB565C-04E3-432F-B471-5B890A61B7AB}"/>
              </a:ext>
            </a:extLst>
          </p:cNvPr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3</a:t>
            </a:r>
            <a:r>
              <a:rPr lang="ko-KR" sz="1800" b="1" dirty="0">
                <a:solidFill>
                  <a:schemeClr val="dk1"/>
                </a:solidFill>
              </a:rPr>
              <a:t>.</a:t>
            </a:r>
            <a:r>
              <a:rPr lang="en-US" altLang="ko-KR" sz="1800" b="1" dirty="0">
                <a:solidFill>
                  <a:schemeClr val="dk1"/>
                </a:solidFill>
              </a:rPr>
              <a:t>8 </a:t>
            </a:r>
            <a:r>
              <a:rPr lang="ko-KR" altLang="en-US" sz="1800" b="1" dirty="0">
                <a:solidFill>
                  <a:schemeClr val="dk1"/>
                </a:solidFill>
              </a:rPr>
              <a:t>분산분석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99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300" b="1" u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8;g7fdcfe9825_0_1">
            <a:extLst>
              <a:ext uri="{FF2B5EF4-FFF2-40B4-BE49-F238E27FC236}">
                <a16:creationId xmlns:a16="http://schemas.microsoft.com/office/drawing/2014/main" id="{10E81E6E-67F1-4E14-982C-F8B9F2E4F229}"/>
              </a:ext>
            </a:extLst>
          </p:cNvPr>
          <p:cNvSpPr txBox="1"/>
          <p:nvPr/>
        </p:nvSpPr>
        <p:spPr>
          <a:xfrm>
            <a:off x="3672782" y="6311343"/>
            <a:ext cx="2445817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800" dirty="0">
                <a:solidFill>
                  <a:schemeClr val="dk1"/>
                </a:solidFill>
              </a:rPr>
              <a:t>감사합니다</a:t>
            </a:r>
            <a:r>
              <a:rPr lang="en-US" altLang="ko-KR" sz="1800" dirty="0">
                <a:solidFill>
                  <a:schemeClr val="dk1"/>
                </a:solidFill>
              </a:rPr>
              <a:t>!</a:t>
            </a:r>
            <a:endParaRPr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371F03-565C-45E6-AC6B-988A26BB9944}"/>
              </a:ext>
            </a:extLst>
          </p:cNvPr>
          <p:cNvSpPr/>
          <p:nvPr/>
        </p:nvSpPr>
        <p:spPr>
          <a:xfrm>
            <a:off x="221853" y="846428"/>
            <a:ext cx="3276600" cy="74022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분산 분석의 가정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C8D2E-BB5F-4F7C-B555-531A9464F6BC}"/>
              </a:ext>
            </a:extLst>
          </p:cNvPr>
          <p:cNvSpPr txBox="1"/>
          <p:nvPr/>
        </p:nvSpPr>
        <p:spPr>
          <a:xfrm>
            <a:off x="666038" y="2031218"/>
            <a:ext cx="5221125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각 모집단은 정규분포를 </a:t>
            </a:r>
            <a:r>
              <a:rPr lang="ko-KR" altLang="en-US" sz="1800" dirty="0" err="1"/>
              <a:t>이루어야함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집단 간 분산은 비슷하거나 </a:t>
            </a:r>
            <a:r>
              <a:rPr lang="ko-KR" altLang="en-US" sz="1800" dirty="0" err="1"/>
              <a:t>동일해야함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독립적인 표본 추출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적절한 표본의 크기</a:t>
            </a:r>
            <a:endParaRPr lang="en-US" altLang="ko-KR" sz="1800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52D471C-D821-48A9-823D-2DBCC71968B1}"/>
              </a:ext>
            </a:extLst>
          </p:cNvPr>
          <p:cNvSpPr/>
          <p:nvPr/>
        </p:nvSpPr>
        <p:spPr>
          <a:xfrm>
            <a:off x="4954657" y="3627959"/>
            <a:ext cx="1232630" cy="1740830"/>
          </a:xfrm>
          <a:custGeom>
            <a:avLst/>
            <a:gdLst>
              <a:gd name="connsiteX0" fmla="*/ 0 w 2355272"/>
              <a:gd name="connsiteY0" fmla="*/ 1828800 h 1828800"/>
              <a:gd name="connsiteX1" fmla="*/ 1099127 w 2355272"/>
              <a:gd name="connsiteY1" fmla="*/ 1524000 h 1828800"/>
              <a:gd name="connsiteX2" fmla="*/ 1634836 w 2355272"/>
              <a:gd name="connsiteY2" fmla="*/ 923636 h 1828800"/>
              <a:gd name="connsiteX3" fmla="*/ 1948872 w 2355272"/>
              <a:gd name="connsiteY3" fmla="*/ 221673 h 1828800"/>
              <a:gd name="connsiteX4" fmla="*/ 2355272 w 2355272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272" h="1828800">
                <a:moveTo>
                  <a:pt x="0" y="1828800"/>
                </a:moveTo>
                <a:cubicBezTo>
                  <a:pt x="413327" y="1751830"/>
                  <a:pt x="826654" y="1674861"/>
                  <a:pt x="1099127" y="1524000"/>
                </a:cubicBezTo>
                <a:cubicBezTo>
                  <a:pt x="1371600" y="1373139"/>
                  <a:pt x="1493212" y="1140690"/>
                  <a:pt x="1634836" y="923636"/>
                </a:cubicBezTo>
                <a:cubicBezTo>
                  <a:pt x="1776460" y="706582"/>
                  <a:pt x="1828799" y="375612"/>
                  <a:pt x="1948872" y="221673"/>
                </a:cubicBezTo>
                <a:cubicBezTo>
                  <a:pt x="2068945" y="67734"/>
                  <a:pt x="2258290" y="3079"/>
                  <a:pt x="2355272" y="0"/>
                </a:cubicBez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3CDD77C-122A-41DA-827F-B18D4DC50552}"/>
              </a:ext>
            </a:extLst>
          </p:cNvPr>
          <p:cNvSpPr/>
          <p:nvPr/>
        </p:nvSpPr>
        <p:spPr>
          <a:xfrm flipH="1">
            <a:off x="6169502" y="3627959"/>
            <a:ext cx="1232630" cy="1740830"/>
          </a:xfrm>
          <a:custGeom>
            <a:avLst/>
            <a:gdLst>
              <a:gd name="connsiteX0" fmla="*/ 0 w 2355272"/>
              <a:gd name="connsiteY0" fmla="*/ 1828800 h 1828800"/>
              <a:gd name="connsiteX1" fmla="*/ 1099127 w 2355272"/>
              <a:gd name="connsiteY1" fmla="*/ 1524000 h 1828800"/>
              <a:gd name="connsiteX2" fmla="*/ 1634836 w 2355272"/>
              <a:gd name="connsiteY2" fmla="*/ 923636 h 1828800"/>
              <a:gd name="connsiteX3" fmla="*/ 1948872 w 2355272"/>
              <a:gd name="connsiteY3" fmla="*/ 221673 h 1828800"/>
              <a:gd name="connsiteX4" fmla="*/ 2355272 w 2355272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272" h="1828800">
                <a:moveTo>
                  <a:pt x="0" y="1828800"/>
                </a:moveTo>
                <a:cubicBezTo>
                  <a:pt x="413327" y="1751830"/>
                  <a:pt x="826654" y="1674861"/>
                  <a:pt x="1099127" y="1524000"/>
                </a:cubicBezTo>
                <a:cubicBezTo>
                  <a:pt x="1371600" y="1373139"/>
                  <a:pt x="1493212" y="1140690"/>
                  <a:pt x="1634836" y="923636"/>
                </a:cubicBezTo>
                <a:cubicBezTo>
                  <a:pt x="1776460" y="706582"/>
                  <a:pt x="1828799" y="375612"/>
                  <a:pt x="1948872" y="221673"/>
                </a:cubicBezTo>
                <a:cubicBezTo>
                  <a:pt x="2068945" y="67734"/>
                  <a:pt x="2258290" y="3079"/>
                  <a:pt x="2355272" y="0"/>
                </a:cubicBez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99BE9E7-4089-4F25-AFEB-DB75E5695BE0}"/>
              </a:ext>
            </a:extLst>
          </p:cNvPr>
          <p:cNvSpPr/>
          <p:nvPr/>
        </p:nvSpPr>
        <p:spPr>
          <a:xfrm>
            <a:off x="4508341" y="4169229"/>
            <a:ext cx="2005669" cy="1199560"/>
          </a:xfrm>
          <a:custGeom>
            <a:avLst/>
            <a:gdLst>
              <a:gd name="connsiteX0" fmla="*/ 0 w 2355272"/>
              <a:gd name="connsiteY0" fmla="*/ 1828800 h 1828800"/>
              <a:gd name="connsiteX1" fmla="*/ 1099127 w 2355272"/>
              <a:gd name="connsiteY1" fmla="*/ 1524000 h 1828800"/>
              <a:gd name="connsiteX2" fmla="*/ 1634836 w 2355272"/>
              <a:gd name="connsiteY2" fmla="*/ 923636 h 1828800"/>
              <a:gd name="connsiteX3" fmla="*/ 1948872 w 2355272"/>
              <a:gd name="connsiteY3" fmla="*/ 221673 h 1828800"/>
              <a:gd name="connsiteX4" fmla="*/ 2355272 w 2355272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272" h="1828800">
                <a:moveTo>
                  <a:pt x="0" y="1828800"/>
                </a:moveTo>
                <a:cubicBezTo>
                  <a:pt x="413327" y="1751830"/>
                  <a:pt x="826654" y="1674861"/>
                  <a:pt x="1099127" y="1524000"/>
                </a:cubicBezTo>
                <a:cubicBezTo>
                  <a:pt x="1371600" y="1373139"/>
                  <a:pt x="1493212" y="1140690"/>
                  <a:pt x="1634836" y="923636"/>
                </a:cubicBezTo>
                <a:cubicBezTo>
                  <a:pt x="1776460" y="706582"/>
                  <a:pt x="1828799" y="375612"/>
                  <a:pt x="1948872" y="221673"/>
                </a:cubicBezTo>
                <a:cubicBezTo>
                  <a:pt x="2068945" y="67734"/>
                  <a:pt x="2258290" y="3079"/>
                  <a:pt x="2355272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08F6683-5CAF-492E-BB4F-DE4C0EDD6AB8}"/>
              </a:ext>
            </a:extLst>
          </p:cNvPr>
          <p:cNvSpPr/>
          <p:nvPr/>
        </p:nvSpPr>
        <p:spPr>
          <a:xfrm flipH="1">
            <a:off x="6514010" y="4169229"/>
            <a:ext cx="2005669" cy="1199560"/>
          </a:xfrm>
          <a:custGeom>
            <a:avLst/>
            <a:gdLst>
              <a:gd name="connsiteX0" fmla="*/ 0 w 2355272"/>
              <a:gd name="connsiteY0" fmla="*/ 1828800 h 1828800"/>
              <a:gd name="connsiteX1" fmla="*/ 1099127 w 2355272"/>
              <a:gd name="connsiteY1" fmla="*/ 1524000 h 1828800"/>
              <a:gd name="connsiteX2" fmla="*/ 1634836 w 2355272"/>
              <a:gd name="connsiteY2" fmla="*/ 923636 h 1828800"/>
              <a:gd name="connsiteX3" fmla="*/ 1948872 w 2355272"/>
              <a:gd name="connsiteY3" fmla="*/ 221673 h 1828800"/>
              <a:gd name="connsiteX4" fmla="*/ 2355272 w 2355272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272" h="1828800">
                <a:moveTo>
                  <a:pt x="0" y="1828800"/>
                </a:moveTo>
                <a:cubicBezTo>
                  <a:pt x="413327" y="1751830"/>
                  <a:pt x="826654" y="1674861"/>
                  <a:pt x="1099127" y="1524000"/>
                </a:cubicBezTo>
                <a:cubicBezTo>
                  <a:pt x="1371600" y="1373139"/>
                  <a:pt x="1493212" y="1140690"/>
                  <a:pt x="1634836" y="923636"/>
                </a:cubicBezTo>
                <a:cubicBezTo>
                  <a:pt x="1776460" y="706582"/>
                  <a:pt x="1828799" y="375612"/>
                  <a:pt x="1948872" y="221673"/>
                </a:cubicBezTo>
                <a:cubicBezTo>
                  <a:pt x="2068945" y="67734"/>
                  <a:pt x="2258290" y="3079"/>
                  <a:pt x="2355272" y="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AB4DF8-26D0-4599-9606-98B22F33FDF3}"/>
              </a:ext>
            </a:extLst>
          </p:cNvPr>
          <p:cNvCxnSpPr>
            <a:stCxn id="20" idx="0"/>
          </p:cNvCxnSpPr>
          <p:nvPr/>
        </p:nvCxnSpPr>
        <p:spPr>
          <a:xfrm>
            <a:off x="4508341" y="5368789"/>
            <a:ext cx="4461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1B1FAB7-7035-46CE-9D96-A115DB949486}"/>
              </a:ext>
            </a:extLst>
          </p:cNvPr>
          <p:cNvCxnSpPr>
            <a:stCxn id="20" idx="0"/>
          </p:cNvCxnSpPr>
          <p:nvPr/>
        </p:nvCxnSpPr>
        <p:spPr>
          <a:xfrm flipV="1">
            <a:off x="4508341" y="3200400"/>
            <a:ext cx="0" cy="216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1FF917-49DA-48CC-ADAB-CFFAAB5D354D}"/>
              </a:ext>
            </a:extLst>
          </p:cNvPr>
          <p:cNvSpPr txBox="1"/>
          <p:nvPr/>
        </p:nvSpPr>
        <p:spPr>
          <a:xfrm>
            <a:off x="4508341" y="5519057"/>
            <a:ext cx="322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분산이 많이 차이나는 경우</a:t>
            </a:r>
            <a:r>
              <a:rPr lang="en-US" altLang="ko-KR" dirty="0"/>
              <a:t>, </a:t>
            </a:r>
            <a:r>
              <a:rPr lang="ko-KR" altLang="en-US" dirty="0"/>
              <a:t>겹치는 부분이 서로 달라짐</a:t>
            </a:r>
          </a:p>
        </p:txBody>
      </p:sp>
      <p:sp>
        <p:nvSpPr>
          <p:cNvPr id="27" name="Google Shape;38;g7fdcfe9825_0_1">
            <a:extLst>
              <a:ext uri="{FF2B5EF4-FFF2-40B4-BE49-F238E27FC236}">
                <a16:creationId xmlns:a16="http://schemas.microsoft.com/office/drawing/2014/main" id="{7EE7C149-F68C-4F9F-B45B-AD6D609A9F8A}"/>
              </a:ext>
            </a:extLst>
          </p:cNvPr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3</a:t>
            </a:r>
            <a:r>
              <a:rPr lang="ko-KR" sz="1800" b="1" dirty="0">
                <a:solidFill>
                  <a:schemeClr val="dk1"/>
                </a:solidFill>
              </a:rPr>
              <a:t>.</a:t>
            </a:r>
            <a:r>
              <a:rPr lang="en-US" altLang="ko-KR" sz="1800" b="1" dirty="0">
                <a:solidFill>
                  <a:schemeClr val="dk1"/>
                </a:solidFill>
              </a:rPr>
              <a:t>8 </a:t>
            </a:r>
            <a:r>
              <a:rPr lang="ko-KR" altLang="en-US" sz="1800" b="1" dirty="0">
                <a:solidFill>
                  <a:schemeClr val="dk1"/>
                </a:solidFill>
              </a:rPr>
              <a:t>분산분석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41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F5884A-8793-420F-975E-D32D9F46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4" y="829544"/>
            <a:ext cx="5163271" cy="295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16A4DD-6F5A-46B6-9838-14CDCEC2A0B9}"/>
              </a:ext>
            </a:extLst>
          </p:cNvPr>
          <p:cNvSpPr txBox="1"/>
          <p:nvPr/>
        </p:nvSpPr>
        <p:spPr>
          <a:xfrm>
            <a:off x="422031" y="1547446"/>
            <a:ext cx="5150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대립가설이 </a:t>
            </a:r>
            <a:r>
              <a:rPr lang="ko-KR" altLang="en-US" dirty="0">
                <a:solidFill>
                  <a:srgbClr val="FF0000"/>
                </a:solidFill>
              </a:rPr>
              <a:t>사실</a:t>
            </a:r>
            <a:r>
              <a:rPr lang="ko-KR" altLang="en-US" dirty="0"/>
              <a:t>이라면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 </a:t>
            </a:r>
            <a:r>
              <a:rPr lang="ko-KR" altLang="en-US" dirty="0"/>
              <a:t>하고</a:t>
            </a:r>
            <a:endParaRPr lang="en-US" altLang="ko-KR" dirty="0"/>
          </a:p>
          <a:p>
            <a:r>
              <a:rPr lang="ko-KR" altLang="en-US" dirty="0"/>
              <a:t>대립가설이 </a:t>
            </a:r>
            <a:r>
              <a:rPr lang="ko-KR" altLang="en-US" dirty="0">
                <a:solidFill>
                  <a:srgbClr val="FF0000"/>
                </a:solidFill>
              </a:rPr>
              <a:t>거짓</a:t>
            </a:r>
            <a:r>
              <a:rPr lang="ko-KR" altLang="en-US" dirty="0"/>
              <a:t>이라면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채택한다 </a:t>
            </a:r>
            <a:r>
              <a:rPr lang="ko-KR" altLang="en-US" dirty="0" err="1"/>
              <a:t>라고</a:t>
            </a:r>
            <a:r>
              <a:rPr lang="ko-KR" altLang="en-US" dirty="0"/>
              <a:t> 결론을 낸다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0D1E3-F1F2-414D-A14B-814B086B935E}"/>
              </a:ext>
            </a:extLst>
          </p:cNvPr>
          <p:cNvSpPr txBox="1"/>
          <p:nvPr/>
        </p:nvSpPr>
        <p:spPr>
          <a:xfrm>
            <a:off x="5948622" y="1597335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귀무가설이</a:t>
            </a:r>
            <a:r>
              <a:rPr lang="ko-KR" altLang="en-US" dirty="0">
                <a:solidFill>
                  <a:srgbClr val="FF0000"/>
                </a:solidFill>
              </a:rPr>
              <a:t> 사실</a:t>
            </a:r>
            <a:r>
              <a:rPr lang="ko-KR" altLang="en-US" dirty="0"/>
              <a:t>인데 </a:t>
            </a:r>
            <a:r>
              <a:rPr lang="ko-KR" altLang="en-US" dirty="0" err="1"/>
              <a:t>기각시</a:t>
            </a:r>
            <a:r>
              <a:rPr lang="ko-KR" altLang="en-US" dirty="0"/>
              <a:t> </a:t>
            </a:r>
            <a:r>
              <a:rPr lang="en-US" altLang="ko-KR" dirty="0"/>
              <a:t>= 1</a:t>
            </a:r>
            <a:r>
              <a:rPr lang="ko-KR" altLang="en-US" dirty="0"/>
              <a:t>종 오류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귀무가설이</a:t>
            </a:r>
            <a:r>
              <a:rPr lang="ko-KR" altLang="en-US" dirty="0">
                <a:solidFill>
                  <a:srgbClr val="FF0000"/>
                </a:solidFill>
              </a:rPr>
              <a:t> 거짓</a:t>
            </a:r>
            <a:r>
              <a:rPr lang="ko-KR" altLang="en-US" dirty="0"/>
              <a:t>인데 </a:t>
            </a:r>
            <a:r>
              <a:rPr lang="ko-KR" altLang="en-US" dirty="0" err="1"/>
              <a:t>채택시</a:t>
            </a:r>
            <a:r>
              <a:rPr lang="ko-KR" altLang="en-US" dirty="0"/>
              <a:t> </a:t>
            </a:r>
            <a:r>
              <a:rPr lang="en-US" altLang="ko-KR" dirty="0"/>
              <a:t>= 2</a:t>
            </a:r>
            <a:r>
              <a:rPr lang="ko-KR" altLang="en-US" dirty="0"/>
              <a:t>종 오류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CB014-E638-4C11-B829-BEDC643FCC71}"/>
              </a:ext>
            </a:extLst>
          </p:cNvPr>
          <p:cNvSpPr txBox="1"/>
          <p:nvPr/>
        </p:nvSpPr>
        <p:spPr>
          <a:xfrm>
            <a:off x="1458293" y="4600852"/>
            <a:ext cx="698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</a:t>
            </a:r>
            <a:r>
              <a:rPr lang="ko-KR" altLang="en-US" b="1" dirty="0"/>
              <a:t>값은 정해진 유의수준</a:t>
            </a:r>
            <a:r>
              <a:rPr lang="en-US" altLang="ko-KR" b="1" dirty="0"/>
              <a:t>(5%, 1%) </a:t>
            </a:r>
            <a:r>
              <a:rPr lang="ko-KR" altLang="en-US" b="1" dirty="0"/>
              <a:t>보다 작을수록 좋다 </a:t>
            </a:r>
            <a:endParaRPr lang="en-US" altLang="ko-KR" b="1" dirty="0"/>
          </a:p>
          <a:p>
            <a:pPr algn="ctr"/>
            <a:r>
              <a:rPr lang="en-US" altLang="ko-KR" dirty="0"/>
              <a:t>= </a:t>
            </a:r>
            <a:r>
              <a:rPr lang="ko-KR" altLang="en-US" dirty="0"/>
              <a:t>주장하고 싶은 사실과 반대인 </a:t>
            </a:r>
            <a:r>
              <a:rPr lang="ko-KR" altLang="en-US" dirty="0" err="1"/>
              <a:t>귀무가설이</a:t>
            </a:r>
            <a:r>
              <a:rPr lang="ko-KR" altLang="en-US" dirty="0"/>
              <a:t> 옳다는 가정하에 계산된 확률이기 때문에 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00716-B79B-4EC8-A4D7-322B78BB1717}"/>
              </a:ext>
            </a:extLst>
          </p:cNvPr>
          <p:cNvSpPr txBox="1"/>
          <p:nvPr/>
        </p:nvSpPr>
        <p:spPr>
          <a:xfrm>
            <a:off x="7013749" y="3123740"/>
            <a:ext cx="218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 </a:t>
            </a:r>
            <a:r>
              <a:rPr lang="ko-KR" alt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유의수준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0DC677-A3AC-4148-A116-C80839470F0E}"/>
              </a:ext>
            </a:extLst>
          </p:cNvPr>
          <p:cNvSpPr/>
          <p:nvPr/>
        </p:nvSpPr>
        <p:spPr>
          <a:xfrm>
            <a:off x="592852" y="2794152"/>
            <a:ext cx="4541855" cy="11046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귀무가설이</a:t>
            </a:r>
            <a:r>
              <a:rPr lang="ko-KR" altLang="en-US" dirty="0">
                <a:solidFill>
                  <a:srgbClr val="FF0000"/>
                </a:solidFill>
              </a:rPr>
              <a:t> 옳은데 </a:t>
            </a:r>
            <a:r>
              <a:rPr lang="ko-KR" altLang="en-US" dirty="0">
                <a:solidFill>
                  <a:schemeClr val="tx1"/>
                </a:solidFill>
              </a:rPr>
              <a:t>실수로 </a:t>
            </a:r>
            <a:r>
              <a:rPr lang="ko-KR" altLang="en-US" b="1" dirty="0">
                <a:solidFill>
                  <a:schemeClr val="tx1"/>
                </a:solidFill>
              </a:rPr>
              <a:t>기각될 확률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u="sng" dirty="0">
                <a:solidFill>
                  <a:schemeClr val="tx1"/>
                </a:solidFill>
              </a:rPr>
              <a:t>1</a:t>
            </a:r>
            <a:r>
              <a:rPr lang="ko-KR" altLang="en-US" u="sng" dirty="0">
                <a:solidFill>
                  <a:schemeClr val="tx1"/>
                </a:solidFill>
              </a:rPr>
              <a:t>종오류를 범하게 될 확률을 최소화</a:t>
            </a:r>
            <a:r>
              <a:rPr lang="ko-KR" altLang="en-US" dirty="0">
                <a:solidFill>
                  <a:schemeClr val="tx1"/>
                </a:solidFill>
              </a:rPr>
              <a:t>하기 위해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종오류의 상한선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411F99D-9313-4595-BF9C-AC2D02781006}"/>
              </a:ext>
            </a:extLst>
          </p:cNvPr>
          <p:cNvSpPr/>
          <p:nvPr/>
        </p:nvSpPr>
        <p:spPr>
          <a:xfrm>
            <a:off x="5486398" y="2732450"/>
            <a:ext cx="924449" cy="12058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D4EB85-4AC8-435D-BA8F-0FD9271AF877}"/>
              </a:ext>
            </a:extLst>
          </p:cNvPr>
          <p:cNvSpPr/>
          <p:nvPr/>
        </p:nvSpPr>
        <p:spPr>
          <a:xfrm>
            <a:off x="422031" y="1290006"/>
            <a:ext cx="9111631" cy="1131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04BDD-0431-425D-9932-F6C36CFA5567}"/>
              </a:ext>
            </a:extLst>
          </p:cNvPr>
          <p:cNvSpPr/>
          <p:nvPr/>
        </p:nvSpPr>
        <p:spPr>
          <a:xfrm>
            <a:off x="1778976" y="5420189"/>
            <a:ext cx="6711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 algn="ctr"/>
            <a:r>
              <a:rPr lang="ko-KR" altLang="en-US" dirty="0"/>
              <a:t>보통 </a:t>
            </a:r>
            <a:r>
              <a:rPr lang="en-US" altLang="ko-KR" dirty="0"/>
              <a:t>0.05 </a:t>
            </a:r>
            <a:r>
              <a:rPr lang="ko-KR" altLang="en-US" dirty="0"/>
              <a:t>기준</a:t>
            </a:r>
            <a:endParaRPr lang="en-US" altLang="ko-KR" dirty="0"/>
          </a:p>
          <a:p>
            <a:pPr algn="ctr"/>
            <a:r>
              <a:rPr lang="ko-KR" altLang="en-US" dirty="0"/>
              <a:t>기준에 만족한다고 해서 가설을 만족한다는 확률이 </a:t>
            </a:r>
            <a:r>
              <a:rPr lang="en-US" altLang="ko-KR" dirty="0"/>
              <a:t>95%</a:t>
            </a:r>
            <a:r>
              <a:rPr lang="ko-KR" altLang="en-US" dirty="0"/>
              <a:t>라고 </a:t>
            </a:r>
            <a:r>
              <a:rPr lang="ko-KR" altLang="en-US" dirty="0">
                <a:solidFill>
                  <a:srgbClr val="FF0000"/>
                </a:solidFill>
              </a:rPr>
              <a:t>확신할 수 는 없다</a:t>
            </a:r>
          </a:p>
        </p:txBody>
      </p:sp>
    </p:spTree>
    <p:extLst>
      <p:ext uri="{BB962C8B-B14F-4D97-AF65-F5344CB8AC3E}">
        <p14:creationId xmlns:p14="http://schemas.microsoft.com/office/powerpoint/2010/main" val="153465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B1BA4EA-3AA8-44A8-B861-D5CF53E27778}"/>
              </a:ext>
            </a:extLst>
          </p:cNvPr>
          <p:cNvSpPr/>
          <p:nvPr/>
        </p:nvSpPr>
        <p:spPr>
          <a:xfrm>
            <a:off x="397184" y="908168"/>
            <a:ext cx="9111631" cy="2056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DD5ED3-B90A-4F5E-991F-87806BCEC5A0}"/>
              </a:ext>
            </a:extLst>
          </p:cNvPr>
          <p:cNvSpPr/>
          <p:nvPr/>
        </p:nvSpPr>
        <p:spPr>
          <a:xfrm>
            <a:off x="512259" y="1135997"/>
            <a:ext cx="930222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#1 </a:t>
            </a:r>
            <a:r>
              <a:rPr lang="ko-KR" altLang="en-US" b="1" dirty="0"/>
              <a:t>가설검정에 대한 검정지표로 사용되는 통계량 </a:t>
            </a:r>
            <a:r>
              <a:rPr lang="en-US" altLang="ko-KR" b="1" dirty="0">
                <a:solidFill>
                  <a:srgbClr val="FF0000"/>
                </a:solidFill>
              </a:rPr>
              <a:t>= p-value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=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종 오류를 범할 확률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/>
              <a:t> #2 sample size </a:t>
            </a:r>
            <a:r>
              <a:rPr lang="ko-KR" altLang="en-US" b="1" dirty="0"/>
              <a:t>가 크다면</a:t>
            </a:r>
            <a:r>
              <a:rPr lang="en-US" altLang="ko-KR" b="1" dirty="0"/>
              <a:t>, p-value</a:t>
            </a:r>
            <a:r>
              <a:rPr lang="ko-KR" altLang="en-US" b="1" dirty="0"/>
              <a:t> 자체는 대체적 유의함 </a:t>
            </a:r>
            <a:r>
              <a:rPr lang="en-US" altLang="ko-KR" b="1" dirty="0"/>
              <a:t>( C.I </a:t>
            </a:r>
            <a:r>
              <a:rPr lang="ko-KR" altLang="en-US" b="1" dirty="0"/>
              <a:t>신뢰구간은 좁고 </a:t>
            </a:r>
            <a:r>
              <a:rPr lang="en-US" altLang="ko-KR" b="1" dirty="0"/>
              <a:t>p</a:t>
            </a:r>
            <a:r>
              <a:rPr lang="ko-KR" altLang="en-US" b="1" dirty="0"/>
              <a:t>값 유의함 </a:t>
            </a:r>
            <a:r>
              <a:rPr lang="en-US" altLang="ko-KR" b="1" dirty="0"/>
              <a:t>– </a:t>
            </a:r>
            <a:r>
              <a:rPr lang="ko-KR" altLang="en-US" b="1" dirty="0"/>
              <a:t>빅데이터의 저주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     정보의 배분을 위해</a:t>
            </a:r>
            <a:r>
              <a:rPr lang="en-US" altLang="ko-KR" dirty="0"/>
              <a:t>, </a:t>
            </a:r>
            <a:r>
              <a:rPr lang="ko-KR" altLang="en-US" dirty="0"/>
              <a:t>전체적인 표본의 분포를 고르게 배분할 필요가 있다 </a:t>
            </a:r>
            <a:r>
              <a:rPr lang="en-US" altLang="ko-KR" dirty="0"/>
              <a:t>: </a:t>
            </a:r>
            <a:r>
              <a:rPr lang="ko-KR" altLang="en-US" dirty="0"/>
              <a:t>표본 수 결정의 중요성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#3 p</a:t>
            </a:r>
            <a:r>
              <a:rPr lang="ko-KR" altLang="en-US" dirty="0"/>
              <a:t>값은 단순하게 </a:t>
            </a:r>
            <a:r>
              <a:rPr lang="en-US" altLang="ko-KR" dirty="0"/>
              <a:t>“effect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” </a:t>
            </a:r>
            <a:r>
              <a:rPr lang="ko-KR" altLang="en-US" dirty="0"/>
              <a:t>만을 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단순하게 약효가 있다</a:t>
            </a:r>
            <a:r>
              <a:rPr lang="en-US" altLang="ko-KR" dirty="0"/>
              <a:t>/</a:t>
            </a:r>
            <a:r>
              <a:rPr lang="ko-KR" altLang="en-US" dirty="0"/>
              <a:t>없다 를 검정하는 것이지</a:t>
            </a:r>
            <a:r>
              <a:rPr lang="en-US" altLang="ko-KR" dirty="0"/>
              <a:t>, </a:t>
            </a:r>
            <a:r>
              <a:rPr lang="ko-KR" altLang="en-US" dirty="0"/>
              <a:t>어느정도 효과가 있는지 모른다</a:t>
            </a:r>
            <a:r>
              <a:rPr lang="en-US" altLang="ko-KR" dirty="0"/>
              <a:t>, </a:t>
            </a:r>
            <a:r>
              <a:rPr lang="ko-KR" altLang="en-US" dirty="0"/>
              <a:t>효과의 유무만 확인</a:t>
            </a:r>
            <a:r>
              <a:rPr lang="en-US" altLang="ko-KR" dirty="0"/>
              <a:t>!)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4905D6-9AB3-4791-893F-114F25DED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9" y="3236420"/>
            <a:ext cx="5744377" cy="1314633"/>
          </a:xfrm>
          <a:prstGeom prst="rect">
            <a:avLst/>
          </a:prstGeom>
        </p:spPr>
      </p:pic>
      <p:pic>
        <p:nvPicPr>
          <p:cNvPr id="1026" name="Picture 2" descr="논문작성법] 표 그리는 방법 : 네이버 블로그">
            <a:extLst>
              <a:ext uri="{FF2B5EF4-FFF2-40B4-BE49-F238E27FC236}">
                <a16:creationId xmlns:a16="http://schemas.microsoft.com/office/drawing/2014/main" id="{A523BAEE-8D8D-41D3-AFE8-C065E9BB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9" y="4752099"/>
            <a:ext cx="38100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장보라 블로그: 최미옥, 연세대학교 보건대학원. [2005]. 지식경영 ...">
            <a:extLst>
              <a:ext uri="{FF2B5EF4-FFF2-40B4-BE49-F238E27FC236}">
                <a16:creationId xmlns:a16="http://schemas.microsoft.com/office/drawing/2014/main" id="{2C8ED0E7-35FB-4149-901F-01CBCE594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043" y="3192093"/>
            <a:ext cx="4237036" cy="325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이윤지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3. </a:t>
            </a:r>
            <a:r>
              <a:rPr lang="ko-KR" altLang="en-US" sz="1800" b="1" dirty="0">
                <a:solidFill>
                  <a:schemeClr val="dk1"/>
                </a:solidFill>
              </a:rPr>
              <a:t>통계적 실험과 유의성 검정</a:t>
            </a:r>
            <a:endParaRPr dirty="0"/>
          </a:p>
        </p:txBody>
      </p:sp>
      <p:sp>
        <p:nvSpPr>
          <p:cNvPr id="16" name="Google Shape;38;g7fdcfe9825_0_1"/>
          <p:cNvSpPr txBox="1"/>
          <p:nvPr/>
        </p:nvSpPr>
        <p:spPr>
          <a:xfrm>
            <a:off x="608266" y="1158966"/>
            <a:ext cx="2183060" cy="33423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tx1"/>
                </a:solidFill>
              </a:rPr>
              <a:t>3.5    t </a:t>
            </a:r>
            <a:r>
              <a:rPr lang="ko-KR" altLang="en-US" sz="1800" b="1" dirty="0">
                <a:solidFill>
                  <a:schemeClr val="tx1"/>
                </a:solidFill>
              </a:rPr>
              <a:t>검정</a:t>
            </a:r>
            <a:r>
              <a:rPr lang="en-US" altLang="ko-KR" sz="1800" b="1" dirty="0">
                <a:solidFill>
                  <a:schemeClr val="tx1"/>
                </a:solidFill>
              </a:rPr>
              <a:t>(t-test)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F45E6-D9A4-46AC-9178-F14E552F375D}"/>
              </a:ext>
            </a:extLst>
          </p:cNvPr>
          <p:cNvSpPr txBox="1"/>
          <p:nvPr/>
        </p:nvSpPr>
        <p:spPr>
          <a:xfrm>
            <a:off x="531264" y="1954769"/>
            <a:ext cx="1588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유의성 검정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6BAF8-129E-4194-91EC-7CA215B7B7A0}"/>
              </a:ext>
            </a:extLst>
          </p:cNvPr>
          <p:cNvSpPr txBox="1"/>
          <p:nvPr/>
        </p:nvSpPr>
        <p:spPr>
          <a:xfrm>
            <a:off x="1973179" y="2474032"/>
            <a:ext cx="6208294" cy="6983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관심있는 효과를 측정하기 위한 </a:t>
            </a:r>
            <a:r>
              <a:rPr lang="ko-KR" altLang="en-US" b="1" dirty="0" err="1"/>
              <a:t>검정통계량</a:t>
            </a:r>
            <a:r>
              <a:rPr lang="ko-KR" altLang="en-US" b="1" dirty="0"/>
              <a:t> 지정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관찰된 효과가 </a:t>
            </a:r>
            <a:r>
              <a:rPr lang="ko-KR" altLang="en-US" b="1" dirty="0"/>
              <a:t>정상적인 랜덤 변이의 범위 내에 있는지 여부 판단</a:t>
            </a:r>
            <a:r>
              <a:rPr lang="ko-KR" altLang="en-US" dirty="0"/>
              <a:t>에 도움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A49066-967A-4429-BCD3-ADECE0126063}"/>
              </a:ext>
            </a:extLst>
          </p:cNvPr>
          <p:cNvSpPr/>
          <p:nvPr/>
        </p:nvSpPr>
        <p:spPr>
          <a:xfrm>
            <a:off x="2002054" y="1970158"/>
            <a:ext cx="7215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F2F2F"/>
                </a:solidFill>
                <a:latin typeface="나눔고딕"/>
              </a:rPr>
              <a:t>:  </a:t>
            </a:r>
            <a:r>
              <a:rPr lang="ko-KR" altLang="en-US" b="1" dirty="0">
                <a:solidFill>
                  <a:srgbClr val="2F2F2F"/>
                </a:solidFill>
                <a:latin typeface="나눔고딕"/>
              </a:rPr>
              <a:t>통계적 </a:t>
            </a:r>
            <a:r>
              <a:rPr lang="ko-KR" altLang="en-US" b="1" dirty="0" err="1">
                <a:solidFill>
                  <a:srgbClr val="2F2F2F"/>
                </a:solidFill>
                <a:latin typeface="나눔고딕"/>
              </a:rPr>
              <a:t>추정값의</a:t>
            </a:r>
            <a:r>
              <a:rPr lang="ko-KR" altLang="en-US" b="1" dirty="0">
                <a:solidFill>
                  <a:srgbClr val="2F2F2F"/>
                </a:solidFill>
                <a:latin typeface="나눔고딕"/>
              </a:rPr>
              <a:t> 신뢰도를 확인하기 위하여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 통계적 이론에 근거하여 추론하는 통계검정</a:t>
            </a:r>
            <a:endParaRPr lang="ko-KR" altLang="en-US" dirty="0"/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4A7109E0-AD5C-494B-89F6-8BD9C350C734}"/>
              </a:ext>
            </a:extLst>
          </p:cNvPr>
          <p:cNvSpPr/>
          <p:nvPr/>
        </p:nvSpPr>
        <p:spPr>
          <a:xfrm rot="19171349">
            <a:off x="1260871" y="2319605"/>
            <a:ext cx="450690" cy="874183"/>
          </a:xfrm>
          <a:prstGeom prst="curvedRightArrow">
            <a:avLst/>
          </a:prstGeom>
          <a:solidFill>
            <a:srgbClr val="26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69607-CA1D-4CD6-9129-8ED44A98B43E}"/>
              </a:ext>
            </a:extLst>
          </p:cNvPr>
          <p:cNvSpPr txBox="1"/>
          <p:nvPr/>
        </p:nvSpPr>
        <p:spPr>
          <a:xfrm>
            <a:off x="627316" y="3847819"/>
            <a:ext cx="158816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1920s – 1930s</a:t>
            </a:r>
            <a:endParaRPr lang="ko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181D12-EA3B-4D73-BEBA-E38E403B5918}"/>
              </a:ext>
            </a:extLst>
          </p:cNvPr>
          <p:cNvSpPr/>
          <p:nvPr/>
        </p:nvSpPr>
        <p:spPr>
          <a:xfrm>
            <a:off x="608267" y="4386789"/>
            <a:ext cx="43447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순열 분포에 대한 좋은 근사 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= t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 분포에 기초한 </a:t>
            </a:r>
            <a:r>
              <a:rPr lang="en-US" altLang="ko-KR" b="1" dirty="0">
                <a:solidFill>
                  <a:srgbClr val="2F2F2F"/>
                </a:solidFill>
                <a:latin typeface="나눔고딕"/>
              </a:rPr>
              <a:t>t </a:t>
            </a:r>
            <a:r>
              <a:rPr lang="ko-KR" altLang="en-US" b="1" dirty="0">
                <a:solidFill>
                  <a:srgbClr val="2F2F2F"/>
                </a:solidFill>
                <a:latin typeface="나눔고딕"/>
              </a:rPr>
              <a:t>검정</a:t>
            </a:r>
            <a:endParaRPr lang="en-US" altLang="ko-KR" b="1" dirty="0">
              <a:solidFill>
                <a:srgbClr val="2F2F2F"/>
              </a:solidFill>
              <a:latin typeface="나눔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8045EE-9D25-4B6E-949D-60392265E6FA}"/>
              </a:ext>
            </a:extLst>
          </p:cNvPr>
          <p:cNvSpPr/>
          <p:nvPr/>
        </p:nvSpPr>
        <p:spPr>
          <a:xfrm>
            <a:off x="6458552" y="4386789"/>
            <a:ext cx="31331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F2F2F"/>
                </a:solidFill>
                <a:latin typeface="나눔고딕"/>
              </a:rPr>
              <a:t>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표본 비교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(A/B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검정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)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에 주로 사용</a:t>
            </a:r>
            <a:endParaRPr lang="en-US" altLang="ko-KR" b="1" dirty="0">
              <a:solidFill>
                <a:srgbClr val="2F2F2F"/>
              </a:solidFill>
              <a:latin typeface="나눔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90EF95-954F-4B04-B5D1-628018DBCFFF}"/>
              </a:ext>
            </a:extLst>
          </p:cNvPr>
          <p:cNvCxnSpPr>
            <a:cxnSpLocks/>
          </p:cNvCxnSpPr>
          <p:nvPr/>
        </p:nvCxnSpPr>
        <p:spPr>
          <a:xfrm>
            <a:off x="5099251" y="4540677"/>
            <a:ext cx="1213052" cy="0"/>
          </a:xfrm>
          <a:prstGeom prst="straightConnector1">
            <a:avLst/>
          </a:prstGeom>
          <a:ln w="34925">
            <a:solidFill>
              <a:srgbClr val="26A9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2205E3-E12C-422D-8ECD-4E6FCD6FA680}"/>
              </a:ext>
            </a:extLst>
          </p:cNvPr>
          <p:cNvSpPr/>
          <p:nvPr/>
        </p:nvSpPr>
        <p:spPr>
          <a:xfrm>
            <a:off x="2926884" y="5074259"/>
            <a:ext cx="4344734" cy="58477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2F2F2F"/>
                </a:solidFill>
                <a:latin typeface="나눔고딕"/>
              </a:rPr>
              <a:t>척도에 상관없이 </a:t>
            </a:r>
            <a:r>
              <a:rPr lang="en-US" altLang="ko-KR" sz="1600" b="1" dirty="0">
                <a:solidFill>
                  <a:srgbClr val="2F2F2F"/>
                </a:solidFill>
                <a:latin typeface="나눔고딕"/>
              </a:rPr>
              <a:t>t </a:t>
            </a:r>
            <a:r>
              <a:rPr lang="ko-KR" altLang="en-US" sz="1600" b="1" dirty="0">
                <a:solidFill>
                  <a:srgbClr val="2F2F2F"/>
                </a:solidFill>
                <a:latin typeface="나눔고딕"/>
              </a:rPr>
              <a:t>분포를 사용하려면</a:t>
            </a:r>
            <a:endParaRPr lang="en-US" altLang="ko-KR" sz="1600" b="1" dirty="0">
              <a:solidFill>
                <a:srgbClr val="2F2F2F"/>
              </a:solidFill>
              <a:latin typeface="나눔고딕"/>
            </a:endParaRPr>
          </a:p>
          <a:p>
            <a:pPr algn="ctr"/>
            <a:r>
              <a:rPr lang="ko-KR" altLang="en-US" sz="1600" b="1" dirty="0">
                <a:solidFill>
                  <a:srgbClr val="2F2F2F"/>
                </a:solidFill>
                <a:latin typeface="나눔고딕"/>
              </a:rPr>
              <a:t>표준화된 형태의 </a:t>
            </a:r>
            <a:r>
              <a:rPr lang="ko-KR" altLang="en-US" sz="1600" b="1" dirty="0" err="1">
                <a:solidFill>
                  <a:srgbClr val="2F2F2F"/>
                </a:solidFill>
                <a:latin typeface="나눔고딕"/>
              </a:rPr>
              <a:t>검정통계량을</a:t>
            </a:r>
            <a:r>
              <a:rPr lang="ko-KR" altLang="en-US" sz="1600" b="1" dirty="0">
                <a:solidFill>
                  <a:srgbClr val="2F2F2F"/>
                </a:solidFill>
                <a:latin typeface="나눔고딕"/>
              </a:rPr>
              <a:t> 사용해야 한다</a:t>
            </a:r>
            <a:r>
              <a:rPr lang="en-US" altLang="ko-KR" sz="1600" b="1" dirty="0">
                <a:solidFill>
                  <a:srgbClr val="2F2F2F"/>
                </a:solidFill>
                <a:latin typeface="나눔고딕"/>
              </a:rPr>
              <a:t>!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614ACC-B42D-4662-A421-DA074025B3D6}"/>
              </a:ext>
            </a:extLst>
          </p:cNvPr>
          <p:cNvSpPr/>
          <p:nvPr/>
        </p:nvSpPr>
        <p:spPr>
          <a:xfrm>
            <a:off x="199417" y="6038728"/>
            <a:ext cx="576539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rgbClr val="2F2F2F"/>
                </a:solidFill>
                <a:latin typeface="나눔고딕"/>
              </a:rPr>
              <a:t>검정통계량</a:t>
            </a:r>
            <a:r>
              <a:rPr lang="ko-KR" altLang="en-US" sz="1100" dirty="0">
                <a:solidFill>
                  <a:srgbClr val="2F2F2F"/>
                </a:solidFill>
                <a:latin typeface="나눔고딕"/>
              </a:rPr>
              <a:t> </a:t>
            </a:r>
            <a:r>
              <a:rPr lang="en-US" altLang="ko-KR" sz="1100" dirty="0">
                <a:solidFill>
                  <a:srgbClr val="2F2F2F"/>
                </a:solidFill>
                <a:latin typeface="나눔고딕"/>
              </a:rPr>
              <a:t>: </a:t>
            </a:r>
            <a:r>
              <a:rPr lang="ko-KR" altLang="en-US" sz="1100" dirty="0">
                <a:solidFill>
                  <a:srgbClr val="2F2F2F"/>
                </a:solidFill>
                <a:latin typeface="나눔고딕"/>
              </a:rPr>
              <a:t>관심의 차이 또는 효과에 대한 측정 지표</a:t>
            </a:r>
            <a:endParaRPr lang="en-US" altLang="ko-KR" sz="1100" dirty="0">
              <a:solidFill>
                <a:srgbClr val="2F2F2F"/>
              </a:solidFill>
              <a:latin typeface="나눔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2F2F2F"/>
                </a:solidFill>
                <a:latin typeface="나눔고딕"/>
              </a:rPr>
              <a:t>t </a:t>
            </a:r>
            <a:r>
              <a:rPr lang="ko-KR" altLang="en-US" sz="1100" dirty="0">
                <a:solidFill>
                  <a:srgbClr val="2F2F2F"/>
                </a:solidFill>
                <a:latin typeface="나눔고딕"/>
              </a:rPr>
              <a:t>통계량 </a:t>
            </a:r>
            <a:r>
              <a:rPr lang="en-US" altLang="ko-KR" sz="1100" dirty="0">
                <a:solidFill>
                  <a:srgbClr val="2F2F2F"/>
                </a:solidFill>
                <a:latin typeface="나눔고딕"/>
              </a:rPr>
              <a:t>: </a:t>
            </a:r>
            <a:r>
              <a:rPr lang="ko-KR" altLang="en-US" sz="1100" dirty="0">
                <a:solidFill>
                  <a:srgbClr val="2F2F2F"/>
                </a:solidFill>
                <a:latin typeface="나눔고딕"/>
              </a:rPr>
              <a:t>표준화된 형태의 </a:t>
            </a:r>
            <a:r>
              <a:rPr lang="ko-KR" altLang="en-US" sz="1100" dirty="0" err="1">
                <a:solidFill>
                  <a:srgbClr val="2F2F2F"/>
                </a:solidFill>
                <a:latin typeface="나눔고딕"/>
              </a:rPr>
              <a:t>검정통계량</a:t>
            </a:r>
            <a:endParaRPr lang="en-US" altLang="ko-KR" sz="1100" dirty="0">
              <a:solidFill>
                <a:srgbClr val="2F2F2F"/>
              </a:solidFill>
              <a:latin typeface="나눔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2F2F2F"/>
                </a:solidFill>
                <a:latin typeface="나눔고딕"/>
              </a:rPr>
              <a:t>t</a:t>
            </a:r>
            <a:r>
              <a:rPr lang="ko-KR" altLang="en-US" sz="1100" dirty="0">
                <a:solidFill>
                  <a:srgbClr val="2F2F2F"/>
                </a:solidFill>
                <a:latin typeface="나눔고딕"/>
              </a:rPr>
              <a:t> 분포 </a:t>
            </a:r>
            <a:r>
              <a:rPr lang="en-US" altLang="ko-KR" sz="1100" dirty="0">
                <a:solidFill>
                  <a:srgbClr val="2F2F2F"/>
                </a:solidFill>
                <a:latin typeface="나눔고딕"/>
              </a:rPr>
              <a:t>:</a:t>
            </a:r>
            <a:r>
              <a:rPr lang="ko-KR" altLang="en-US" sz="1100" dirty="0">
                <a:solidFill>
                  <a:srgbClr val="2F2F2F"/>
                </a:solidFill>
                <a:latin typeface="나눔고딕"/>
              </a:rPr>
              <a:t>관측된 </a:t>
            </a:r>
            <a:r>
              <a:rPr lang="en-US" altLang="ko-KR" sz="1100" dirty="0">
                <a:solidFill>
                  <a:srgbClr val="2F2F2F"/>
                </a:solidFill>
                <a:latin typeface="나눔고딕"/>
              </a:rPr>
              <a:t>t </a:t>
            </a:r>
            <a:r>
              <a:rPr lang="ko-KR" altLang="en-US" sz="1100" dirty="0">
                <a:solidFill>
                  <a:srgbClr val="2F2F2F"/>
                </a:solidFill>
                <a:latin typeface="나눔고딕"/>
              </a:rPr>
              <a:t>통계량을 비교할 수 있는</a:t>
            </a:r>
            <a:r>
              <a:rPr lang="en-US" altLang="ko-KR" sz="1100" dirty="0">
                <a:solidFill>
                  <a:srgbClr val="2F2F2F"/>
                </a:solidFill>
                <a:latin typeface="나눔고딕"/>
              </a:rPr>
              <a:t>, (</a:t>
            </a:r>
            <a:r>
              <a:rPr lang="ko-KR" altLang="en-US" sz="1100" dirty="0" err="1">
                <a:solidFill>
                  <a:srgbClr val="2F2F2F"/>
                </a:solidFill>
                <a:latin typeface="나눔고딕"/>
              </a:rPr>
              <a:t>귀무가설에서</a:t>
            </a:r>
            <a:r>
              <a:rPr lang="ko-KR" altLang="en-US" sz="1100" dirty="0">
                <a:solidFill>
                  <a:srgbClr val="2F2F2F"/>
                </a:solidFill>
                <a:latin typeface="나눔고딕"/>
              </a:rPr>
              <a:t> 파생된</a:t>
            </a:r>
            <a:r>
              <a:rPr lang="en-US" altLang="ko-KR" sz="1100" dirty="0">
                <a:solidFill>
                  <a:srgbClr val="2F2F2F"/>
                </a:solidFill>
                <a:latin typeface="나눔고딕"/>
              </a:rPr>
              <a:t>) </a:t>
            </a:r>
            <a:r>
              <a:rPr lang="ko-KR" altLang="en-US" sz="1100" dirty="0">
                <a:solidFill>
                  <a:srgbClr val="2F2F2F"/>
                </a:solidFill>
                <a:latin typeface="나눔고딕"/>
              </a:rPr>
              <a:t>기준 분포</a:t>
            </a:r>
            <a:endParaRPr lang="en-US" altLang="ko-KR" sz="1100" dirty="0">
              <a:solidFill>
                <a:srgbClr val="2F2F2F"/>
              </a:solidFill>
              <a:latin typeface="나눔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819A042-56B9-4718-965C-A92FE7A9829D}"/>
              </a:ext>
            </a:extLst>
          </p:cNvPr>
          <p:cNvSpPr/>
          <p:nvPr/>
        </p:nvSpPr>
        <p:spPr>
          <a:xfrm>
            <a:off x="608266" y="2934212"/>
            <a:ext cx="9082272" cy="2058202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3.5    t </a:t>
            </a:r>
            <a:r>
              <a:rPr lang="ko-KR" altLang="en-US" sz="1800" b="1" dirty="0">
                <a:solidFill>
                  <a:schemeClr val="dk1"/>
                </a:solidFill>
              </a:rPr>
              <a:t>검정</a:t>
            </a:r>
            <a:endParaRPr lang="ko-KR" altLang="en-US" sz="1800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8;g7fdcfe9825_0_1">
            <a:extLst>
              <a:ext uri="{FF2B5EF4-FFF2-40B4-BE49-F238E27FC236}">
                <a16:creationId xmlns:a16="http://schemas.microsoft.com/office/drawing/2014/main" id="{993344E4-3DD9-409C-8129-09BD5901E43C}"/>
              </a:ext>
            </a:extLst>
          </p:cNvPr>
          <p:cNvSpPr txBox="1"/>
          <p:nvPr/>
        </p:nvSpPr>
        <p:spPr>
          <a:xfrm>
            <a:off x="608266" y="1158966"/>
            <a:ext cx="2183060" cy="33423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tx1"/>
                </a:solidFill>
              </a:rPr>
              <a:t>3.5   t </a:t>
            </a:r>
            <a:r>
              <a:rPr lang="ko-KR" altLang="en-US" sz="1800" b="1" dirty="0">
                <a:solidFill>
                  <a:schemeClr val="tx1"/>
                </a:solidFill>
              </a:rPr>
              <a:t>검정 </a:t>
            </a:r>
            <a:r>
              <a:rPr lang="en-US" altLang="ko-KR" sz="1800" b="1" dirty="0">
                <a:solidFill>
                  <a:schemeClr val="tx1"/>
                </a:solidFill>
              </a:rPr>
              <a:t>(t-test)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EE22C9-AC0B-4750-A107-B5141532A15E}"/>
              </a:ext>
            </a:extLst>
          </p:cNvPr>
          <p:cNvSpPr/>
          <p:nvPr/>
        </p:nvSpPr>
        <p:spPr>
          <a:xfrm>
            <a:off x="503320" y="1612091"/>
            <a:ext cx="68749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: </a:t>
            </a:r>
            <a:r>
              <a:rPr lang="ko-KR" altLang="en-US" sz="1600" b="1" dirty="0"/>
              <a:t>두 집단의 평균의 차이가 유의미한 지 검증</a:t>
            </a:r>
            <a:r>
              <a:rPr lang="ko-KR" altLang="en-US" sz="1600" dirty="0"/>
              <a:t>하는 가장 보편적인 통계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9B43E-4A34-412E-8776-0BA0E94BEF72}"/>
              </a:ext>
            </a:extLst>
          </p:cNvPr>
          <p:cNvSpPr txBox="1"/>
          <p:nvPr/>
        </p:nvSpPr>
        <p:spPr>
          <a:xfrm>
            <a:off x="608266" y="2441946"/>
            <a:ext cx="18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[ t-test</a:t>
            </a:r>
            <a:r>
              <a:rPr lang="ko-KR" altLang="en-US" sz="1800" b="1" dirty="0"/>
              <a:t>의 조건 </a:t>
            </a:r>
            <a:r>
              <a:rPr lang="en-US" altLang="ko-KR" sz="1800" b="1" dirty="0"/>
              <a:t>]</a:t>
            </a:r>
            <a:endParaRPr lang="ko-KR" altLang="en-US" sz="1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143468-42F5-42A4-A3F0-2B3322C3A202}"/>
              </a:ext>
            </a:extLst>
          </p:cNvPr>
          <p:cNvGrpSpPr/>
          <p:nvPr/>
        </p:nvGrpSpPr>
        <p:grpSpPr>
          <a:xfrm>
            <a:off x="608266" y="3101499"/>
            <a:ext cx="9175840" cy="1285661"/>
            <a:chOff x="608266" y="2879394"/>
            <a:chExt cx="9175840" cy="1285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B330D7-4778-4260-AC03-CEF89BA4886D}"/>
                </a:ext>
              </a:extLst>
            </p:cNvPr>
            <p:cNvSpPr txBox="1"/>
            <p:nvPr/>
          </p:nvSpPr>
          <p:spPr>
            <a:xfrm>
              <a:off x="608266" y="2879394"/>
              <a:ext cx="9175840" cy="415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1. </a:t>
              </a:r>
              <a:r>
                <a:rPr lang="ko-KR" altLang="en-US" sz="1600" b="1" dirty="0"/>
                <a:t>표본이 독립적인가</a:t>
              </a:r>
              <a:r>
                <a:rPr lang="en-US" altLang="ko-KR" sz="1600" b="1" dirty="0"/>
                <a:t>?</a:t>
              </a:r>
              <a:r>
                <a:rPr lang="en-US" altLang="ko-KR" sz="1600" dirty="0"/>
                <a:t>   =&gt;   </a:t>
              </a:r>
              <a:r>
                <a:rPr lang="ko-KR" altLang="en-US" sz="1600" dirty="0"/>
                <a:t>표본으로부터 측정한 관측치가 다른 표본에 의해 영향을 받지 않는가</a:t>
              </a:r>
              <a:r>
                <a:rPr lang="en-US" altLang="ko-KR" sz="1600" dirty="0"/>
                <a:t>?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9B6223-C82D-4E2A-AF0E-A8EF8D0C21A4}"/>
                </a:ext>
              </a:extLst>
            </p:cNvPr>
            <p:cNvSpPr/>
            <p:nvPr/>
          </p:nvSpPr>
          <p:spPr>
            <a:xfrm>
              <a:off x="608266" y="3749428"/>
              <a:ext cx="6948672" cy="415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3. </a:t>
              </a:r>
              <a:r>
                <a:rPr lang="ko-KR" altLang="en-US" sz="1600" b="1" dirty="0"/>
                <a:t>집단이 두 개인가</a:t>
              </a:r>
              <a:r>
                <a:rPr lang="en-US" altLang="ko-KR" sz="1600" b="1" dirty="0"/>
                <a:t>?     =&gt;    </a:t>
              </a:r>
              <a:r>
                <a:rPr lang="ko-KR" altLang="en-US" sz="1600" b="1" dirty="0"/>
                <a:t>비교군과 대조군이 각 </a:t>
              </a:r>
              <a:r>
                <a:rPr lang="en-US" altLang="ko-KR" sz="1600" b="1" dirty="0"/>
                <a:t>1</a:t>
              </a:r>
              <a:r>
                <a:rPr lang="ko-KR" altLang="en-US" sz="1600" b="1" dirty="0"/>
                <a:t>개씩 존재하는가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B33B63-B854-4194-8446-29BEECD419AC}"/>
                </a:ext>
              </a:extLst>
            </p:cNvPr>
            <p:cNvSpPr/>
            <p:nvPr/>
          </p:nvSpPr>
          <p:spPr>
            <a:xfrm>
              <a:off x="608266" y="3302579"/>
              <a:ext cx="3983783" cy="415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2. </a:t>
              </a:r>
              <a:r>
                <a:rPr lang="ko-KR" altLang="en-US" sz="1600" b="1" dirty="0"/>
                <a:t>수집된 데이터가 정규분포를 </a:t>
              </a:r>
              <a:r>
                <a:rPr lang="ko-KR" altLang="en-US" sz="1600" b="1" dirty="0" err="1"/>
                <a:t>따르는가</a:t>
              </a:r>
              <a:r>
                <a:rPr lang="en-US" altLang="ko-KR" sz="1600" b="1" dirty="0"/>
                <a:t>?</a:t>
              </a:r>
            </a:p>
          </p:txBody>
        </p:sp>
      </p:grp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02FFDE4D-345C-4BBB-9CF4-B5ECDFF02B93}"/>
              </a:ext>
            </a:extLst>
          </p:cNvPr>
          <p:cNvSpPr/>
          <p:nvPr/>
        </p:nvSpPr>
        <p:spPr>
          <a:xfrm rot="5400000">
            <a:off x="1310263" y="4042931"/>
            <a:ext cx="415629" cy="1019504"/>
          </a:xfrm>
          <a:prstGeom prst="bent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5A60C9-5FD3-4648-870C-BAFB43110C90}"/>
              </a:ext>
            </a:extLst>
          </p:cNvPr>
          <p:cNvSpPr/>
          <p:nvPr/>
        </p:nvSpPr>
        <p:spPr>
          <a:xfrm>
            <a:off x="2003574" y="4514540"/>
            <a:ext cx="40603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집단이 3개 이상인 경우는 </a:t>
            </a:r>
            <a:r>
              <a:rPr lang="ko-KR" altLang="en-US" dirty="0" err="1"/>
              <a:t>one-way</a:t>
            </a:r>
            <a:r>
              <a:rPr lang="ko-KR" altLang="en-US" dirty="0"/>
              <a:t> </a:t>
            </a:r>
            <a:r>
              <a:rPr lang="ko-KR" altLang="en-US" dirty="0" err="1"/>
              <a:t>anova를</a:t>
            </a:r>
            <a:r>
              <a:rPr lang="ko-KR" altLang="en-US" dirty="0"/>
              <a:t> 사용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844623-F723-415F-BC07-49CDB3AF0025}"/>
              </a:ext>
            </a:extLst>
          </p:cNvPr>
          <p:cNvSpPr/>
          <p:nvPr/>
        </p:nvSpPr>
        <p:spPr>
          <a:xfrm>
            <a:off x="636781" y="1919296"/>
            <a:ext cx="9082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</a:rPr>
              <a:t>두 모집단으로부터 </a:t>
            </a:r>
            <a:r>
              <a:rPr lang="ko-KR" altLang="en-US" sz="1200" b="1" u="sng" dirty="0">
                <a:solidFill>
                  <a:schemeClr val="tx1"/>
                </a:solidFill>
              </a:rPr>
              <a:t>표본</a:t>
            </a:r>
            <a:r>
              <a:rPr lang="ko-KR" altLang="en-US" sz="1200" u="sng" dirty="0">
                <a:solidFill>
                  <a:schemeClr val="tx1"/>
                </a:solidFill>
              </a:rPr>
              <a:t>들을 </a:t>
            </a:r>
            <a:r>
              <a:rPr lang="ko-KR" altLang="en-US" sz="1200" b="1" u="sng" dirty="0">
                <a:solidFill>
                  <a:schemeClr val="tx1"/>
                </a:solidFill>
              </a:rPr>
              <a:t>독립</a:t>
            </a:r>
            <a:r>
              <a:rPr lang="ko-KR" altLang="en-US" sz="1200" u="sng" dirty="0">
                <a:solidFill>
                  <a:schemeClr val="tx1"/>
                </a:solidFill>
              </a:rPr>
              <a:t>적으로 </a:t>
            </a:r>
            <a:r>
              <a:rPr lang="ko-KR" altLang="en-US" sz="1200" b="1" u="sng" dirty="0">
                <a:solidFill>
                  <a:schemeClr val="tx1"/>
                </a:solidFill>
              </a:rPr>
              <a:t>추출</a:t>
            </a:r>
            <a:r>
              <a:rPr lang="ko-KR" altLang="en-US" sz="1200" dirty="0">
                <a:solidFill>
                  <a:schemeClr val="tx1"/>
                </a:solidFill>
              </a:rPr>
              <a:t>하여 </a:t>
            </a:r>
            <a:r>
              <a:rPr lang="ko-KR" altLang="en-US" sz="1200" b="1" u="sng" dirty="0">
                <a:solidFill>
                  <a:schemeClr val="tx1"/>
                </a:solidFill>
              </a:rPr>
              <a:t>표본의 평균들을 비교</a:t>
            </a:r>
            <a:r>
              <a:rPr lang="ko-KR" altLang="en-US" sz="1200" dirty="0">
                <a:solidFill>
                  <a:schemeClr val="tx1"/>
                </a:solidFill>
              </a:rPr>
              <a:t>함으로써 </a:t>
            </a:r>
            <a:r>
              <a:rPr lang="ko-KR" altLang="en-US" sz="1200" b="1" u="sng" dirty="0">
                <a:solidFill>
                  <a:schemeClr val="tx1"/>
                </a:solidFill>
              </a:rPr>
              <a:t>모집단의 유사성을 검정</a:t>
            </a:r>
            <a:r>
              <a:rPr lang="ko-KR" altLang="en-US" sz="1200" b="1" dirty="0">
                <a:solidFill>
                  <a:schemeClr val="tx1"/>
                </a:solidFill>
              </a:rPr>
              <a:t>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fdcfe9825_0_1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3.5    t </a:t>
            </a:r>
            <a:r>
              <a:rPr lang="ko-KR" altLang="en-US" sz="1800" b="1">
                <a:solidFill>
                  <a:schemeClr val="dk1"/>
                </a:solidFill>
              </a:rPr>
              <a:t>검정</a:t>
            </a:r>
            <a:endParaRPr lang="ko-KR" altLang="en-US" sz="1800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6EFDA41-D985-4425-8DF5-2E691DA0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53" y="1252149"/>
            <a:ext cx="7001852" cy="170521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8D3645-256F-4494-81EC-1E33F7070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7" r="69326" b="81419"/>
          <a:stretch/>
        </p:blipFill>
        <p:spPr>
          <a:xfrm>
            <a:off x="1702869" y="3183758"/>
            <a:ext cx="1997960" cy="1219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A3B2A-1362-4CC9-862D-129B7EDD7EB6}"/>
              </a:ext>
            </a:extLst>
          </p:cNvPr>
          <p:cNvSpPr txBox="1"/>
          <p:nvPr/>
        </p:nvSpPr>
        <p:spPr>
          <a:xfrm>
            <a:off x="1702869" y="870264"/>
            <a:ext cx="678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예시</a:t>
            </a:r>
            <a:r>
              <a:rPr lang="en-US" altLang="ko-KR" b="1" dirty="0"/>
              <a:t>) </a:t>
            </a:r>
            <a:r>
              <a:rPr lang="ko-KR" altLang="en-US" b="1" dirty="0"/>
              <a:t>전통적 교수법과 새 교수법에 의한 학업성취도 차이를 유의수준 </a:t>
            </a:r>
            <a:r>
              <a:rPr lang="en-US" altLang="ko-KR" b="1" dirty="0"/>
              <a:t>0.05</a:t>
            </a:r>
            <a:r>
              <a:rPr lang="ko-KR" altLang="en-US" b="1" dirty="0"/>
              <a:t>에서 검정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D0BC51E-3ED0-4855-82A0-E70F738B9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3" t="20884" r="2595" b="1"/>
          <a:stretch/>
        </p:blipFill>
        <p:spPr>
          <a:xfrm>
            <a:off x="4087959" y="2945634"/>
            <a:ext cx="5165447" cy="37113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fdcfe9825_0_1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3.5    t </a:t>
            </a:r>
            <a:r>
              <a:rPr lang="ko-KR" altLang="en-US" sz="1800" b="1">
                <a:solidFill>
                  <a:schemeClr val="dk1"/>
                </a:solidFill>
              </a:rPr>
              <a:t>검정</a:t>
            </a:r>
            <a:endParaRPr lang="ko-KR" altLang="en-US" sz="1800" dirty="0"/>
          </a:p>
        </p:txBody>
      </p:sp>
      <p:sp>
        <p:nvSpPr>
          <p:cNvPr id="26" name="Google Shape;66;g7fdcfe9825_0_21">
            <a:extLst>
              <a:ext uri="{FF2B5EF4-FFF2-40B4-BE49-F238E27FC236}">
                <a16:creationId xmlns:a16="http://schemas.microsoft.com/office/drawing/2014/main" id="{0C34B168-AC9B-4C33-B66D-93C3620D297D}"/>
              </a:ext>
            </a:extLst>
          </p:cNvPr>
          <p:cNvSpPr txBox="1"/>
          <p:nvPr/>
        </p:nvSpPr>
        <p:spPr>
          <a:xfrm>
            <a:off x="2254050" y="6293902"/>
            <a:ext cx="53979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862306E-DD86-4571-8804-85DDFF4F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10" y="4515689"/>
            <a:ext cx="3132081" cy="83214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85B1D84-F162-45F5-BE64-9A84E8C6C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5" y="5032293"/>
            <a:ext cx="5397900" cy="1081310"/>
          </a:xfrm>
          <a:prstGeom prst="rect">
            <a:avLst/>
          </a:prstGeom>
        </p:spPr>
      </p:pic>
      <p:pic>
        <p:nvPicPr>
          <p:cNvPr id="12" name="그림 11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BC99DD05-F570-46FE-A7F2-B5A289428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85" y="3949532"/>
            <a:ext cx="5450158" cy="902462"/>
          </a:xfrm>
          <a:prstGeom prst="rect">
            <a:avLst/>
          </a:prstGeom>
        </p:spPr>
      </p:pic>
      <p:pic>
        <p:nvPicPr>
          <p:cNvPr id="14" name="그림 13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8D3FD536-CF14-4EE0-988E-DB0BE1CFA9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111"/>
          <a:stretch/>
        </p:blipFill>
        <p:spPr>
          <a:xfrm>
            <a:off x="1573443" y="2515094"/>
            <a:ext cx="4195598" cy="1239177"/>
          </a:xfrm>
          <a:prstGeom prst="rect">
            <a:avLst/>
          </a:prstGeom>
        </p:spPr>
      </p:pic>
      <p:pic>
        <p:nvPicPr>
          <p:cNvPr id="18" name="그림 17" descr="스크린샷, 조류, 꽃, 나무이(가) 표시된 사진&#10;&#10;자동 생성된 설명">
            <a:extLst>
              <a:ext uri="{FF2B5EF4-FFF2-40B4-BE49-F238E27FC236}">
                <a16:creationId xmlns:a16="http://schemas.microsoft.com/office/drawing/2014/main" id="{1CD06D4A-919F-4B93-8DFF-A8FB19E9D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833" y="842840"/>
            <a:ext cx="5677743" cy="1606908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C651675F-3F68-4E9D-BAA7-F25F0C050A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24" t="1597" b="79756"/>
          <a:stretch/>
        </p:blipFill>
        <p:spPr>
          <a:xfrm>
            <a:off x="189389" y="841230"/>
            <a:ext cx="2843700" cy="881062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F12F3A4A-76E2-4442-B503-A08443421F6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553" t="26443" r="53786" b="36457"/>
          <a:stretch/>
        </p:blipFill>
        <p:spPr>
          <a:xfrm>
            <a:off x="189389" y="1722292"/>
            <a:ext cx="1238250" cy="1753037"/>
          </a:xfrm>
          <a:prstGeom prst="rect">
            <a:avLst/>
          </a:prstGeom>
        </p:spPr>
      </p:pic>
      <p:pic>
        <p:nvPicPr>
          <p:cNvPr id="16" name="그림 15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723C2155-AA95-4058-87C2-AEBD1CCB103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97" r="14370"/>
          <a:stretch/>
        </p:blipFill>
        <p:spPr>
          <a:xfrm>
            <a:off x="5769041" y="2500849"/>
            <a:ext cx="4136959" cy="12676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0FEF75-2EFD-4696-8B5E-7A730A1816E2}"/>
              </a:ext>
            </a:extLst>
          </p:cNvPr>
          <p:cNvSpPr txBox="1"/>
          <p:nvPr/>
        </p:nvSpPr>
        <p:spPr>
          <a:xfrm>
            <a:off x="2462745" y="1434643"/>
            <a:ext cx="324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1D364-5DEE-4398-ACF9-68320EF122AE}"/>
              </a:ext>
            </a:extLst>
          </p:cNvPr>
          <p:cNvSpPr txBox="1"/>
          <p:nvPr/>
        </p:nvSpPr>
        <p:spPr>
          <a:xfrm>
            <a:off x="8210186" y="985021"/>
            <a:ext cx="349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F82FC7-09B8-42D7-B614-E5B1B0D992F3}"/>
              </a:ext>
            </a:extLst>
          </p:cNvPr>
          <p:cNvSpPr txBox="1"/>
          <p:nvPr/>
        </p:nvSpPr>
        <p:spPr>
          <a:xfrm>
            <a:off x="5190990" y="2645009"/>
            <a:ext cx="35039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96494-FAAB-4AE6-9154-D7A2B38950BE}"/>
              </a:ext>
            </a:extLst>
          </p:cNvPr>
          <p:cNvSpPr txBox="1"/>
          <p:nvPr/>
        </p:nvSpPr>
        <p:spPr>
          <a:xfrm>
            <a:off x="9343558" y="2645008"/>
            <a:ext cx="35039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4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0F0FE-9C4D-4E83-AA6E-C75FD8CEBC6C}"/>
              </a:ext>
            </a:extLst>
          </p:cNvPr>
          <p:cNvSpPr txBox="1"/>
          <p:nvPr/>
        </p:nvSpPr>
        <p:spPr>
          <a:xfrm>
            <a:off x="5015792" y="4054024"/>
            <a:ext cx="35039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243159-86E1-4F8C-981D-2313F8E9DD00}"/>
              </a:ext>
            </a:extLst>
          </p:cNvPr>
          <p:cNvSpPr txBox="1"/>
          <p:nvPr/>
        </p:nvSpPr>
        <p:spPr>
          <a:xfrm>
            <a:off x="5015792" y="5230929"/>
            <a:ext cx="35039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6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17A276-C0B8-4802-AF7D-36670CAB28CF}"/>
              </a:ext>
            </a:extLst>
          </p:cNvPr>
          <p:cNvSpPr txBox="1"/>
          <p:nvPr/>
        </p:nvSpPr>
        <p:spPr>
          <a:xfrm>
            <a:off x="9492989" y="4531649"/>
            <a:ext cx="35039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7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888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 err="1">
                <a:solidFill>
                  <a:schemeClr val="dk1"/>
                </a:solidFill>
              </a:rPr>
              <a:t>임영택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3.9 </a:t>
            </a:r>
            <a:r>
              <a:rPr lang="ko-KR" altLang="en-US" sz="1800" b="1" dirty="0" err="1">
                <a:solidFill>
                  <a:schemeClr val="dk1"/>
                </a:solidFill>
              </a:rPr>
              <a:t>다중검정</a:t>
            </a:r>
            <a:endParaRPr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12884"/>
              </p:ext>
            </p:extLst>
          </p:nvPr>
        </p:nvGraphicFramePr>
        <p:xfrm>
          <a:off x="381785" y="1152489"/>
          <a:ext cx="4738856" cy="21844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369428">
                  <a:extLst>
                    <a:ext uri="{9D8B030D-6E8A-4147-A177-3AD203B41FA5}">
                      <a16:colId xmlns:a16="http://schemas.microsoft.com/office/drawing/2014/main" val="1892559531"/>
                    </a:ext>
                  </a:extLst>
                </a:gridCol>
                <a:gridCol w="2369428">
                  <a:extLst>
                    <a:ext uri="{9D8B030D-6E8A-4147-A177-3AD203B41FA5}">
                      <a16:colId xmlns:a16="http://schemas.microsoft.com/office/drawing/2014/main" val="264430694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제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종</a:t>
                      </a:r>
                      <a:r>
                        <a:rPr lang="ko-KR" altLang="en-US" sz="1100" baseline="0" dirty="0"/>
                        <a:t> 오류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어떤 효과가 통계적으로 유의미하다고 잘못된 결론을 내린다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우연인데 사실로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5159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제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종 오류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사실인데 우연으로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거짓 발견 비율</a:t>
                      </a:r>
                      <a:r>
                        <a:rPr lang="en-US" altLang="ko-KR" sz="1100" dirty="0"/>
                        <a:t>(FDR)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다중검정에서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종 오류가 발생하는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 </a:t>
                      </a:r>
                      <a:r>
                        <a:rPr lang="ko-KR" altLang="en-US" sz="1100" dirty="0"/>
                        <a:t>값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동일한 데이터에 대해 </a:t>
                      </a:r>
                      <a:r>
                        <a:rPr lang="ko-KR" altLang="en-US" sz="1100" dirty="0" err="1"/>
                        <a:t>다중검정을</a:t>
                      </a:r>
                      <a:r>
                        <a:rPr lang="ko-KR" altLang="en-US" sz="1100" dirty="0"/>
                        <a:t> 수행하는 경우에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8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과적합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overfitiing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잡음까지 피팅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9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646" y="3765276"/>
            <a:ext cx="8430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ko-KR" altLang="en-US" dirty="0" err="1"/>
              <a:t>예측변수와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결과 변수가 모두 임의로 생성했다고 가정</a:t>
            </a:r>
            <a:endParaRPr lang="en-US" altLang="ko-KR" dirty="0"/>
          </a:p>
          <a:p>
            <a:r>
              <a:rPr lang="ko-KR" altLang="en-US" sz="1600" b="1" dirty="0"/>
              <a:t>유의수준 </a:t>
            </a:r>
            <a:r>
              <a:rPr lang="en-US" altLang="ko-KR" sz="1600" b="1" dirty="0"/>
              <a:t>0.05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20</a:t>
            </a:r>
            <a:r>
              <a:rPr lang="ko-KR" altLang="en-US" sz="1600" b="1" dirty="0"/>
              <a:t>번의 일련의 유의성 검정을 수행하면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sz="1600" b="1" dirty="0"/>
              <a:t>적어도 하나의 예측변수에서 통계적으로 유의미한 결과를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실수로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초래할 가능성이 있다</a:t>
            </a:r>
            <a:r>
              <a:rPr lang="en-US" altLang="ko-KR" sz="1600" b="1" dirty="0"/>
              <a:t>.</a:t>
            </a:r>
          </a:p>
          <a:p>
            <a:r>
              <a:rPr lang="ko-KR" altLang="en-US" dirty="0"/>
              <a:t>앞에서 설명한 것처럼 이것을 </a:t>
            </a:r>
            <a:r>
              <a:rPr lang="en-US" altLang="ko-KR" b="1" dirty="0"/>
              <a:t>1</a:t>
            </a:r>
            <a:r>
              <a:rPr lang="ko-KR" altLang="en-US" b="1" dirty="0" err="1"/>
              <a:t>종오류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050" y="5250127"/>
            <a:ext cx="83638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0.05</a:t>
            </a:r>
            <a:r>
              <a:rPr lang="ko-KR" altLang="en-US" sz="1600" dirty="0"/>
              <a:t>의 유의수준에서 항상 유의미하지 않는다는 올바른 검정 결과가 나올 확률을</a:t>
            </a:r>
            <a:endParaRPr lang="en-US" altLang="ko-KR" sz="1600" dirty="0"/>
          </a:p>
          <a:p>
            <a:r>
              <a:rPr lang="ko-KR" altLang="en-US" sz="1600" dirty="0"/>
              <a:t>먼저 계산해서 </a:t>
            </a:r>
            <a:r>
              <a:rPr lang="en-US" altLang="ko-KR" sz="1600" dirty="0"/>
              <a:t>1</a:t>
            </a:r>
            <a:r>
              <a:rPr lang="ko-KR" altLang="en-US" sz="1600" dirty="0"/>
              <a:t>을 빼주면 이 확률을 구할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800" b="1" dirty="0"/>
              <a:t>무의미하다고 정확하게 검정할 확률이 </a:t>
            </a:r>
            <a:r>
              <a:rPr lang="en-US" altLang="ko-KR" sz="1800" b="1" dirty="0"/>
              <a:t>0.95</a:t>
            </a:r>
            <a:r>
              <a:rPr lang="ko-KR" altLang="en-US" sz="1800" b="1" dirty="0"/>
              <a:t>이므로 </a:t>
            </a:r>
            <a:r>
              <a:rPr lang="en-US" altLang="ko-KR" sz="1800" b="1" dirty="0"/>
              <a:t>0.95^20 = 0.36,</a:t>
            </a:r>
          </a:p>
          <a:p>
            <a:r>
              <a:rPr lang="en-US" altLang="ko-KR" sz="1800" b="1" dirty="0"/>
              <a:t>1 – 0.36 = 0.64 </a:t>
            </a:r>
            <a:r>
              <a:rPr lang="en-US" altLang="ko-KR" sz="1600" dirty="0"/>
              <a:t>(</a:t>
            </a:r>
            <a:r>
              <a:rPr lang="ko-KR" altLang="en-US" sz="1600" dirty="0"/>
              <a:t>모든 것이 무의미하다는 결론이 나올 확률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0C7C7C-9129-4EF3-8C8C-64F2B512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6" y="1080942"/>
            <a:ext cx="3773390" cy="24956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5596" y="822121"/>
            <a:ext cx="57045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/>
              <a:t>거짓 발견 비율</a:t>
            </a:r>
            <a:r>
              <a:rPr lang="en-US" altLang="ko-KR" sz="2100" b="1" dirty="0"/>
              <a:t>(FDR)</a:t>
            </a:r>
            <a:endParaRPr lang="ko-KR" altLang="en-US" sz="2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64904" y="2366743"/>
            <a:ext cx="1329071" cy="404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FP + TP</a:t>
            </a:r>
            <a:endParaRPr lang="ko-KR" altLang="en-US" sz="2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018336" y="2239152"/>
            <a:ext cx="2016416" cy="6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81278" y="1731801"/>
            <a:ext cx="1329071" cy="404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FP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5664567" y="2000625"/>
            <a:ext cx="11870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/>
              <a:t>FDR = </a:t>
            </a:r>
            <a:endParaRPr lang="ko-KR" altLang="en-US" sz="2500" dirty="0"/>
          </a:p>
        </p:txBody>
      </p:sp>
      <p:pic>
        <p:nvPicPr>
          <p:cNvPr id="1026" name="Picture 2" descr="분류성능평가지표 - Precision(정밀도), Recall(재현율) and Accurac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4" y="1731801"/>
            <a:ext cx="5344266" cy="272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486340" y="3512650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800" b="1" dirty="0">
                <a:solidFill>
                  <a:srgbClr val="5F6368"/>
                </a:solidFill>
                <a:latin typeface="Apple SD Gothic Neo"/>
              </a:rPr>
              <a:t>거짓</a:t>
            </a:r>
            <a:r>
              <a:rPr lang="ko-KR" altLang="en-US" sz="1800" dirty="0">
                <a:solidFill>
                  <a:srgbClr val="4D5156"/>
                </a:solidFill>
                <a:latin typeface="Apple SD Gothic Neo"/>
              </a:rPr>
              <a:t> 발견 </a:t>
            </a:r>
            <a:r>
              <a:rPr lang="ko-KR" altLang="en-US" sz="1800" b="1" dirty="0">
                <a:solidFill>
                  <a:srgbClr val="5F6368"/>
                </a:solidFill>
                <a:latin typeface="Apple SD Gothic Neo"/>
              </a:rPr>
              <a:t>비율</a:t>
            </a:r>
            <a:r>
              <a:rPr lang="ko-KR" altLang="en-US" sz="1800" dirty="0">
                <a:solidFill>
                  <a:srgbClr val="4D5156"/>
                </a:solidFill>
                <a:latin typeface="Apple SD Gothic Neo"/>
              </a:rPr>
              <a:t>은 발견 클래스에서 </a:t>
            </a:r>
            <a:endParaRPr lang="en-US" altLang="ko-KR" sz="1800" dirty="0">
              <a:solidFill>
                <a:srgbClr val="4D5156"/>
              </a:solidFill>
              <a:latin typeface="Apple SD Gothic Neo"/>
            </a:endParaRPr>
          </a:p>
          <a:p>
            <a:r>
              <a:rPr lang="ko-KR" altLang="en-US" sz="1800" dirty="0">
                <a:solidFill>
                  <a:srgbClr val="4D5156"/>
                </a:solidFill>
                <a:latin typeface="Apple SD Gothic Neo"/>
              </a:rPr>
              <a:t>잘못된 예측의 </a:t>
            </a:r>
            <a:r>
              <a:rPr lang="ko-KR" altLang="en-US" sz="1800" b="1" dirty="0">
                <a:solidFill>
                  <a:srgbClr val="5F6368"/>
                </a:solidFill>
                <a:latin typeface="Apple SD Gothic Neo"/>
              </a:rPr>
              <a:t>비율</a:t>
            </a:r>
            <a:r>
              <a:rPr lang="ko-KR" altLang="en-US" sz="1800" dirty="0">
                <a:solidFill>
                  <a:srgbClr val="4D5156"/>
                </a:solidFill>
                <a:latin typeface="Apple SD Gothic Neo"/>
              </a:rPr>
              <a:t>을 제공합니다</a:t>
            </a:r>
            <a:r>
              <a:rPr lang="en-US" altLang="ko-KR" sz="1800" dirty="0">
                <a:solidFill>
                  <a:srgbClr val="4D5156"/>
                </a:solidFill>
                <a:latin typeface="Apple SD Gothic Neo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7577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1415</Words>
  <Application>Microsoft Office PowerPoint</Application>
  <PresentationFormat>A4 용지(210x297mm)</PresentationFormat>
  <Paragraphs>309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Apple SD Gothic Neo</vt:lpstr>
      <vt:lpstr>Noto Sans Symbols</vt:lpstr>
      <vt:lpstr>나눔고딕</vt:lpstr>
      <vt:lpstr>Malgun Gothic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송지영</cp:lastModifiedBy>
  <cp:revision>57</cp:revision>
  <dcterms:created xsi:type="dcterms:W3CDTF">2018-12-13T08:26:30Z</dcterms:created>
  <dcterms:modified xsi:type="dcterms:W3CDTF">2020-05-20T08:10:18Z</dcterms:modified>
</cp:coreProperties>
</file>