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267" autoAdjust="0"/>
  </p:normalViewPr>
  <p:slideViewPr>
    <p:cSldViewPr snapToGrid="0">
      <p:cViewPr varScale="1">
        <p:scale>
          <a:sx n="73" d="100"/>
          <a:sy n="73" d="100"/>
        </p:scale>
        <p:origin x="84" y="162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신뢰구간이란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모수가</a:t>
            </a:r>
            <a:r>
              <a:rPr lang="ko-KR" altLang="en-US" dirty="0">
                <a:highlight>
                  <a:srgbClr val="FFFF00"/>
                </a:highlight>
              </a:rPr>
              <a:t> 실제로 포함될 것으로 예측되는 범위라고 하는데 간단하게 어디부터 어디까지 신뢰구간이라고 할 수 있고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신뢰수준은 </a:t>
            </a:r>
            <a:r>
              <a:rPr lang="ko-KR" altLang="en-US" dirty="0" err="1">
                <a:highlight>
                  <a:srgbClr val="FFFF00"/>
                </a:highlight>
              </a:rPr>
              <a:t>모수가</a:t>
            </a:r>
            <a:r>
              <a:rPr lang="ko-KR" altLang="en-US" dirty="0">
                <a:highlight>
                  <a:srgbClr val="FFFF00"/>
                </a:highlight>
              </a:rPr>
              <a:t> 신뢰구간에 포함될 </a:t>
            </a:r>
            <a:r>
              <a:rPr lang="ko-KR" altLang="en-US" dirty="0" err="1">
                <a:highlight>
                  <a:srgbClr val="FFFF00"/>
                </a:highlight>
              </a:rPr>
              <a:t>활률이</a:t>
            </a:r>
            <a:r>
              <a:rPr lang="ko-KR" altLang="en-US" dirty="0">
                <a:highlight>
                  <a:srgbClr val="FFFF00"/>
                </a:highlight>
              </a:rPr>
              <a:t> 신뢰 수준이라고 한다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tabLst/>
              <a:defRPr/>
            </a:pPr>
            <a:r>
              <a:rPr lang="ko-KR" altLang="en-US" dirty="0">
                <a:highlight>
                  <a:srgbClr val="FFFF00"/>
                </a:highlight>
              </a:rPr>
              <a:t>신뢰구간을 구하는 이유 </a:t>
            </a:r>
            <a:r>
              <a:rPr lang="en-US" altLang="ko-KR" dirty="0">
                <a:highlight>
                  <a:srgbClr val="FFFF00"/>
                </a:highlight>
              </a:rPr>
              <a:t>: </a:t>
            </a:r>
            <a:r>
              <a:rPr lang="ko-KR" altLang="en-US" dirty="0">
                <a:highlight>
                  <a:srgbClr val="FFFF00"/>
                </a:highlight>
              </a:rPr>
              <a:t>모집단의 평균을 추정하는데 표본평균이 어느 정도로 신뢰할 수 있는지 알아보기 위해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신뢰구간을 구하는 공식은 표본평균 플러스 마이너스 </a:t>
            </a:r>
            <a:r>
              <a:rPr lang="en-US" altLang="ko-KR" dirty="0">
                <a:highlight>
                  <a:srgbClr val="FFFF00"/>
                </a:highlight>
              </a:rPr>
              <a:t>z</a:t>
            </a:r>
            <a:r>
              <a:rPr lang="ko-KR" altLang="en-US" dirty="0">
                <a:highlight>
                  <a:srgbClr val="FFFF00"/>
                </a:highlight>
              </a:rPr>
              <a:t>점수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곱하기 </a:t>
            </a:r>
            <a:r>
              <a:rPr lang="ko-KR" altLang="en-US" dirty="0" err="1">
                <a:highlight>
                  <a:srgbClr val="FFFF00"/>
                </a:highlight>
              </a:rPr>
              <a:t>표본오차입니다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</a:rPr>
              <a:t>Z</a:t>
            </a:r>
            <a:r>
              <a:rPr lang="ko-KR" altLang="en-US" dirty="0">
                <a:highlight>
                  <a:srgbClr val="FFFF00"/>
                </a:highlight>
              </a:rPr>
              <a:t>점수 </a:t>
            </a:r>
            <a:r>
              <a:rPr lang="en-US" altLang="ko-KR" dirty="0">
                <a:highlight>
                  <a:srgbClr val="FFFF00"/>
                </a:highlight>
              </a:rPr>
              <a:t>…….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표준오차를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사용하는 이유 </a:t>
            </a:r>
            <a:r>
              <a:rPr lang="en-US" altLang="ko-KR" dirty="0">
                <a:highlight>
                  <a:srgbClr val="FFFF00"/>
                </a:highlight>
              </a:rPr>
              <a:t>…….</a:t>
            </a: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tword.co.kr/word/abbr_view.php?m_temp1=8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PostView.nhn?blogId=mykepzzang&amp;logNo=220840724901" TargetMode="External"/><Relationship Id="rId4" Type="http://schemas.openxmlformats.org/officeDocument/2006/relationships/hyperlink" Target="http://www.ktword.co.kr/word/abbr_view.php?nav=2&amp;choice=map&amp;id=728&amp;m_temp1=8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Google Shape;32;p2"/>
              <p:cNvSpPr/>
              <p:nvPr/>
            </p:nvSpPr>
            <p:spPr>
              <a:xfrm>
                <a:off x="-62262" y="930518"/>
                <a:ext cx="9968261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70C0"/>
                  </a:buClr>
                  <a:buSzPts val="1800"/>
                </a:pPr>
                <a:r>
                  <a:rPr lang="en-US" altLang="ko-KR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2.10 </a:t>
                </a:r>
                <a:r>
                  <a:rPr lang="ko-KR" altLang="en-US" sz="20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푸아송</a:t>
                </a:r>
                <a:r>
                  <a:rPr lang="ko-KR" altLang="en-US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분포와 그 외 관련 분포들</a:t>
                </a:r>
                <a:endParaRPr lang="en-US" altLang="ko-KR" sz="1600" dirty="0"/>
              </a:p>
              <a:p>
                <a:pPr marL="400050" lvl="0" indent="-285750" algn="just">
                  <a:lnSpc>
                    <a:spcPct val="150000"/>
                  </a:lnSpc>
                  <a:buClrTx/>
                  <a:buSzPts val="1800"/>
                  <a:buFont typeface="Arial" panose="020B0604020202020204" pitchFamily="34" charset="0"/>
                  <a:buChar char="•"/>
                </a:pPr>
                <a:r>
                  <a:rPr lang="ko-KR" altLang="en-US" sz="1600" b="1" dirty="0" err="1"/>
                  <a:t>푸아송</a:t>
                </a:r>
                <a:r>
                  <a:rPr lang="ko-KR" altLang="en-US" sz="1600" b="1" dirty="0"/>
                  <a:t> 분포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dirty="0"/>
                  <a:t>한정된 특정 시간 또는 작은 공간 내에 발생하는 사건 수에 대한 분포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/>
                  <a:t>전제조건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/>
                  <a:t>독립성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다른 구간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시간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공간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 발생하는 사상은 서로 통계적 독립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일정성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단위 구간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시간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공간</a:t>
                </a:r>
                <a:r>
                  <a:rPr lang="en-US" altLang="ko-KR" sz="1600" dirty="0"/>
                  <a:t>) </a:t>
                </a:r>
                <a:r>
                  <a:rPr lang="ko-KR" altLang="en-US" sz="1600" dirty="0"/>
                  <a:t>내 발생 확률은 동일 </a:t>
                </a:r>
                <a:r>
                  <a:rPr lang="en-US" altLang="ko-KR" sz="1600" dirty="0"/>
                  <a:t>ex) 1</a:t>
                </a:r>
                <a:r>
                  <a:rPr lang="ko-KR" altLang="en-US" sz="1600" dirty="0"/>
                  <a:t>시간 </a:t>
                </a:r>
                <a:r>
                  <a:rPr lang="en-US" altLang="ko-KR" sz="1600" dirty="0"/>
                  <a:t>6</a:t>
                </a:r>
                <a:r>
                  <a:rPr lang="ko-KR" altLang="en-US" sz="1600" dirty="0"/>
                  <a:t>명</a:t>
                </a:r>
                <a:r>
                  <a:rPr lang="en-US" altLang="ko-KR" sz="1600" dirty="0"/>
                  <a:t>, 2</a:t>
                </a:r>
                <a:r>
                  <a:rPr lang="ko-KR" altLang="en-US" sz="1600" dirty="0"/>
                  <a:t>시간 </a:t>
                </a:r>
                <a:r>
                  <a:rPr lang="en-US" altLang="ko-KR" sz="1600" dirty="0"/>
                  <a:t>12</a:t>
                </a:r>
                <a:r>
                  <a:rPr lang="ko-KR" altLang="en-US" sz="1600" dirty="0"/>
                  <a:t>명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비집락성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작은 구간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시간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공간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에서 동시 발생할 확률은 무시할 정도로 작음 </a:t>
                </a:r>
                <a:r>
                  <a:rPr lang="en-US" altLang="ko-KR" sz="1600" dirty="0"/>
                  <a:t>ex) </a:t>
                </a:r>
                <a:r>
                  <a:rPr lang="ko-KR" altLang="en-US" sz="1600" dirty="0" err="1"/>
                  <a:t>같은시간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같은장소에서</a:t>
                </a:r>
                <a:r>
                  <a:rPr lang="ko-KR" altLang="en-US" sz="1600" dirty="0"/>
                  <a:t> 같은 교통사고가 </a:t>
                </a:r>
                <a:r>
                  <a:rPr lang="ko-KR" altLang="en-US" sz="1600" dirty="0" err="1"/>
                  <a:t>두번</a:t>
                </a:r>
                <a:r>
                  <a:rPr lang="ko-KR" altLang="en-US" sz="1600" dirty="0"/>
                  <a:t> 이상 발생할 확률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푸아송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분포의 특징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/>
                  <a:t>평균</a:t>
                </a:r>
                <a:r>
                  <a:rPr lang="en-US" altLang="ko-KR" sz="1600" dirty="0"/>
                  <a:t>(</a:t>
                </a:r>
                <a:r>
                  <a:rPr lang="ko-KR" altLang="en-US" sz="1600" dirty="0" err="1"/>
                  <a:t>기댓값</a:t>
                </a:r>
                <a:r>
                  <a:rPr lang="en-US" altLang="ko-KR" sz="1600" dirty="0"/>
                  <a:t>) = </a:t>
                </a:r>
                <a:r>
                  <a:rPr lang="ko-KR" altLang="en-US" sz="1600" dirty="0"/>
                  <a:t>분산 </a:t>
                </a:r>
                <a:r>
                  <a:rPr lang="en-US" altLang="ko-KR" sz="1600" dirty="0"/>
                  <a:t>= </a:t>
                </a:r>
                <a:r>
                  <a:rPr lang="ko-KR" altLang="en-US" sz="1600" dirty="0" err="1"/>
                  <a:t>모수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ko-KR" altLang="en-US" sz="1600" dirty="0" err="1"/>
                  <a:t>푸아송</a:t>
                </a:r>
                <a:r>
                  <a:rPr lang="ko-KR" altLang="en-US" sz="1600" dirty="0"/>
                  <a:t> 확률함수</a:t>
                </a: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r>
                  <a:rPr lang="en-US" altLang="ko-KR" sz="1600" dirty="0"/>
                  <a:t>X(</a:t>
                </a:r>
                <a:r>
                  <a:rPr lang="ko-KR" altLang="en-US" sz="1600" dirty="0"/>
                  <a:t>확률변수</a:t>
                </a:r>
                <a:r>
                  <a:rPr lang="en-US" altLang="ko-KR" sz="1600" dirty="0"/>
                  <a:t>)=0,1,2,…., e=2.71828…</a:t>
                </a:r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/>
              </a:p>
              <a:p>
                <a:pPr marL="114300" marR="0" lvl="0" algn="just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</a:pPr>
                <a:endParaRPr lang="en-US" altLang="ko-KR" sz="16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Google Shape;32;p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62" y="930518"/>
                <a:ext cx="9968261" cy="369300"/>
              </a:xfrm>
              <a:prstGeom prst="rect">
                <a:avLst/>
              </a:prstGeom>
              <a:blipFill>
                <a:blip r:embed="rId3"/>
                <a:stretch>
                  <a:fillRect r="-306" b="-126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E38D8AF-8EB9-4C55-872E-CC79D048D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314" y="3114631"/>
            <a:ext cx="1581371" cy="628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AD7B8E-391A-473C-9F11-EB6E85196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5412" y="3684788"/>
            <a:ext cx="4896533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A71DD-D990-4E56-9E57-50C7C4AE0CDB}"/>
              </a:ext>
            </a:extLst>
          </p:cNvPr>
          <p:cNvSpPr txBox="1"/>
          <p:nvPr/>
        </p:nvSpPr>
        <p:spPr>
          <a:xfrm>
            <a:off x="0" y="1114072"/>
            <a:ext cx="9906000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신뢰수준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신뢰수준이 높을 수록 구간이 더 넓어진다</a:t>
            </a:r>
            <a:r>
              <a:rPr lang="en-US" altLang="ko-KR" sz="1600" dirty="0"/>
              <a:t>.</a:t>
            </a:r>
          </a:p>
          <a:p>
            <a:pPr lvl="5">
              <a:lnSpc>
                <a:spcPct val="150000"/>
              </a:lnSpc>
            </a:pPr>
            <a:r>
              <a:rPr lang="ko-KR" altLang="en-US" sz="1600" dirty="0"/>
              <a:t>표본이 클 수록 구간이 좁아진다</a:t>
            </a:r>
            <a:r>
              <a:rPr lang="en-US" altLang="ko-KR" sz="1600" dirty="0"/>
              <a:t>(</a:t>
            </a:r>
            <a:r>
              <a:rPr lang="ko-KR" altLang="en-US" sz="1600" dirty="0"/>
              <a:t>확실성이 커진다</a:t>
            </a:r>
            <a:r>
              <a:rPr lang="en-US" altLang="ko-KR" sz="1600" dirty="0"/>
              <a:t>.)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98406B-55D3-44DC-B351-D0E3DD541FC3}"/>
              </a:ext>
            </a:extLst>
          </p:cNvPr>
          <p:cNvSpPr/>
          <p:nvPr/>
        </p:nvSpPr>
        <p:spPr>
          <a:xfrm>
            <a:off x="2476500" y="3079642"/>
            <a:ext cx="4953000" cy="6987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" lvl="0" algn="just">
              <a:lnSpc>
                <a:spcPct val="150000"/>
              </a:lnSpc>
              <a:buClrTx/>
              <a:buSzPts val="1800"/>
            </a:pPr>
            <a:r>
              <a:rPr lang="en-US" altLang="ko-KR" dirty="0">
                <a:hlinkClick r:id="rId3"/>
              </a:rPr>
              <a:t>http://www.ktword.co.kr/word/abbr_view.php?m_temp1=870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D0533-D510-48D9-AEE5-F72CCA48B569}"/>
              </a:ext>
            </a:extLst>
          </p:cNvPr>
          <p:cNvSpPr/>
          <p:nvPr/>
        </p:nvSpPr>
        <p:spPr>
          <a:xfrm>
            <a:off x="1731917" y="4328029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http://www.ktword.co.kr/word/abbr_view.php?nav=2&amp;choice=map&amp;id=728&amp;m_temp1=870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F8477C4-244B-4659-A4C9-CEEDFFDF9E77}"/>
              </a:ext>
            </a:extLst>
          </p:cNvPr>
          <p:cNvSpPr/>
          <p:nvPr/>
        </p:nvSpPr>
        <p:spPr>
          <a:xfrm>
            <a:off x="4083231" y="2150782"/>
            <a:ext cx="4953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5"/>
              </a:rPr>
              <a:t>https://blog.naver.com/PostView.nhn?blogId=mykepzzang&amp;logNo=220840724901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291</Words>
  <Application>Microsoft Office PowerPoint</Application>
  <PresentationFormat>A4 용지(210x297mm)</PresentationFormat>
  <Paragraphs>36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68</cp:revision>
  <dcterms:created xsi:type="dcterms:W3CDTF">2018-12-13T08:26:30Z</dcterms:created>
  <dcterms:modified xsi:type="dcterms:W3CDTF">2020-05-07T09:00:15Z</dcterms:modified>
</cp:coreProperties>
</file>