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8" r:id="rId2"/>
    <p:sldId id="260" r:id="rId3"/>
    <p:sldId id="257" r:id="rId4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0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267" autoAdjust="0"/>
  </p:normalViewPr>
  <p:slideViewPr>
    <p:cSldViewPr snapToGrid="0">
      <p:cViewPr varScale="1">
        <p:scale>
          <a:sx n="77" d="100"/>
          <a:sy n="77" d="100"/>
        </p:scale>
        <p:origin x="2424" y="54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hleecaster.com/ml-accuracy-recall-precision-f1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.blog.naver.com/PostView.nhn?blogId=2feelus&amp;logNo=221266173496&amp;proxyReferer=https:%2F%2Fwww.google.com%2F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ittaku.tistory.com/295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http://hleecaster.com/ml-accuracy-recall-precision-f1/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22983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dirty="0">
                <a:highlight>
                  <a:srgbClr val="FFFF00"/>
                </a:highlight>
                <a:hlinkClick r:id="rId3"/>
              </a:rPr>
              <a:t>https://m.blog.naver.com/PostView.nhn?blogId=2feelus&amp;logNo=221266173496&amp;proxyReferer=https:%2F%2Fwww.google.com%2F</a:t>
            </a:r>
            <a:endParaRPr lang="en-US" altLang="ko-KR" dirty="0">
              <a:highlight>
                <a:srgbClr val="FFFF00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altLang="ko-KR" u="none" dirty="0">
                <a:highlight>
                  <a:srgbClr val="FFFF00"/>
                </a:highlight>
              </a:rPr>
              <a:t>F1 Score = </a:t>
            </a:r>
            <a:r>
              <a:rPr lang="ko-KR" altLang="en-US" u="none" dirty="0">
                <a:highlight>
                  <a:srgbClr val="FFFF00"/>
                </a:highlight>
              </a:rPr>
              <a:t>조화평균 </a:t>
            </a:r>
            <a:r>
              <a:rPr lang="en-US" altLang="ko-KR" u="none" dirty="0">
                <a:highlight>
                  <a:srgbClr val="FFFF00"/>
                </a:highlight>
              </a:rPr>
              <a:t>: 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두 지표를 모두 </a:t>
            </a:r>
            <a:r>
              <a:rPr lang="ko-KR" altLang="en-US" sz="1200" b="0" i="0" u="none" strike="noStrike" cap="none" dirty="0" err="1">
                <a:solidFill>
                  <a:schemeClr val="dk1"/>
                </a:solidFill>
                <a:effectLst/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균형있게</a:t>
            </a:r>
            <a:r>
              <a:rPr lang="ko-KR" altLang="en-US" sz="1200" b="0" i="0" u="none" strike="noStrike" cap="none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 반영하여 모델의 성능이 좋지 않다는 것을 잘 확인하기 위함이다</a:t>
            </a:r>
            <a:r>
              <a:rPr lang="en-US" altLang="ko-KR" sz="1200" b="0" i="0" u="none" strike="noStrike" cap="none" dirty="0">
                <a:solidFill>
                  <a:schemeClr val="dk1"/>
                </a:solidFill>
                <a:effectLst/>
                <a:highlight>
                  <a:srgbClr val="FFFF00"/>
                </a:highlight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u="none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8323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  <a:hlinkClick r:id="rId3"/>
              </a:rPr>
              <a:t>다중분류 </a:t>
            </a:r>
            <a:r>
              <a:rPr lang="en-US" altLang="ko-KR" dirty="0">
                <a:highlight>
                  <a:srgbClr val="FFFF00"/>
                </a:highlight>
                <a:hlinkClick r:id="rId3"/>
              </a:rPr>
              <a:t>: https://nittaku.tistory.com/295</a:t>
            </a:r>
            <a:endParaRPr lang="en-US" altLang="ko-KR" dirty="0"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089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01AF9727-E25F-49A7-8334-B835CE65D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64102"/>
              </p:ext>
            </p:extLst>
          </p:nvPr>
        </p:nvGraphicFramePr>
        <p:xfrm>
          <a:off x="5121085" y="2203850"/>
          <a:ext cx="4784915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2774">
                  <a:extLst>
                    <a:ext uri="{9D8B030D-6E8A-4147-A177-3AD203B41FA5}">
                      <a16:colId xmlns:a16="http://schemas.microsoft.com/office/drawing/2014/main" val="3246719648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013389454"/>
                    </a:ext>
                  </a:extLst>
                </a:gridCol>
                <a:gridCol w="1482811">
                  <a:extLst>
                    <a:ext uri="{9D8B030D-6E8A-4147-A177-3AD203B41FA5}">
                      <a16:colId xmlns:a16="http://schemas.microsoft.com/office/drawing/2014/main" val="1240028704"/>
                    </a:ext>
                  </a:extLst>
                </a:gridCol>
                <a:gridCol w="1344930">
                  <a:extLst>
                    <a:ext uri="{9D8B030D-6E8A-4147-A177-3AD203B41FA5}">
                      <a16:colId xmlns:a16="http://schemas.microsoft.com/office/drawing/2014/main" val="2349609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정답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실제 정답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021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오답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5224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 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Positive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 Positive</a:t>
                      </a:r>
                    </a:p>
                    <a:p>
                      <a:pPr algn="ctr" latinLnBrk="1"/>
                      <a:r>
                        <a:rPr lang="en-US" altLang="ko-KR" dirty="0"/>
                        <a:t>(TP) = 10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 Positive</a:t>
                      </a:r>
                    </a:p>
                    <a:p>
                      <a:pPr algn="ctr" latinLnBrk="1"/>
                      <a:r>
                        <a:rPr lang="en-US" altLang="ko-KR" dirty="0"/>
                        <a:t>(FP) = 90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1672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Negative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False Negative</a:t>
                      </a:r>
                    </a:p>
                    <a:p>
                      <a:pPr algn="ctr" latinLnBrk="1"/>
                      <a:r>
                        <a:rPr lang="en-US" altLang="ko-KR" dirty="0"/>
                        <a:t>(FN) = 5</a:t>
                      </a:r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True Negative</a:t>
                      </a:r>
                    </a:p>
                    <a:p>
                      <a:pPr algn="ctr" latinLnBrk="1"/>
                      <a:r>
                        <a:rPr lang="en-US" altLang="ko-KR" dirty="0"/>
                        <a:t>(TN) = 895</a:t>
                      </a:r>
                      <a:endParaRPr lang="ko-KR" altLang="en-US" dirty="0"/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136932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21ADA7-92B1-475C-A33F-30834ECB4878}"/>
              </a:ext>
            </a:extLst>
          </p:cNvPr>
          <p:cNvSpPr txBox="1"/>
          <p:nvPr/>
        </p:nvSpPr>
        <p:spPr>
          <a:xfrm>
            <a:off x="0" y="1235676"/>
            <a:ext cx="9906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/>
              <a:t>분류평가</a:t>
            </a:r>
            <a:endParaRPr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기계학습에서 모델이나 패턴의 분류 성능 평가에 사용되는 지표</a:t>
            </a:r>
            <a:r>
              <a:rPr lang="en-US" altLang="ko-K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모델이 내놓은 답과 실제 정답의 관계로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F5479A-2C7D-4B18-969B-101D3B8FDE71}"/>
                  </a:ext>
                </a:extLst>
              </p:cNvPr>
              <p:cNvSpPr txBox="1"/>
              <p:nvPr/>
            </p:nvSpPr>
            <p:spPr>
              <a:xfrm>
                <a:off x="0" y="2286000"/>
                <a:ext cx="5906530" cy="4724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rabicParenR"/>
                </a:pPr>
                <a:r>
                  <a:rPr lang="ko-KR" altLang="en-US" sz="1600" b="1" dirty="0"/>
                  <a:t>정분류율</a:t>
                </a:r>
                <a:r>
                  <a:rPr lang="en-US" altLang="ko-KR" sz="1600" b="1" dirty="0"/>
                  <a:t>(Accuracy)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𝑨𝒄𝒄𝒖𝒓𝒂𝒄𝒚</m:t>
                      </m:r>
                      <m:r>
                        <a:rPr lang="en-US" altLang="ko-KR" sz="1800" b="1" i="0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𝑭𝑵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en-US" altLang="ko-KR" sz="1600" b="1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 marL="342900" indent="-342900">
                  <a:lnSpc>
                    <a:spcPct val="150000"/>
                  </a:lnSpc>
                  <a:buAutoNum type="arabicParenR" startAt="2"/>
                </a:pPr>
                <a:r>
                  <a:rPr lang="ko-KR" altLang="en-US" sz="1600" b="1" dirty="0" err="1"/>
                  <a:t>오분류율</a:t>
                </a:r>
                <a:r>
                  <a:rPr lang="en-US" altLang="ko-KR" sz="1600" b="1" dirty="0"/>
                  <a:t>(Error</a:t>
                </a:r>
                <a:r>
                  <a:rPr lang="ko-KR" altLang="en-US" sz="1600" b="1" dirty="0"/>
                  <a:t> </a:t>
                </a:r>
                <a:r>
                  <a:rPr lang="en-US" altLang="ko-KR" sz="1600" b="1" dirty="0"/>
                  <a:t>Rate)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0" dirty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sz="1800" b="1" i="0" dirty="0" smtClean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𝑨𝒄𝒄𝒖𝒓𝒂𝒄𝒚</m:t>
                      </m:r>
                      <m:r>
                        <a:rPr lang="en-US" altLang="ko-KR" sz="1800" b="1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𝑭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𝑵</m:t>
                          </m:r>
                        </m:num>
                        <m:den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𝑭𝑵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en-US" altLang="ko-KR" sz="1800" b="1" dirty="0"/>
              </a:p>
              <a:p>
                <a:pPr>
                  <a:lnSpc>
                    <a:spcPct val="150000"/>
                  </a:lnSpc>
                </a:pPr>
                <a:endParaRPr lang="en-US" altLang="ko-KR" sz="1600" dirty="0"/>
              </a:p>
              <a:p>
                <a:pPr marL="342900" indent="-342900">
                  <a:lnSpc>
                    <a:spcPct val="150000"/>
                  </a:lnSpc>
                  <a:buAutoNum type="arabicParenR" startAt="3"/>
                </a:pPr>
                <a:r>
                  <a:rPr lang="ko-KR" altLang="en-US" sz="1600" b="1" dirty="0"/>
                  <a:t>특이도</a:t>
                </a:r>
                <a:r>
                  <a:rPr lang="en-US" altLang="ko-KR" sz="1600" b="1" dirty="0"/>
                  <a:t>(Specificity)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altLang="ko-KR" sz="1800" b="1" i="0" dirty="0" smtClean="0">
                          <a:latin typeface="Cambria Math" panose="02040503050406030204" pitchFamily="18" charset="0"/>
                        </a:rPr>
                        <m:t>𝐩𝐞𝐜𝐢𝐟𝐢𝐜𝐢𝐭𝐲</m:t>
                      </m:r>
                      <m:r>
                        <a:rPr lang="en-US" altLang="ko-KR" sz="1800" b="1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𝑻𝑵</m:t>
                          </m:r>
                        </m:num>
                        <m:den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𝑻𝑵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𝑻𝑵𝑹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𝑻𝒓𝒖𝒆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𝑵𝒂𝒈𝒂𝒕𝒊𝒗𝒆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𝑹𝒂𝒕𝒆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b="1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F5479A-2C7D-4B18-969B-101D3B8F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86000"/>
                <a:ext cx="5906530" cy="4724178"/>
              </a:xfrm>
              <a:prstGeom prst="rect">
                <a:avLst/>
              </a:prstGeom>
              <a:blipFill>
                <a:blip r:embed="rId3"/>
                <a:stretch>
                  <a:fillRect l="-4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1486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F5479A-2C7D-4B18-969B-101D3B8FDE71}"/>
                  </a:ext>
                </a:extLst>
              </p:cNvPr>
              <p:cNvSpPr txBox="1"/>
              <p:nvPr/>
            </p:nvSpPr>
            <p:spPr>
              <a:xfrm>
                <a:off x="0" y="939113"/>
                <a:ext cx="5807676" cy="6196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ko-KR" dirty="0"/>
              </a:p>
              <a:p>
                <a:r>
                  <a:rPr lang="en-US" altLang="ko-KR" b="1" dirty="0"/>
                  <a:t>4</a:t>
                </a:r>
                <a:r>
                  <a:rPr lang="en-US" altLang="ko-KR" sz="1600" b="1" dirty="0"/>
                  <a:t>)    </a:t>
                </a:r>
                <a:r>
                  <a:rPr lang="ko-KR" altLang="en-US" sz="1600" b="1" dirty="0"/>
                  <a:t>민감도</a:t>
                </a:r>
                <a:r>
                  <a:rPr lang="en-US" altLang="ko-KR" sz="1600" b="1" dirty="0"/>
                  <a:t>(Sensitivity)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𝐒</m:t>
                      </m:r>
                      <m:r>
                        <a:rPr lang="en-US" altLang="ko-KR" sz="1800" b="1" i="0" dirty="0" smtClean="0">
                          <a:latin typeface="Cambria Math" panose="02040503050406030204" pitchFamily="18" charset="0"/>
                        </a:rPr>
                        <m:t>𝐞𝐧𝐜𝐢𝐭𝐢𝐯𝐢𝐭𝐲</m:t>
                      </m:r>
                      <m:r>
                        <a:rPr lang="en-US" altLang="ko-KR" sz="1800" b="1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num>
                        <m:den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</m:t>
                          </m:r>
                          <m:r>
                            <a:rPr lang="en-US" altLang="ko-KR" sz="1800" b="1" i="1" dirty="0" smtClean="0">
                              <a:latin typeface="Cambria Math" panose="02040503050406030204" pitchFamily="18" charset="0"/>
                            </a:rPr>
                            <m:t>𝑷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𝑻𝑷𝑹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𝑻𝒓𝒖𝒆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𝑷𝒐𝒔𝒊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𝒕𝒊𝒗𝒆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𝑹𝒂𝒕𝒆</m:t>
                      </m:r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800" b="1" dirty="0"/>
              </a:p>
              <a:p>
                <a:endParaRPr lang="en-US" altLang="ko-KR" sz="1600" dirty="0"/>
              </a:p>
              <a:p>
                <a:pPr marL="342900" indent="-342900">
                  <a:buAutoNum type="arabicParenR" startAt="5"/>
                </a:pPr>
                <a:r>
                  <a:rPr lang="ko-KR" altLang="en-US" sz="1600" b="1" dirty="0"/>
                  <a:t>정확도</a:t>
                </a:r>
                <a:r>
                  <a:rPr lang="en-US" altLang="ko-KR" sz="1600" b="1" dirty="0"/>
                  <a:t>, </a:t>
                </a:r>
                <a:r>
                  <a:rPr lang="ko-KR" altLang="en-US" sz="1600" b="1" dirty="0"/>
                  <a:t>정밀도</a:t>
                </a:r>
                <a:r>
                  <a:rPr lang="en-US" altLang="ko-KR" sz="1600" b="1" dirty="0"/>
                  <a:t>(Precision)</a:t>
                </a:r>
              </a:p>
              <a:p>
                <a:r>
                  <a:rPr lang="en-US" altLang="ko-KR" sz="1600" dirty="0"/>
                  <a:t> : </a:t>
                </a:r>
                <a:r>
                  <a:rPr lang="ko-KR" altLang="en-US" sz="1600" dirty="0"/>
                  <a:t>모델이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True</a:t>
                </a:r>
                <a:r>
                  <a:rPr lang="ko-KR" altLang="en-US" sz="1600" dirty="0"/>
                  <a:t>라고 분류한 것 중에서 실제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True</a:t>
                </a:r>
                <a:r>
                  <a:rPr lang="ko-KR" altLang="en-US" sz="1600" dirty="0"/>
                  <a:t>인 것의 비율입니다</a:t>
                </a:r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dirty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altLang="ko-KR" sz="1800" b="1" i="0" dirty="0" smtClean="0">
                          <a:latin typeface="Cambria Math" panose="02040503050406030204" pitchFamily="18" charset="0"/>
                        </a:rPr>
                        <m:t>𝐞𝐰𝐜𝐢𝐬𝐢𝐨𝐧</m:t>
                      </m:r>
                      <m:r>
                        <a:rPr lang="en-US" altLang="ko-KR" sz="1800" b="1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𝑭𝑷</m:t>
                          </m:r>
                        </m:den>
                      </m:f>
                    </m:oMath>
                  </m:oMathPara>
                </a14:m>
                <a:endParaRPr lang="en-US" altLang="ko-KR" sz="1800" b="1" dirty="0"/>
              </a:p>
              <a:p>
                <a:endParaRPr lang="en-US" altLang="ko-KR" sz="1600" dirty="0"/>
              </a:p>
              <a:p>
                <a:pPr marL="342900" indent="-342900">
                  <a:buAutoNum type="arabicParenR" startAt="6"/>
                </a:pPr>
                <a:r>
                  <a:rPr lang="ko-KR" altLang="en-US" sz="1600" b="1" dirty="0"/>
                  <a:t>재현율</a:t>
                </a:r>
                <a:r>
                  <a:rPr lang="en-US" altLang="ko-KR" sz="1600" b="1" dirty="0"/>
                  <a:t>(Recall)</a:t>
                </a:r>
              </a:p>
              <a:p>
                <a:r>
                  <a:rPr lang="en-US" altLang="ko-KR" sz="1600" dirty="0"/>
                  <a:t>: </a:t>
                </a:r>
                <a:r>
                  <a:rPr lang="ko-KR" altLang="en-US" sz="1600" dirty="0"/>
                  <a:t>실제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True</a:t>
                </a:r>
                <a:r>
                  <a:rPr lang="ko-KR" altLang="en-US" sz="1600" dirty="0"/>
                  <a:t>인 것 중에서 모델이 </a:t>
                </a:r>
                <a:r>
                  <a:rPr lang="en-US" altLang="ko-KR" sz="1600" dirty="0">
                    <a:solidFill>
                      <a:srgbClr val="FF0000"/>
                    </a:solidFill>
                  </a:rPr>
                  <a:t>True</a:t>
                </a:r>
                <a:r>
                  <a:rPr lang="ko-KR" altLang="en-US" sz="1600" dirty="0"/>
                  <a:t>라고 예측한 것의 비율입니다</a:t>
                </a:r>
                <a:endParaRPr lang="en-US" altLang="ko-K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800" b="1" i="1" dirty="0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en-US" altLang="ko-KR" sz="1800" b="1" dirty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𝑻𝑷</m:t>
                          </m:r>
                        </m:num>
                        <m:den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𝑻𝑷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1800" b="1" i="1" dirty="0">
                              <a:latin typeface="Cambria Math" panose="02040503050406030204" pitchFamily="18" charset="0"/>
                            </a:rPr>
                            <m:t>𝑭𝑵</m:t>
                          </m:r>
                        </m:den>
                      </m:f>
                    </m:oMath>
                  </m:oMathPara>
                </a14:m>
                <a:endParaRPr lang="en-US" altLang="ko-KR" sz="1800" b="1" dirty="0"/>
              </a:p>
              <a:p>
                <a:endParaRPr lang="en-US" altLang="ko-KR" sz="1600" dirty="0"/>
              </a:p>
              <a:p>
                <a:pPr marL="342900" indent="-342900">
                  <a:buAutoNum type="arabicParenR" startAt="7"/>
                </a:pPr>
                <a:r>
                  <a:rPr lang="en-US" altLang="ko-KR" sz="1600" b="1" dirty="0"/>
                  <a:t>F1 Score : </a:t>
                </a:r>
                <a:r>
                  <a:rPr lang="ko-KR" altLang="en-US" sz="1600" b="1" dirty="0"/>
                  <a:t>여러 예측의 비교 방법</a:t>
                </a:r>
                <a:endParaRPr lang="en-US" altLang="ko-KR" sz="1600" b="1" dirty="0"/>
              </a:p>
              <a:p>
                <a:r>
                  <a:rPr lang="en-US" altLang="ko-KR" sz="1600" dirty="0"/>
                  <a:t>	</a:t>
                </a:r>
                <a14:m>
                  <m:oMath xmlns:m="http://schemas.openxmlformats.org/officeDocument/2006/math">
                    <m:r>
                      <a:rPr lang="en-US" altLang="ko-KR" sz="2000" b="1" i="1" dirty="0">
                        <a:latin typeface="Cambria Math" panose="02040503050406030204" pitchFamily="18" charset="0"/>
                      </a:rPr>
                      <m:t>𝐅𝟏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 =2 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ko-KR" altLang="en-US" sz="2800" dirty="0"/>
                  <a:t> </a:t>
                </a:r>
                <a:r>
                  <a:rPr lang="en-US" altLang="ko-KR" sz="2400" dirty="0"/>
                  <a:t>=</a:t>
                </a:r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1" dirty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ko-KR" sz="2400" b="1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𝑻𝑷</m:t>
                        </m:r>
                      </m:num>
                      <m:den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𝑻𝑷</m:t>
                        </m:r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𝑭𝑵</m:t>
                        </m:r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1" i="1" dirty="0">
                            <a:latin typeface="Cambria Math" panose="02040503050406030204" pitchFamily="18" charset="0"/>
                          </a:rPr>
                          <m:t>𝑭𝑷</m:t>
                        </m:r>
                      </m:den>
                    </m:f>
                  </m:oMath>
                </a14:m>
                <a:endParaRPr lang="en-US" altLang="ko-KR" sz="2800" b="1" dirty="0"/>
              </a:p>
              <a:p>
                <a:endParaRPr lang="ko-KR" altLang="en-US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F5479A-2C7D-4B18-969B-101D3B8FD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39113"/>
                <a:ext cx="5807676" cy="6196505"/>
              </a:xfrm>
              <a:prstGeom prst="rect">
                <a:avLst/>
              </a:prstGeom>
              <a:blipFill>
                <a:blip r:embed="rId3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5754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1. 탐색적 데이터 분석</a:t>
            </a:r>
            <a:endParaRPr dirty="0"/>
          </a:p>
        </p:txBody>
      </p:sp>
      <p:sp>
        <p:nvSpPr>
          <p:cNvPr id="32" name="Google Shape;32;p2"/>
          <p:cNvSpPr/>
          <p:nvPr/>
        </p:nvSpPr>
        <p:spPr>
          <a:xfrm>
            <a:off x="-62262" y="930518"/>
            <a:ext cx="9968261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1800" b="1" dirty="0"/>
              <a:t>ROC Curve(Receiver Operating Characteristic Curve)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이진분류에 대한 성능 평가 기법</a:t>
            </a:r>
            <a:r>
              <a:rPr lang="en-US" altLang="ko-KR" sz="1600" dirty="0"/>
              <a:t>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가로축 </a:t>
            </a:r>
            <a:r>
              <a:rPr lang="en-US" altLang="ko-KR" sz="1600" dirty="0"/>
              <a:t>FPR(1 – </a:t>
            </a:r>
            <a:r>
              <a:rPr lang="ko-KR" altLang="en-US" sz="1600" dirty="0"/>
              <a:t>특이도</a:t>
            </a:r>
            <a:r>
              <a:rPr lang="en-US" altLang="ko-KR" sz="1600" dirty="0"/>
              <a:t>), </a:t>
            </a:r>
            <a:r>
              <a:rPr lang="ko-KR" altLang="en-US" sz="1600" dirty="0"/>
              <a:t>세로축 </a:t>
            </a:r>
            <a:r>
              <a:rPr lang="en-US" altLang="ko-KR" sz="1600" dirty="0"/>
              <a:t>TPR(</a:t>
            </a:r>
            <a:r>
              <a:rPr lang="ko-KR" altLang="en-US" sz="1600" dirty="0"/>
              <a:t>민감도</a:t>
            </a:r>
            <a:r>
              <a:rPr lang="en-US" altLang="ko-KR" sz="1600" dirty="0"/>
              <a:t>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왼쪽 상단에 가까울 수록 올바른 예측 비율이 높음</a:t>
            </a:r>
            <a:endParaRPr lang="en-US" altLang="ko-KR" sz="16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800" b="1" dirty="0"/>
              <a:t>AUROC(Area Under ROC, AUC)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ROC</a:t>
            </a:r>
            <a:r>
              <a:rPr lang="ko-KR" altLang="en-US" sz="1600" dirty="0"/>
              <a:t>곡선 아래의 면적</a:t>
            </a:r>
            <a:endParaRPr lang="en-US" altLang="ko-KR" sz="1600" dirty="0"/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1</a:t>
            </a:r>
            <a:r>
              <a:rPr lang="ko-KR" altLang="en-US" sz="1600" dirty="0"/>
              <a:t>에 가까울 수록 좋다</a:t>
            </a:r>
            <a:r>
              <a:rPr lang="en-US" altLang="ko-KR" sz="16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4300E7-5904-4009-99F2-EF82DCEFC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404" y="1458096"/>
            <a:ext cx="4797596" cy="363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89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8541</TotalTime>
  <Words>319</Words>
  <Application>Microsoft Office PowerPoint</Application>
  <PresentationFormat>A4 용지(210x297mm)</PresentationFormat>
  <Paragraphs>68</Paragraphs>
  <Slides>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Noto Sans Symbols</vt:lpstr>
      <vt:lpstr>Malgun Gothic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 </cp:lastModifiedBy>
  <cp:revision>118</cp:revision>
  <dcterms:created xsi:type="dcterms:W3CDTF">2018-12-13T08:26:30Z</dcterms:created>
  <dcterms:modified xsi:type="dcterms:W3CDTF">2020-05-27T00:42:38Z</dcterms:modified>
</cp:coreProperties>
</file>