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0" r:id="rId4"/>
    <p:sldId id="259" r:id="rId5"/>
    <p:sldId id="262" r:id="rId6"/>
    <p:sldId id="263" r:id="rId7"/>
    <p:sldId id="275" r:id="rId8"/>
    <p:sldId id="257" r:id="rId9"/>
    <p:sldId id="276" r:id="rId10"/>
    <p:sldId id="27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1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33" autoAdjust="0"/>
  </p:normalViewPr>
  <p:slideViewPr>
    <p:cSldViewPr snapToGrid="0">
      <p:cViewPr varScale="1">
        <p:scale>
          <a:sx n="74" d="100"/>
          <a:sy n="74" d="100"/>
        </p:scale>
        <p:origin x="1541" y="67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20 </a:t>
            </a:r>
            <a:r>
              <a:rPr lang="ko-KR" altLang="en-US" dirty="0">
                <a:highlight>
                  <a:srgbClr val="FFFF00"/>
                </a:highlight>
              </a:rPr>
              <a:t>백분위수는 데이터 중에서 </a:t>
            </a:r>
            <a:r>
              <a:rPr lang="en-US" altLang="ko-KR" dirty="0">
                <a:highlight>
                  <a:srgbClr val="FFFF00"/>
                </a:highlight>
              </a:rPr>
              <a:t>20</a:t>
            </a:r>
            <a:r>
              <a:rPr lang="ko-KR" altLang="en-US" dirty="0">
                <a:highlight>
                  <a:srgbClr val="FFFF00"/>
                </a:highlight>
              </a:rPr>
              <a:t>번째로 작은 값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50 </a:t>
            </a:r>
            <a:r>
              <a:rPr lang="ko-KR" altLang="en-US" dirty="0">
                <a:highlight>
                  <a:srgbClr val="FFFF00"/>
                </a:highlight>
              </a:rPr>
              <a:t>백분위수는 중앙값과 같다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80 </a:t>
            </a:r>
            <a:r>
              <a:rPr lang="ko-KR" altLang="en-US" dirty="0">
                <a:highlight>
                  <a:srgbClr val="FFFF00"/>
                </a:highlight>
              </a:rPr>
              <a:t>백분위수는 데이터를 작은 값부터 정렬한 후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작은 값에서 큰 값으로 전체 값의 </a:t>
            </a:r>
            <a:r>
              <a:rPr lang="en-US" altLang="ko-KR" dirty="0">
                <a:highlight>
                  <a:srgbClr val="FFFF00"/>
                </a:highlight>
              </a:rPr>
              <a:t>80</a:t>
            </a:r>
            <a:r>
              <a:rPr lang="ko-KR" altLang="en-US" dirty="0">
                <a:highlight>
                  <a:srgbClr val="FFFF00"/>
                </a:highlight>
              </a:rPr>
              <a:t>가 되는 곳에 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lvl="1"/>
            <a:endParaRPr lang="ko-KR" altLang="en-US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9490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459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집합이 매우 클 경우 정확한 백분위수를 계산하기 위해 모든 값을 정렬하는 것은 매우 많은 연산을 필요로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머신러닝과</a:t>
            </a:r>
            <a:r>
              <a:rPr lang="ko-KR" altLang="en-US" dirty="0"/>
              <a:t> 통계 소프트웨어에서는 백분위수의 근사값을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496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dcfe98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7fdcfe9825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g7fdcfe9825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dcfe98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7fdcfe9825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g7fdcfe9825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69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전체 분포를 알아보는 데에도 백분위수가 유용합니다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주로 사분위수와 </a:t>
            </a:r>
            <a:r>
              <a:rPr lang="ko-KR" altLang="en-US" sz="1200" dirty="0" err="1">
                <a:solidFill>
                  <a:srgbClr val="0070C0"/>
                </a:solidFill>
              </a:rPr>
              <a:t>십분위수를</a:t>
            </a:r>
            <a:r>
              <a:rPr lang="ko-KR" altLang="en-US" sz="1200" dirty="0">
                <a:solidFill>
                  <a:srgbClr val="0070C0"/>
                </a:solidFill>
              </a:rPr>
              <a:t> 사용합니다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특히 백분위수는 분포의 꼬리 부분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외측 범위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을 묘사하는 데 제격이다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endParaRPr lang="en-US" altLang="ko-KR" sz="1200" dirty="0">
              <a:solidFill>
                <a:srgbClr val="0070C0"/>
              </a:solidFill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아래의 </a:t>
            </a:r>
            <a:r>
              <a:rPr lang="en-US" altLang="ko-KR" sz="1200" dirty="0">
                <a:solidFill>
                  <a:srgbClr val="0070C0"/>
                </a:solidFill>
              </a:rPr>
              <a:t>df</a:t>
            </a:r>
            <a:r>
              <a:rPr lang="ko-KR" altLang="en-US" sz="1200" dirty="0">
                <a:solidFill>
                  <a:srgbClr val="0070C0"/>
                </a:solidFill>
              </a:rPr>
              <a:t>는 미국의 주별 </a:t>
            </a:r>
            <a:r>
              <a:rPr lang="ko-KR" altLang="en-US" sz="1200" dirty="0" err="1">
                <a:solidFill>
                  <a:srgbClr val="0070C0"/>
                </a:solidFill>
              </a:rPr>
              <a:t>살인율</a:t>
            </a:r>
            <a:r>
              <a:rPr lang="ko-KR" altLang="en-US" sz="1200" dirty="0">
                <a:solidFill>
                  <a:srgbClr val="0070C0"/>
                </a:solidFill>
              </a:rPr>
              <a:t> 데이터의 사분위수를 표현한 건데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이걸 </a:t>
            </a:r>
            <a:r>
              <a:rPr lang="en-US" altLang="ko-KR" sz="1200" dirty="0">
                <a:solidFill>
                  <a:srgbClr val="0070C0"/>
                </a:solidFill>
              </a:rPr>
              <a:t>boxplot</a:t>
            </a:r>
            <a:r>
              <a:rPr lang="ko-KR" altLang="en-US" sz="1200" dirty="0">
                <a:solidFill>
                  <a:srgbClr val="0070C0"/>
                </a:solidFill>
              </a:rPr>
              <a:t>으로 표현해내면 오른쪽 그림과 같이 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altLang="ko-KR" sz="1200" dirty="0">
                <a:solidFill>
                  <a:srgbClr val="0070C0"/>
                </a:solidFill>
              </a:rPr>
              <a:t>Boxplot</a:t>
            </a:r>
            <a:r>
              <a:rPr lang="ko-KR" altLang="en-US" sz="1200" dirty="0">
                <a:solidFill>
                  <a:srgbClr val="0070C0"/>
                </a:solidFill>
              </a:rPr>
              <a:t>으로 데이터의 분산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즉 데이터의 분포를 쉽게 시각화 할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 err="1">
                <a:highlight>
                  <a:srgbClr val="FFFF00"/>
                </a:highlight>
              </a:rPr>
              <a:t>아까와</a:t>
            </a:r>
            <a:r>
              <a:rPr lang="ko-KR" altLang="en-US" dirty="0">
                <a:highlight>
                  <a:srgbClr val="FFFF00"/>
                </a:highlight>
              </a:rPr>
              <a:t> 마찬가지로 주별 </a:t>
            </a:r>
            <a:r>
              <a:rPr lang="ko-KR" altLang="en-US" dirty="0" err="1">
                <a:highlight>
                  <a:srgbClr val="FFFF00"/>
                </a:highlight>
              </a:rPr>
              <a:t>살인율</a:t>
            </a:r>
            <a:r>
              <a:rPr lang="ko-KR" altLang="en-US" dirty="0">
                <a:highlight>
                  <a:srgbClr val="FFFF00"/>
                </a:highlight>
              </a:rPr>
              <a:t> 데이터프레임을 </a:t>
            </a:r>
            <a:r>
              <a:rPr lang="ko-KR" altLang="en-US" dirty="0" err="1">
                <a:highlight>
                  <a:srgbClr val="FFFF00"/>
                </a:highlight>
              </a:rPr>
              <a:t>사용하였구요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변수 중 </a:t>
            </a:r>
            <a:r>
              <a:rPr lang="en-US" altLang="ko-KR" dirty="0">
                <a:highlight>
                  <a:srgbClr val="FFFF00"/>
                </a:highlight>
              </a:rPr>
              <a:t>population</a:t>
            </a:r>
            <a:r>
              <a:rPr lang="ko-KR" altLang="en-US" dirty="0">
                <a:highlight>
                  <a:srgbClr val="FFFF00"/>
                </a:highlight>
              </a:rPr>
              <a:t>을 기준으로 구간을 총 </a:t>
            </a:r>
            <a:r>
              <a:rPr lang="en-US" altLang="ko-KR" dirty="0">
                <a:highlight>
                  <a:srgbClr val="FFFF00"/>
                </a:highlight>
              </a:rPr>
              <a:t>10</a:t>
            </a:r>
            <a:r>
              <a:rPr lang="ko-KR" altLang="en-US" dirty="0">
                <a:highlight>
                  <a:srgbClr val="FFFF00"/>
                </a:highlight>
              </a:rPr>
              <a:t>개로 나누었고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</a:rPr>
              <a:t>Population</a:t>
            </a:r>
            <a:r>
              <a:rPr lang="ko-KR" altLang="en-US" dirty="0">
                <a:highlight>
                  <a:srgbClr val="FFFF00"/>
                </a:highlight>
              </a:rPr>
              <a:t>을 기준으로 </a:t>
            </a:r>
            <a:r>
              <a:rPr lang="en-US" altLang="ko-KR" dirty="0" err="1">
                <a:highlight>
                  <a:srgbClr val="FFFF00"/>
                </a:highlight>
              </a:rPr>
              <a:t>groupby</a:t>
            </a:r>
            <a:r>
              <a:rPr lang="ko-KR" altLang="en-US" dirty="0">
                <a:highlight>
                  <a:srgbClr val="FFFF00"/>
                </a:highlight>
              </a:rPr>
              <a:t>를 하여 표현한 </a:t>
            </a:r>
            <a:r>
              <a:rPr lang="ko-KR" altLang="en-US" dirty="0" err="1">
                <a:highlight>
                  <a:srgbClr val="FFFF00"/>
                </a:highlight>
              </a:rPr>
              <a:t>도수분포표입니다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이 도수분포표를 시각화 한 게 </a:t>
            </a:r>
            <a:r>
              <a:rPr lang="ko-KR" altLang="en-US" dirty="0" err="1">
                <a:highlight>
                  <a:srgbClr val="FFFF00"/>
                </a:highlight>
              </a:rPr>
              <a:t>히스토그램이구요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도수분포표 중간에 보시면 빨간색 네모로 표시된 곳이 값이 없는 구간입니다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해당 구간은 히스토그램에서도 빈 칸으로 나오게 됩니다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dcfe98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7fdcfe9825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히스토그램의 특징은 동일한 크기의 구간을 갖는 것이 대표적이며 이 구간은 사용자가 결정할 수 있으며 데이터가 없는 구간을 제외하고는 모두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서로 붙어있습니다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두 번째 상자는 </a:t>
            </a:r>
            <a:r>
              <a:rPr lang="en-US" altLang="ko-KR" dirty="0">
                <a:highlight>
                  <a:srgbClr val="FFFF00"/>
                </a:highlight>
              </a:rPr>
              <a:t>tip</a:t>
            </a:r>
            <a:r>
              <a:rPr lang="ko-KR" altLang="en-US" dirty="0">
                <a:highlight>
                  <a:srgbClr val="FFFF00"/>
                </a:highlight>
              </a:rPr>
              <a:t>을 </a:t>
            </a:r>
            <a:r>
              <a:rPr lang="ko-KR" altLang="en-US" dirty="0" err="1">
                <a:highlight>
                  <a:srgbClr val="FFFF00"/>
                </a:highlight>
              </a:rPr>
              <a:t>적어놓은</a:t>
            </a:r>
            <a:r>
              <a:rPr lang="ko-KR" altLang="en-US" dirty="0">
                <a:highlight>
                  <a:srgbClr val="FFFF00"/>
                </a:highlight>
              </a:rPr>
              <a:t> 건데 모멘트 즉 적률에 대해 설명을 적어 놓았습니다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적률과 관련된 용어만 간단히 </a:t>
            </a:r>
            <a:r>
              <a:rPr lang="ko-KR" altLang="en-US" dirty="0" err="1">
                <a:highlight>
                  <a:srgbClr val="FFFF00"/>
                </a:highlight>
              </a:rPr>
              <a:t>적었구요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적률에 관한 개념은 </a:t>
            </a:r>
            <a:r>
              <a:rPr lang="ko-KR" altLang="en-US" dirty="0" err="1">
                <a:highlight>
                  <a:srgbClr val="FFFF00"/>
                </a:highlight>
              </a:rPr>
              <a:t>뒷</a:t>
            </a:r>
            <a:r>
              <a:rPr lang="ko-KR" altLang="en-US" dirty="0">
                <a:highlight>
                  <a:srgbClr val="FFFF00"/>
                </a:highlight>
              </a:rPr>
              <a:t> 부분에 있습니다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58" name="Google Shape;58;g7fdcfe9825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dcfe98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7fdcfe9825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적률이 적분의 개념을 사용하는데요</a:t>
            </a:r>
            <a:r>
              <a:rPr lang="en-US" altLang="ko-KR" dirty="0">
                <a:highlight>
                  <a:srgbClr val="FFFF00"/>
                </a:highlight>
              </a:rPr>
              <a:t>, x</a:t>
            </a:r>
            <a:r>
              <a:rPr lang="ko-KR" altLang="en-US" dirty="0">
                <a:highlight>
                  <a:srgbClr val="FFFF00"/>
                </a:highlight>
              </a:rPr>
              <a:t>와 </a:t>
            </a:r>
            <a:r>
              <a:rPr lang="en-US" altLang="ko-KR" dirty="0">
                <a:highlight>
                  <a:srgbClr val="FFFF00"/>
                </a:highlight>
              </a:rPr>
              <a:t>c </a:t>
            </a:r>
            <a:r>
              <a:rPr lang="ko-KR" altLang="en-US" dirty="0">
                <a:highlight>
                  <a:srgbClr val="FFFF00"/>
                </a:highlight>
              </a:rPr>
              <a:t>두 포인트 간의 간격이 </a:t>
            </a:r>
            <a:r>
              <a:rPr lang="en-US" altLang="ko-KR" dirty="0" err="1">
                <a:highlight>
                  <a:srgbClr val="FFFF00"/>
                </a:highlight>
              </a:rPr>
              <a:t>x-c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그리고 </a:t>
            </a:r>
            <a:r>
              <a:rPr lang="en-US" altLang="ko-KR" dirty="0">
                <a:highlight>
                  <a:srgbClr val="FFFF00"/>
                </a:highlight>
              </a:rPr>
              <a:t>f(x)</a:t>
            </a:r>
            <a:r>
              <a:rPr lang="ko-KR" altLang="en-US" dirty="0">
                <a:highlight>
                  <a:srgbClr val="FFFF00"/>
                </a:highlight>
              </a:rPr>
              <a:t>는 </a:t>
            </a:r>
            <a:r>
              <a:rPr lang="en-US" altLang="ko-KR" dirty="0">
                <a:highlight>
                  <a:srgbClr val="FFFF00"/>
                </a:highlight>
              </a:rPr>
              <a:t>x</a:t>
            </a:r>
            <a:r>
              <a:rPr lang="ko-KR" altLang="en-US" dirty="0">
                <a:highlight>
                  <a:srgbClr val="FFFF00"/>
                </a:highlight>
              </a:rPr>
              <a:t>에서의 함수 값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즉 길</a:t>
            </a:r>
            <a:r>
              <a:rPr lang="en-US" altLang="ko-KR" dirty="0">
                <a:highlight>
                  <a:srgbClr val="FFFF00"/>
                </a:highlight>
              </a:rPr>
              <a:t>..</a:t>
            </a:r>
            <a:r>
              <a:rPr lang="ko-KR" altLang="en-US" dirty="0">
                <a:highlight>
                  <a:srgbClr val="FFFF00"/>
                </a:highlight>
              </a:rPr>
              <a:t>이라고 이해를 </a:t>
            </a:r>
            <a:r>
              <a:rPr lang="ko-KR" altLang="en-US" dirty="0" err="1">
                <a:highlight>
                  <a:srgbClr val="FFFF00"/>
                </a:highlight>
              </a:rPr>
              <a:t>했구요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dirty="0">
                <a:highlight>
                  <a:srgbClr val="FFFF00"/>
                </a:highlight>
              </a:rPr>
              <a:t>Dx</a:t>
            </a:r>
            <a:r>
              <a:rPr lang="ko-KR" altLang="en-US" dirty="0">
                <a:highlight>
                  <a:srgbClr val="FFFF00"/>
                </a:highlight>
              </a:rPr>
              <a:t>는 </a:t>
            </a:r>
            <a:r>
              <a:rPr lang="en-US" altLang="ko-KR" dirty="0">
                <a:highlight>
                  <a:srgbClr val="FFFF00"/>
                </a:highlight>
              </a:rPr>
              <a:t>x</a:t>
            </a:r>
            <a:r>
              <a:rPr lang="ko-KR" altLang="en-US" dirty="0">
                <a:highlight>
                  <a:srgbClr val="FFFF00"/>
                </a:highlight>
              </a:rPr>
              <a:t>의 너비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그래서 </a:t>
            </a:r>
            <a:r>
              <a:rPr lang="en-US" altLang="ko-KR" dirty="0">
                <a:highlight>
                  <a:srgbClr val="FFFF00"/>
                </a:highlight>
              </a:rPr>
              <a:t>f(x)</a:t>
            </a:r>
            <a:r>
              <a:rPr lang="ko-KR" altLang="en-US" dirty="0">
                <a:highlight>
                  <a:srgbClr val="FFFF00"/>
                </a:highlight>
              </a:rPr>
              <a:t>와</a:t>
            </a:r>
            <a:r>
              <a:rPr lang="en-US" altLang="ko-KR" dirty="0">
                <a:highlight>
                  <a:srgbClr val="FFFF00"/>
                </a:highlight>
              </a:rPr>
              <a:t> dx</a:t>
            </a:r>
            <a:r>
              <a:rPr lang="ko-KR" altLang="en-US" dirty="0">
                <a:highlight>
                  <a:srgbClr val="FFFF00"/>
                </a:highlight>
              </a:rPr>
              <a:t>를 곱하면 해당 면적의 넓이가 되겠죠</a:t>
            </a:r>
            <a:r>
              <a:rPr lang="en-US" altLang="ko-KR" dirty="0">
                <a:highlight>
                  <a:srgbClr val="FFFF00"/>
                </a:highlight>
              </a:rPr>
              <a:t>? 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58" name="Google Shape;58;g7fdcfe9825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338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우리의 목표를 학생이 수능 시험을 봤을 때 어떤 성적을 받을지 예측하는 것으로 해봅니다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변수는 </a:t>
            </a:r>
            <a:r>
              <a:rPr lang="en-US" altLang="ko-KR" dirty="0"/>
              <a:t>(</a:t>
            </a:r>
            <a:r>
              <a:rPr lang="ko-KR" altLang="en-US" dirty="0"/>
              <a:t>모의</a:t>
            </a:r>
            <a:r>
              <a:rPr lang="en-US" altLang="ko-KR" dirty="0"/>
              <a:t>) </a:t>
            </a:r>
            <a:r>
              <a:rPr lang="ko-KR" altLang="en-US" dirty="0"/>
              <a:t>수능 시험 성적입니다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데이터는 실제로 변수에서 관측된 값이지요</a:t>
            </a:r>
            <a:r>
              <a:rPr lang="en-US" altLang="ko-KR" dirty="0"/>
              <a:t>. (0</a:t>
            </a:r>
            <a:r>
              <a:rPr lang="ko-KR" altLang="en-US" dirty="0"/>
              <a:t>점 </a:t>
            </a:r>
            <a:r>
              <a:rPr lang="en-US" altLang="ko-KR" dirty="0"/>
              <a:t>~ 400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우리는 모의 수능 시험 성적</a:t>
            </a:r>
            <a:r>
              <a:rPr lang="en-US" altLang="ko-KR" dirty="0"/>
              <a:t>(</a:t>
            </a:r>
            <a:r>
              <a:rPr lang="ko-KR" altLang="en-US" dirty="0"/>
              <a:t>데이터들</a:t>
            </a:r>
            <a:r>
              <a:rPr lang="en-US" altLang="ko-KR" dirty="0"/>
              <a:t>)</a:t>
            </a:r>
            <a:r>
              <a:rPr lang="ko-KR" altLang="en-US" dirty="0"/>
              <a:t>을 토대로 수능 시험 성적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가 얼마가 나올지 예측할 수 있습니다</a:t>
            </a:r>
            <a:r>
              <a:rPr lang="en-US" altLang="ko-KR" dirty="0"/>
              <a:t>.</a:t>
            </a: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s://hsm-edu.tistory.com/75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59263" y="165464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송지영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 lvl="0"/>
            <a:r>
              <a:rPr lang="en-US" altLang="ko-KR" sz="1800" b="1" dirty="0"/>
              <a:t>1.4 </a:t>
            </a:r>
            <a:r>
              <a:rPr lang="ko-KR" altLang="en-US" sz="1800" b="1" dirty="0"/>
              <a:t>변이추정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AC7BE-2EB7-49C1-840B-50F8F5E22E1A}"/>
              </a:ext>
            </a:extLst>
          </p:cNvPr>
          <p:cNvSpPr txBox="1"/>
          <p:nvPr/>
        </p:nvSpPr>
        <p:spPr>
          <a:xfrm>
            <a:off x="474781" y="1046856"/>
            <a:ext cx="94312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2F8ACC"/>
                </a:solidFill>
              </a:rPr>
              <a:t>1</a:t>
            </a:r>
            <a:r>
              <a:rPr lang="ko-KR" altLang="en-US" b="1" dirty="0">
                <a:solidFill>
                  <a:srgbClr val="2F8ACC"/>
                </a:solidFill>
              </a:rPr>
              <a:t>일차 정리  산포도 </a:t>
            </a:r>
            <a:r>
              <a:rPr lang="en-US" altLang="ko-KR" b="1" dirty="0">
                <a:solidFill>
                  <a:srgbClr val="2F8ACC"/>
                </a:solidFill>
              </a:rPr>
              <a:t>dispersion: </a:t>
            </a:r>
            <a:r>
              <a:rPr lang="ko-KR" altLang="en-US" b="1" dirty="0">
                <a:solidFill>
                  <a:srgbClr val="2F8ACC"/>
                </a:solidFill>
              </a:rPr>
              <a:t>정렬된 데이터가 얼마나 퍼져 있는지 보는 것</a:t>
            </a:r>
            <a:r>
              <a:rPr lang="en-US" altLang="ko-KR" b="1" dirty="0">
                <a:solidFill>
                  <a:srgbClr val="2F8ACC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변이를 추정하는 또다른 접근법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1" dirty="0"/>
              <a:t> </a:t>
            </a:r>
            <a:r>
              <a:rPr lang="ko-KR" altLang="en-US" b="1" dirty="0" err="1"/>
              <a:t>순서통계량</a:t>
            </a:r>
            <a:r>
              <a:rPr lang="en-US" altLang="ko-KR" b="1" dirty="0"/>
              <a:t>(order statistic): </a:t>
            </a:r>
            <a:r>
              <a:rPr lang="ko-KR" altLang="en-US" dirty="0"/>
              <a:t>정렬된 데이터를 나타내는 통계량</a:t>
            </a:r>
          </a:p>
          <a:p>
            <a:endParaRPr lang="en-US" altLang="ko-KR" dirty="0"/>
          </a:p>
          <a:p>
            <a:r>
              <a:rPr lang="ko-KR" altLang="en-US" dirty="0"/>
              <a:t>범위</a:t>
            </a:r>
            <a:r>
              <a:rPr lang="en-US" altLang="ko-KR" dirty="0"/>
              <a:t>(range): </a:t>
            </a:r>
            <a:r>
              <a:rPr lang="ko-KR" altLang="en-US" dirty="0">
                <a:solidFill>
                  <a:srgbClr val="FF0000"/>
                </a:solidFill>
              </a:rPr>
              <a:t>가장 기본이 되는 측도</a:t>
            </a:r>
            <a:r>
              <a:rPr lang="ko-KR" altLang="en-US" dirty="0"/>
              <a:t>로 가장 큰 값과 가장 작은 값의 </a:t>
            </a:r>
            <a:r>
              <a:rPr lang="ko-KR" altLang="en-US" b="1" dirty="0"/>
              <a:t>차이 </a:t>
            </a:r>
            <a:r>
              <a:rPr lang="en-US" altLang="ko-KR" b="1" dirty="0"/>
              <a:t>(Max - Min)</a:t>
            </a:r>
            <a:endParaRPr lang="ko-KR" altLang="en-US" b="1" dirty="0"/>
          </a:p>
          <a:p>
            <a:pPr lvl="1"/>
            <a:r>
              <a:rPr lang="ko-KR" altLang="en-US" dirty="0"/>
              <a:t>최솟값과 최댓값은 이상점을 분석하는 데 도움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특잇값에</a:t>
            </a:r>
            <a:r>
              <a:rPr lang="ko-KR" altLang="en-US" dirty="0">
                <a:solidFill>
                  <a:srgbClr val="FF0000"/>
                </a:solidFill>
              </a:rPr>
              <a:t> 매우 민감</a:t>
            </a:r>
            <a:r>
              <a:rPr lang="ko-KR" altLang="en-US" dirty="0"/>
              <a:t>하여 데이터의 산포 측정에 유용하지는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					             </a:t>
            </a:r>
            <a:r>
              <a:rPr lang="ko-KR" altLang="en-US" sz="1000" dirty="0"/>
              <a:t>최소값</a:t>
            </a:r>
            <a:r>
              <a:rPr lang="en-US" altLang="ko-KR" sz="1000" dirty="0"/>
              <a:t>  </a:t>
            </a:r>
            <a:r>
              <a:rPr lang="en-US" altLang="ko-KR" dirty="0"/>
              <a:t>   </a:t>
            </a:r>
            <a:r>
              <a:rPr lang="en-US" altLang="ko-KR" sz="900" dirty="0"/>
              <a:t>	 	            </a:t>
            </a:r>
            <a:r>
              <a:rPr lang="ko-KR" altLang="en-US" sz="900" dirty="0"/>
              <a:t>최대값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백분위수 사이의 차이를 가지고 추정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 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28F65CA-DF55-4BEF-B052-92AD00533F85}"/>
              </a:ext>
            </a:extLst>
          </p:cNvPr>
          <p:cNvGrpSpPr/>
          <p:nvPr/>
        </p:nvGrpSpPr>
        <p:grpSpPr>
          <a:xfrm>
            <a:off x="5863133" y="3021988"/>
            <a:ext cx="3105064" cy="1988912"/>
            <a:chOff x="5855478" y="4471716"/>
            <a:chExt cx="3105064" cy="1988912"/>
          </a:xfrm>
        </p:grpSpPr>
        <p:pic>
          <p:nvPicPr>
            <p:cNvPr id="1028" name="Picture 4" descr="국가온실가스배출통계 불확도 산출 방법론 기초연구">
              <a:extLst>
                <a:ext uri="{FF2B5EF4-FFF2-40B4-BE49-F238E27FC236}">
                  <a16:creationId xmlns:a16="http://schemas.microsoft.com/office/drawing/2014/main" id="{3C4773EE-78E0-4967-B65E-B3B480B2BA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08" b="11081"/>
            <a:stretch/>
          </p:blipFill>
          <p:spPr bwMode="auto">
            <a:xfrm>
              <a:off x="5855478" y="4883085"/>
              <a:ext cx="3105064" cy="1577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4B6575A3-DF2A-41F1-9944-50EC7A3E625D}"/>
                </a:ext>
              </a:extLst>
            </p:cNvPr>
            <p:cNvCxnSpPr>
              <a:cxnSpLocks/>
            </p:cNvCxnSpPr>
            <p:nvPr/>
          </p:nvCxnSpPr>
          <p:spPr>
            <a:xfrm>
              <a:off x="6221691" y="4506012"/>
              <a:ext cx="0" cy="37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2ECAFCC-74F3-461A-A580-7309B3087F36}"/>
                </a:ext>
              </a:extLst>
            </p:cNvPr>
            <p:cNvCxnSpPr/>
            <p:nvPr/>
          </p:nvCxnSpPr>
          <p:spPr>
            <a:xfrm>
              <a:off x="8191893" y="4471716"/>
              <a:ext cx="0" cy="411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B8D40AA-5BF6-4B8E-959C-D82F99E2388D}"/>
              </a:ext>
            </a:extLst>
          </p:cNvPr>
          <p:cNvGrpSpPr/>
          <p:nvPr/>
        </p:nvGrpSpPr>
        <p:grpSpPr>
          <a:xfrm>
            <a:off x="462059" y="3699164"/>
            <a:ext cx="7397775" cy="2993372"/>
            <a:chOff x="462059" y="3699164"/>
            <a:chExt cx="7397775" cy="299337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E23BBA8-A3E4-49AE-8855-1B201E266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059" y="3699164"/>
              <a:ext cx="3541577" cy="299337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EBAB006-066A-404C-9BAB-4B41A3449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39164" y="4883085"/>
              <a:ext cx="2084717" cy="73664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9041111-D8DB-4BF4-B93F-BEE568ACA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14678" y="5628790"/>
              <a:ext cx="2146425" cy="75313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583DED-D6B2-4C89-AEE4-BB6137A69DF0}"/>
                </a:ext>
              </a:extLst>
            </p:cNvPr>
            <p:cNvSpPr txBox="1"/>
            <p:nvPr/>
          </p:nvSpPr>
          <p:spPr>
            <a:xfrm>
              <a:off x="3866433" y="6381921"/>
              <a:ext cx="39934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특이값</a:t>
              </a:r>
              <a:r>
                <a:rPr lang="ko-KR" altLang="en-US" dirty="0"/>
                <a:t> 양끝 </a:t>
              </a:r>
              <a:r>
                <a:rPr lang="en-US" altLang="ko-KR" dirty="0"/>
                <a:t>2.5% </a:t>
              </a:r>
              <a:r>
                <a:rPr lang="ko-KR" altLang="en-US" dirty="0"/>
                <a:t>값을 지운 후 </a:t>
              </a:r>
              <a:r>
                <a:rPr lang="en-US" altLang="ko-KR" dirty="0"/>
                <a:t>range = 126000 </a:t>
              </a:r>
              <a:endParaRPr lang="ko-KR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fdcfe9825_0_2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TIP) </a:t>
            </a:r>
            <a:r>
              <a:rPr lang="ko-KR" altLang="en-US" sz="1800" b="1" dirty="0"/>
              <a:t>적률</a:t>
            </a:r>
            <a:endParaRPr sz="1800" b="1" dirty="0"/>
          </a:p>
        </p:txBody>
      </p:sp>
      <p:sp>
        <p:nvSpPr>
          <p:cNvPr id="61" name="Google Shape;61;g7fdcfe9825_0_2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7fdcfe9825_0_21"/>
          <p:cNvSpPr txBox="1"/>
          <p:nvPr/>
        </p:nvSpPr>
        <p:spPr>
          <a:xfrm>
            <a:off x="2254059" y="6209881"/>
            <a:ext cx="53979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76602C-0076-456C-8C40-8085FC66F6F3}"/>
                  </a:ext>
                </a:extLst>
              </p:cNvPr>
              <p:cNvSpPr txBox="1"/>
              <p:nvPr/>
            </p:nvSpPr>
            <p:spPr>
              <a:xfrm>
                <a:off x="4953000" y="2912792"/>
                <a:ext cx="4119443" cy="7968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ko-KR" alt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ko-KR" alt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ko-KR" altLang="en-US" sz="24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076602C-0076-456C-8C40-8085FC66F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912792"/>
                <a:ext cx="4119443" cy="796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24543D-8B87-4168-B35E-4C5CB80B5686}"/>
              </a:ext>
            </a:extLst>
          </p:cNvPr>
          <p:cNvSpPr/>
          <p:nvPr/>
        </p:nvSpPr>
        <p:spPr>
          <a:xfrm>
            <a:off x="1329425" y="5115614"/>
            <a:ext cx="3776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참고 페이지 </a:t>
            </a:r>
            <a:r>
              <a:rPr lang="en-US" altLang="ko-KR" dirty="0">
                <a:hlinkClick r:id="rId4"/>
              </a:rPr>
              <a:t>: https://hsm-edu.tistory.com/756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B836CD-D819-4E71-93CB-464510F6C397}"/>
              </a:ext>
            </a:extLst>
          </p:cNvPr>
          <p:cNvSpPr txBox="1"/>
          <p:nvPr/>
        </p:nvSpPr>
        <p:spPr>
          <a:xfrm>
            <a:off x="5592237" y="2123728"/>
            <a:ext cx="4119444" cy="698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적률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: </a:t>
            </a:r>
            <a:r>
              <a:rPr lang="ko-KR" altLang="en-US" b="1" dirty="0"/>
              <a:t>함수의 모양을 수학적으로 표현하는 하나의 척도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12733D-762A-4B42-A039-04A4ADFBBC32}"/>
              </a:ext>
            </a:extLst>
          </p:cNvPr>
          <p:cNvGrpSpPr/>
          <p:nvPr/>
        </p:nvGrpSpPr>
        <p:grpSpPr>
          <a:xfrm>
            <a:off x="6415087" y="4288412"/>
            <a:ext cx="2790825" cy="1342670"/>
            <a:chOff x="5867400" y="4257675"/>
            <a:chExt cx="2790825" cy="134267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FF03314-ADBA-4261-89BF-ED4521286A5E}"/>
                </a:ext>
              </a:extLst>
            </p:cNvPr>
            <p:cNvSpPr txBox="1"/>
            <p:nvPr/>
          </p:nvSpPr>
          <p:spPr>
            <a:xfrm>
              <a:off x="6267450" y="4333875"/>
              <a:ext cx="1990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en-US" altLang="ko-KR" dirty="0" err="1"/>
                <a:t>x-c</a:t>
              </a:r>
              <a:r>
                <a:rPr lang="en-US" altLang="ko-KR" dirty="0"/>
                <a:t>)^n  *  </a:t>
              </a:r>
              <a:r>
                <a:rPr lang="ko-KR" altLang="en-US" dirty="0"/>
                <a:t>면적</a:t>
              </a:r>
              <a:r>
                <a:rPr lang="en-US" altLang="ko-KR" dirty="0"/>
                <a:t>( f(x)dx )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3B35A0-AEA4-4113-B2FC-550FA04F1775}"/>
                </a:ext>
              </a:extLst>
            </p:cNvPr>
            <p:cNvSpPr txBox="1"/>
            <p:nvPr/>
          </p:nvSpPr>
          <p:spPr>
            <a:xfrm>
              <a:off x="5867400" y="5265914"/>
              <a:ext cx="2790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모든 액수 구간에 대해 더해준 것</a:t>
              </a: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45871B5D-1894-4244-A884-8AEBE55F414B}"/>
                </a:ext>
              </a:extLst>
            </p:cNvPr>
            <p:cNvCxnSpPr>
              <a:cxnSpLocks/>
            </p:cNvCxnSpPr>
            <p:nvPr/>
          </p:nvCxnSpPr>
          <p:spPr>
            <a:xfrm>
              <a:off x="7262812" y="4641652"/>
              <a:ext cx="0" cy="62426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D901BDA-53AE-4DD4-8032-F3DD08189F02}"/>
                </a:ext>
              </a:extLst>
            </p:cNvPr>
            <p:cNvSpPr/>
            <p:nvPr/>
          </p:nvSpPr>
          <p:spPr>
            <a:xfrm>
              <a:off x="5867400" y="4257675"/>
              <a:ext cx="2790825" cy="13426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 descr="걸린, 사진, 다른, 다채로운이(가) 표시된 사진&#10;&#10;자동 생성된 설명">
            <a:extLst>
              <a:ext uri="{FF2B5EF4-FFF2-40B4-BE49-F238E27FC236}">
                <a16:creationId xmlns:a16="http://schemas.microsoft.com/office/drawing/2014/main" id="{BC9FE13C-C1F9-4D5C-9E7B-FEAD1F1C6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24" y="1022060"/>
            <a:ext cx="4049970" cy="378146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7138F4B-AC95-441C-A23C-062BE1DA01DB}"/>
              </a:ext>
            </a:extLst>
          </p:cNvPr>
          <p:cNvSpPr txBox="1"/>
          <p:nvPr/>
        </p:nvSpPr>
        <p:spPr>
          <a:xfrm>
            <a:off x="3099548" y="3275111"/>
            <a:ext cx="728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f(x)dx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7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 err="1">
                <a:solidFill>
                  <a:schemeClr val="dk1"/>
                </a:solidFill>
              </a:rPr>
              <a:t>임영택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1.</a:t>
            </a:r>
            <a:r>
              <a:rPr lang="en-US" altLang="ko-KR" sz="1800" b="1" dirty="0">
                <a:solidFill>
                  <a:schemeClr val="dk1"/>
                </a:solidFill>
              </a:rPr>
              <a:t>5.3</a:t>
            </a:r>
            <a:r>
              <a:rPr lang="ko-KR" sz="1800" b="1" dirty="0">
                <a:solidFill>
                  <a:schemeClr val="dk1"/>
                </a:solidFill>
              </a:rPr>
              <a:t> </a:t>
            </a:r>
            <a:r>
              <a:rPr lang="ko-KR" altLang="en-US" sz="1800" b="1" dirty="0" err="1">
                <a:solidFill>
                  <a:schemeClr val="dk1"/>
                </a:solidFill>
              </a:rPr>
              <a:t>밀도추정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172447" y="1130712"/>
            <a:ext cx="5743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밀도추정</a:t>
            </a:r>
            <a:r>
              <a:rPr lang="en-US" altLang="ko-KR" dirty="0"/>
              <a:t>(Density estimation)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히스토그램과 관련된 그림이고 히스토그램위에 부드러운 선으로 표시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데이터로부터 변수가 가질 수 있는 모든 값의 밀도</a:t>
            </a:r>
            <a:r>
              <a:rPr lang="en-US" altLang="ko-KR" dirty="0"/>
              <a:t>(</a:t>
            </a:r>
            <a:r>
              <a:rPr lang="ko-KR" altLang="en-US" dirty="0"/>
              <a:t>확률</a:t>
            </a:r>
            <a:r>
              <a:rPr lang="en-US" altLang="ko-KR" dirty="0"/>
              <a:t>)</a:t>
            </a:r>
            <a:r>
              <a:rPr lang="ko-KR" altLang="en-US" dirty="0"/>
              <a:t>을 추정</a:t>
            </a:r>
            <a:endParaRPr lang="en-US" altLang="ko-KR" dirty="0"/>
          </a:p>
        </p:txBody>
      </p:sp>
      <p:pic>
        <p:nvPicPr>
          <p:cNvPr id="1026" name="Picture 2" descr="Kernel Density Estimation(커널밀도추정)에 대한 이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16" y="2037122"/>
            <a:ext cx="6691393" cy="309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8873" y="5303571"/>
            <a:ext cx="83871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333333"/>
                </a:solidFill>
                <a:latin typeface="+mn-lt"/>
                <a:ea typeface="+mn-ea"/>
              </a:rPr>
              <a:t>밀도추정을</a:t>
            </a:r>
            <a:r>
              <a:rPr lang="ko-KR" altLang="en-US" dirty="0">
                <a:solidFill>
                  <a:srgbClr val="333333"/>
                </a:solidFill>
                <a:latin typeface="+mn-lt"/>
                <a:ea typeface="+mn-ea"/>
              </a:rPr>
              <a:t> 하는 이유 </a:t>
            </a:r>
            <a:r>
              <a:rPr lang="en-US" altLang="ko-KR" dirty="0">
                <a:solidFill>
                  <a:srgbClr val="333333"/>
                </a:solidFill>
                <a:latin typeface="+mn-lt"/>
                <a:ea typeface="+mn-ea"/>
              </a:rPr>
              <a:t>:</a:t>
            </a:r>
          </a:p>
          <a:p>
            <a:r>
              <a:rPr lang="ko-KR" altLang="en-US" b="1" dirty="0">
                <a:solidFill>
                  <a:srgbClr val="333333"/>
                </a:solidFill>
                <a:latin typeface="+mn-lt"/>
                <a:ea typeface="+mn-ea"/>
              </a:rPr>
              <a:t>사전 지식</a:t>
            </a:r>
            <a:r>
              <a:rPr lang="ko-KR" altLang="en-US" dirty="0">
                <a:solidFill>
                  <a:srgbClr val="333333"/>
                </a:solidFill>
                <a:latin typeface="+mn-lt"/>
                <a:ea typeface="+mn-ea"/>
              </a:rPr>
              <a:t> 없이 데이터 만으로 그 데이터들이 어떤 분포로 나타날지 알 수 있습니다</a:t>
            </a:r>
            <a:r>
              <a:rPr lang="en-US" altLang="ko-KR" dirty="0">
                <a:solidFill>
                  <a:srgbClr val="333333"/>
                </a:solidFill>
                <a:latin typeface="+mn-lt"/>
                <a:ea typeface="+mn-ea"/>
              </a:rPr>
              <a:t>.</a:t>
            </a:r>
          </a:p>
          <a:p>
            <a:r>
              <a:rPr lang="ko-KR" altLang="en-US" dirty="0">
                <a:solidFill>
                  <a:srgbClr val="333333"/>
                </a:solidFill>
                <a:latin typeface="+mn-lt"/>
                <a:ea typeface="+mn-ea"/>
              </a:rPr>
              <a:t>그리고 히스토그램 방법은 </a:t>
            </a:r>
            <a:r>
              <a:rPr lang="en-US" altLang="ko-KR" dirty="0">
                <a:solidFill>
                  <a:srgbClr val="333333"/>
                </a:solidFill>
                <a:latin typeface="+mn-lt"/>
                <a:ea typeface="+mn-ea"/>
              </a:rPr>
              <a:t>bin</a:t>
            </a:r>
            <a:r>
              <a:rPr lang="ko-KR" altLang="en-US" dirty="0">
                <a:solidFill>
                  <a:srgbClr val="333333"/>
                </a:solidFill>
                <a:latin typeface="+mn-lt"/>
                <a:ea typeface="+mn-ea"/>
              </a:rPr>
              <a:t>의 경계에서 불연속성이 나타난다는 점</a:t>
            </a:r>
            <a:r>
              <a:rPr lang="en-US" altLang="ko-KR" dirty="0">
                <a:solidFill>
                  <a:srgbClr val="333333"/>
                </a:solidFill>
                <a:latin typeface="+mn-lt"/>
                <a:ea typeface="+mn-ea"/>
              </a:rPr>
              <a:t>, </a:t>
            </a:r>
          </a:p>
          <a:p>
            <a:r>
              <a:rPr lang="en-US" altLang="ko-KR" dirty="0">
                <a:solidFill>
                  <a:srgbClr val="333333"/>
                </a:solidFill>
                <a:latin typeface="+mn-lt"/>
                <a:ea typeface="+mn-ea"/>
              </a:rPr>
              <a:t>bin</a:t>
            </a:r>
            <a:r>
              <a:rPr lang="ko-KR" altLang="en-US" dirty="0">
                <a:solidFill>
                  <a:srgbClr val="333333"/>
                </a:solidFill>
                <a:latin typeface="+mn-lt"/>
                <a:ea typeface="+mn-ea"/>
              </a:rPr>
              <a:t>의 크기 및 시작 위치에 따라서 히스토그램이 달라진다는 점</a:t>
            </a:r>
            <a:r>
              <a:rPr lang="en-US" altLang="ko-KR" dirty="0">
                <a:solidFill>
                  <a:srgbClr val="333333"/>
                </a:solidFill>
                <a:latin typeface="+mn-lt"/>
                <a:ea typeface="+mn-ea"/>
              </a:rPr>
              <a:t>, </a:t>
            </a:r>
          </a:p>
          <a:p>
            <a:r>
              <a:rPr lang="ko-KR" altLang="en-US" dirty="0">
                <a:solidFill>
                  <a:srgbClr val="333333"/>
                </a:solidFill>
                <a:latin typeface="+mn-lt"/>
                <a:ea typeface="+mn-ea"/>
              </a:rPr>
              <a:t>고차원</a:t>
            </a:r>
            <a:r>
              <a:rPr lang="en-US" altLang="ko-KR" dirty="0">
                <a:solidFill>
                  <a:srgbClr val="333333"/>
                </a:solidFill>
                <a:latin typeface="+mn-lt"/>
                <a:ea typeface="+mn-ea"/>
              </a:rPr>
              <a:t>(high dimension) </a:t>
            </a:r>
            <a:r>
              <a:rPr lang="ko-KR" altLang="en-US" dirty="0">
                <a:solidFill>
                  <a:srgbClr val="333333"/>
                </a:solidFill>
                <a:latin typeface="+mn-lt"/>
                <a:ea typeface="+mn-ea"/>
              </a:rPr>
              <a:t>데이터에는 메모리 문제 등으로 사용하기 힘들다는 점 등의 문제점이 있습니다</a:t>
            </a:r>
            <a:r>
              <a:rPr lang="en-US" altLang="ko-KR" dirty="0">
                <a:solidFill>
                  <a:srgbClr val="333333"/>
                </a:solidFill>
                <a:latin typeface="+mn-lt"/>
                <a:ea typeface="+mn-ea"/>
              </a:rPr>
              <a:t>.</a:t>
            </a:r>
            <a:endParaRPr lang="ko-KR" altLang="en-US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7fdcfe9825_0_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41" name="Google Shape;41;g7fdcfe9825_0_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g7fdcfe9825_0_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" name="Google Shape;43;g7fdcfe9825_0_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800" b="1" dirty="0">
                <a:solidFill>
                  <a:schemeClr val="dk1"/>
                </a:solidFill>
              </a:rPr>
              <a:t>Chapter 1.5.3 </a:t>
            </a:r>
            <a:r>
              <a:rPr lang="ko-KR" altLang="en-US" sz="1800" b="1" dirty="0" err="1">
                <a:solidFill>
                  <a:schemeClr val="dk1"/>
                </a:solidFill>
              </a:rPr>
              <a:t>밀도추정</a:t>
            </a:r>
            <a:endParaRPr lang="ko-KR" altLang="en-US" sz="18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4752512" y="4647145"/>
            <a:ext cx="4907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오른쪽 그래프는 왼쪽의 히스토그램을 </a:t>
            </a:r>
            <a:endParaRPr lang="en-US" altLang="ko-KR" dirty="0"/>
          </a:p>
          <a:p>
            <a:r>
              <a:rPr lang="en-US" altLang="ko-KR" dirty="0"/>
              <a:t>KDE</a:t>
            </a:r>
            <a:r>
              <a:rPr lang="ko-KR" altLang="en-US" dirty="0"/>
              <a:t>를 이용한 정규분포 처리해서 </a:t>
            </a:r>
            <a:endParaRPr lang="en-US" altLang="ko-KR" dirty="0"/>
          </a:p>
          <a:p>
            <a:r>
              <a:rPr lang="ko-KR" altLang="en-US" dirty="0"/>
              <a:t>연속적인 그래프로 만들었다고 보면 됩니다</a:t>
            </a:r>
            <a:r>
              <a:rPr lang="en-US" altLang="ko-KR" dirty="0"/>
              <a:t>.</a:t>
            </a:r>
          </a:p>
        </p:txBody>
      </p:sp>
      <p:pic>
        <p:nvPicPr>
          <p:cNvPr id="10" name="Picture 4" descr="https://miro.medium.com/max/750/1*ExFhjV8u1RNbrUYGOZxBI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596" y="1654158"/>
            <a:ext cx="5126877" cy="276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miro.medium.com/max/888/1*EaNAnQMdYpe2haWiojM2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27" y="1544333"/>
            <a:ext cx="4082600" cy="29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5389" y="4647145"/>
            <a:ext cx="42371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커널 밀도 추정</a:t>
            </a:r>
            <a:r>
              <a:rPr lang="en-US" altLang="ko-KR" dirty="0"/>
              <a:t>(KDE)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ko-KR" altLang="en-US" dirty="0"/>
              <a:t>커널 함수라는 것을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커널 함수</a:t>
            </a:r>
            <a:r>
              <a:rPr lang="en-US" altLang="ko-KR" dirty="0"/>
              <a:t>(Kernel)</a:t>
            </a:r>
            <a:r>
              <a:rPr lang="ko-KR" altLang="en-US" dirty="0"/>
              <a:t>는 원점을 중심으로 대칭이며 </a:t>
            </a:r>
            <a:r>
              <a:rPr lang="ko-KR" altLang="en-US" dirty="0" err="1"/>
              <a:t>적분값이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ko-KR" altLang="en-US" dirty="0"/>
              <a:t>인 양의 함수로 정의할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정규분포</a:t>
            </a:r>
            <a:r>
              <a:rPr lang="en-US" altLang="ko-KR" dirty="0"/>
              <a:t>(Gaussian distribution), Uniform, </a:t>
            </a:r>
            <a:r>
              <a:rPr lang="ko-KR" altLang="en-US" dirty="0"/>
              <a:t>등등을</a:t>
            </a:r>
            <a:endParaRPr lang="en-US" altLang="ko-KR" dirty="0"/>
          </a:p>
          <a:p>
            <a:r>
              <a:rPr lang="ko-KR" altLang="en-US" dirty="0"/>
              <a:t>이용하여 주어진 데이터의 분포를 반영하는 </a:t>
            </a:r>
            <a:endParaRPr lang="en-US" altLang="ko-KR" dirty="0"/>
          </a:p>
          <a:p>
            <a:r>
              <a:rPr lang="ko-KR" altLang="en-US" dirty="0"/>
              <a:t>새로운 분포를 만드는 것입니다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221854" y="183215"/>
            <a:ext cx="549730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1800" b="1" dirty="0">
                <a:solidFill>
                  <a:schemeClr val="dk1"/>
                </a:solidFill>
              </a:rPr>
              <a:t>Chapter 1.6 </a:t>
            </a:r>
            <a:r>
              <a:rPr lang="ko-KR" altLang="en-US" sz="1800" b="1" dirty="0">
                <a:solidFill>
                  <a:schemeClr val="dk1"/>
                </a:solidFill>
              </a:rPr>
              <a:t>이진 데이터와 범주 데이터 탐색하기</a:t>
            </a:r>
            <a:endParaRPr lang="ko-KR" altLang="en-US" sz="1800"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7fdcfe9825_0_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41" name="Google Shape;41;g7fdcfe9825_0_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g7fdcfe9825_0_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" name="Google Shape;43;g7fdcfe9825_0_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ko-KR" altLang="en-US" b="1" dirty="0">
                <a:solidFill>
                  <a:schemeClr val="dk1"/>
                </a:solidFill>
              </a:rPr>
              <a:t>이진 데이터와 범주 데이터 탐색하기</a:t>
            </a:r>
            <a:endParaRPr lang="ko-KR" alt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0" name="Picture 2" descr="https://t1.daumcdn.net/cfile/tistory/993DBC365BD96827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20" y="3260087"/>
            <a:ext cx="4034522" cy="229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4823" y="5709093"/>
            <a:ext cx="4172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빨간색 화살표는</a:t>
            </a:r>
            <a:r>
              <a:rPr lang="ko-KR" altLang="en-US" dirty="0"/>
              <a:t> </a:t>
            </a:r>
            <a:r>
              <a:rPr lang="ko-KR" altLang="en-US" b="1" dirty="0" err="1"/>
              <a:t>최빈값</a:t>
            </a:r>
            <a:r>
              <a:rPr lang="en-US" altLang="ko-KR" dirty="0"/>
              <a:t>, </a:t>
            </a:r>
            <a:r>
              <a:rPr lang="ko-KR" altLang="en-US" dirty="0"/>
              <a:t>파란색 화살표는 </a:t>
            </a:r>
            <a:r>
              <a:rPr lang="ko-KR" altLang="en-US" b="1" dirty="0"/>
              <a:t>중앙값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녹색 화살표는 </a:t>
            </a:r>
            <a:r>
              <a:rPr lang="ko-KR" altLang="en-US" b="1" dirty="0"/>
              <a:t>평균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644233" y="1612669"/>
            <a:ext cx="62220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용어정리 </a:t>
            </a:r>
            <a:r>
              <a:rPr lang="en-US" altLang="ko-KR" dirty="0"/>
              <a:t>: </a:t>
            </a:r>
          </a:p>
          <a:p>
            <a:r>
              <a:rPr lang="ko-KR" altLang="en-US" dirty="0" err="1"/>
              <a:t>최빈값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데이터에서 가장 자주 등장하는 값</a:t>
            </a:r>
            <a:endParaRPr lang="en-US" altLang="ko-KR" dirty="0"/>
          </a:p>
          <a:p>
            <a:r>
              <a:rPr lang="ko-KR" altLang="en-US" dirty="0" err="1"/>
              <a:t>기댓값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범주에 해당하는 어떤 수치가 있을 </a:t>
            </a:r>
            <a:r>
              <a:rPr lang="ko-KR" altLang="en-US" dirty="0" err="1"/>
              <a:t>떄</a:t>
            </a:r>
            <a:r>
              <a:rPr lang="en-US" altLang="ko-KR" dirty="0"/>
              <a:t>, </a:t>
            </a:r>
            <a:r>
              <a:rPr lang="ko-KR" altLang="en-US" dirty="0" err="1"/>
              <a:t>출현확률에</a:t>
            </a:r>
            <a:r>
              <a:rPr lang="ko-KR" altLang="en-US" dirty="0"/>
              <a:t> 따른 평균</a:t>
            </a:r>
            <a:endParaRPr lang="en-US" altLang="ko-KR" dirty="0"/>
          </a:p>
          <a:p>
            <a:r>
              <a:rPr lang="ko-KR" altLang="en-US" dirty="0" err="1"/>
              <a:t>막대도표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ko-KR" altLang="en-US" b="1" dirty="0"/>
              <a:t>범주</a:t>
            </a:r>
            <a:r>
              <a:rPr lang="ko-KR" altLang="en-US" dirty="0"/>
              <a:t>의 빈도수 혹은 비율을 막대로 나타낸 그림</a:t>
            </a:r>
            <a:endParaRPr lang="en-US" altLang="ko-KR" dirty="0"/>
          </a:p>
          <a:p>
            <a:r>
              <a:rPr lang="ko-KR" altLang="en-US" dirty="0" err="1"/>
              <a:t>파이그림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ko-KR" altLang="en-US" b="1" dirty="0"/>
              <a:t>범주</a:t>
            </a:r>
            <a:r>
              <a:rPr lang="ko-KR" altLang="en-US" dirty="0"/>
              <a:t>의 빈도수 혹은 비율을 원의 부채꼴 모양으로 나타낸 그림</a:t>
            </a:r>
          </a:p>
        </p:txBody>
      </p:sp>
      <p:pic>
        <p:nvPicPr>
          <p:cNvPr id="2052" name="Picture 4" descr="barchart - 막대그래프 만들기 | Hash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06" y="2903069"/>
            <a:ext cx="4393507" cy="162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원그래프 - 위키백과, 우리 모두의 백과사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97" y="4836166"/>
            <a:ext cx="1806055" cy="174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7159452" y="4651286"/>
            <a:ext cx="1409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막대그래프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파이그래프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767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2" name="Google Shape;32;p2"/>
          <p:cNvSpPr/>
          <p:nvPr/>
        </p:nvSpPr>
        <p:spPr>
          <a:xfrm>
            <a:off x="-62261" y="93051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1.6.1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최빈값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최빈값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데이터에서 가장 자주 등장하는 값 혹은 값들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여러 값들의 최다 빈도수가 같을 경우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algn="just">
              <a:lnSpc>
                <a:spcPct val="150000"/>
              </a:lnSpc>
              <a:buClr>
                <a:srgbClr val="0070C0"/>
              </a:buClr>
              <a:buSzPts val="1800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1.6.1 </a:t>
            </a:r>
            <a:r>
              <a:rPr lang="ko-KR" alt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기댓값은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어떤 값과 그 값이 일어날 확률을 서로 곱해서 더한 값을 의미한다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주로 요인변수의 수준을 요약하는데 사용한다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기댓값은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실제 사업 평가나 자본 예산에 가장 근본적인 토대가 된다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	ex)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회사 참석자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5%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30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만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원짜리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상품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참석자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15%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만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원짜리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상품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,80%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어떤것도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가입하지 않음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참석자들의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22,500 EV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(0.05)(300)+(0.15)(50)+(800)(0) = 22.5</a:t>
            </a: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1.7 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상관관계</a:t>
            </a: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상관계수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예측값과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목푯값과의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상관관계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양의 상관관계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x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값이 증가하면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값도 증가할 경우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음의 상관관계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x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값이 증가하면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값은 감소할 경우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C4CB7E-FFEF-443A-BA0A-1B5E4C77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796" y="1220335"/>
            <a:ext cx="3003570" cy="1276128"/>
          </a:xfrm>
          <a:prstGeom prst="rect">
            <a:avLst/>
          </a:prstGeom>
        </p:spPr>
      </p:pic>
      <p:sp>
        <p:nvSpPr>
          <p:cNvPr id="3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7 </a:t>
            </a:r>
            <a:r>
              <a:rPr lang="ko-KR" altLang="en-US" sz="1800" b="1" dirty="0">
                <a:solidFill>
                  <a:schemeClr val="dk1"/>
                </a:solidFill>
              </a:rPr>
              <a:t>상관관계</a:t>
            </a:r>
            <a:endParaRPr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7fdcfe9825_0_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41" name="Google Shape;41;g7fdcfe9825_0_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g7fdcfe9825_0_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" name="Google Shape;43;g7fdcfe9825_0_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상관계수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피어슨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상관계수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수치적 변수들 간에 어떤 관계가 있는지를 나타내기 위해 사용되는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측정량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(-1~+1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까지의 범위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400050" lvl="0" indent="-285750" algn="just">
              <a:lnSpc>
                <a:spcPct val="150000"/>
              </a:lnSpc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lvl="0" algn="just">
              <a:lnSpc>
                <a:spcPct val="150000"/>
              </a:lnSpc>
              <a:buClr>
                <a:srgbClr val="0070C0"/>
              </a:buClr>
              <a:buSzPts val="1800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0" indent="-285750" algn="just">
              <a:lnSpc>
                <a:spcPct val="150000"/>
              </a:lnSpc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상관행렬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행과 열이 변수들을 의미하는 표를 말하며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각셀은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그 행과 열에 해당하는 변수들 간의 상관관계를 의미함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69A6F5-116D-4FA7-90B6-8BB42C381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98" y="3805730"/>
            <a:ext cx="9412013" cy="240461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0326F2EC-34ED-4386-B69C-F7F37346C962}"/>
              </a:ext>
            </a:extLst>
          </p:cNvPr>
          <p:cNvSpPr/>
          <p:nvPr/>
        </p:nvSpPr>
        <p:spPr>
          <a:xfrm>
            <a:off x="8363919" y="1702057"/>
            <a:ext cx="1012795" cy="31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9EF07-1411-4800-901F-43DBDCF68B42}"/>
                  </a:ext>
                </a:extLst>
              </p:cNvPr>
              <p:cNvSpPr txBox="1"/>
              <p:nvPr/>
            </p:nvSpPr>
            <p:spPr>
              <a:xfrm>
                <a:off x="2284354" y="1546844"/>
                <a:ext cx="4625885" cy="949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ko-KR" altLang="en-US" sz="24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sz="2400" i="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ko-KR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 sz="2400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ko-KR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 sz="2400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ko-KR" altLang="en-US" sz="2400" i="0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9EF07-1411-4800-901F-43DBDCF68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354" y="1546844"/>
                <a:ext cx="4625885" cy="949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221853" y="183215"/>
            <a:ext cx="497821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7.1 </a:t>
            </a:r>
            <a:r>
              <a:rPr lang="ko-KR" altLang="en-US" sz="1800" b="1" dirty="0" err="1">
                <a:solidFill>
                  <a:schemeClr val="dk1"/>
                </a:solidFill>
              </a:rPr>
              <a:t>산점도</a:t>
            </a:r>
            <a:r>
              <a:rPr lang="ko-KR" altLang="en-US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~</a:t>
            </a:r>
            <a:endParaRPr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8195866-6051-4F8C-B7B0-3B2A0C7106D0}"/>
              </a:ext>
            </a:extLst>
          </p:cNvPr>
          <p:cNvGraphicFramePr>
            <a:graphicFrameLocks noGrp="1"/>
          </p:cNvGraphicFramePr>
          <p:nvPr/>
        </p:nvGraphicFramePr>
        <p:xfrm>
          <a:off x="5789617" y="2294158"/>
          <a:ext cx="3216334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67">
                  <a:extLst>
                    <a:ext uri="{9D8B030D-6E8A-4147-A177-3AD203B41FA5}">
                      <a16:colId xmlns:a16="http://schemas.microsoft.com/office/drawing/2014/main" val="4267006346"/>
                    </a:ext>
                  </a:extLst>
                </a:gridCol>
                <a:gridCol w="1608167">
                  <a:extLst>
                    <a:ext uri="{9D8B030D-6E8A-4147-A177-3AD203B41FA5}">
                      <a16:colId xmlns:a16="http://schemas.microsoft.com/office/drawing/2014/main" val="766057551"/>
                    </a:ext>
                  </a:extLst>
                </a:gridCol>
              </a:tblGrid>
              <a:tr h="2620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몸무게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22176"/>
                  </a:ext>
                </a:extLst>
              </a:tr>
              <a:tr h="23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170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25545"/>
                  </a:ext>
                </a:extLst>
              </a:tr>
              <a:tr h="23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168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66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168524"/>
                  </a:ext>
                </a:extLst>
              </a:tr>
              <a:tr h="23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177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7664"/>
                  </a:ext>
                </a:extLst>
              </a:tr>
              <a:tr h="23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181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84590"/>
                  </a:ext>
                </a:extLst>
              </a:tr>
              <a:tr h="23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172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7963"/>
                  </a:ext>
                </a:extLst>
              </a:tr>
              <a:tr h="23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171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655007"/>
                  </a:ext>
                </a:extLst>
              </a:tr>
              <a:tr h="23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169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857088"/>
                  </a:ext>
                </a:extLst>
              </a:tr>
              <a:tr h="23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175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79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30854"/>
                  </a:ext>
                </a:extLst>
              </a:tr>
              <a:tr h="23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174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11312"/>
                  </a:ext>
                </a:extLst>
              </a:tr>
              <a:tr h="23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178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80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245509"/>
                  </a:ext>
                </a:extLst>
              </a:tr>
              <a:tr h="231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170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74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9841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BDEE3DD-771F-4469-9E60-5F8AA20A30AE}"/>
              </a:ext>
            </a:extLst>
          </p:cNvPr>
          <p:cNvSpPr txBox="1"/>
          <p:nvPr/>
        </p:nvSpPr>
        <p:spPr>
          <a:xfrm>
            <a:off x="335560" y="854510"/>
            <a:ext cx="4256570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 시각화 </a:t>
            </a:r>
            <a:r>
              <a:rPr lang="en-US" altLang="ko-KR" dirty="0"/>
              <a:t>: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인간이 가진 인지능력을 활용하여 데이터에 담긴 의미를 발견하도록 하는 과정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6D403-F914-46E6-8422-0504888CF6E2}"/>
              </a:ext>
            </a:extLst>
          </p:cNvPr>
          <p:cNvSpPr txBox="1"/>
          <p:nvPr/>
        </p:nvSpPr>
        <p:spPr>
          <a:xfrm>
            <a:off x="313642" y="3280627"/>
            <a:ext cx="4300406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변수의 개수에 따른 시각화 </a:t>
            </a:r>
            <a:endParaRPr lang="en-US" altLang="ko-KR" dirty="0"/>
          </a:p>
          <a:p>
            <a:pPr marL="92075" indent="-92075">
              <a:lnSpc>
                <a:spcPct val="150000"/>
              </a:lnSpc>
            </a:pPr>
            <a:r>
              <a:rPr lang="en-US" altLang="ko-KR" dirty="0"/>
              <a:t>   : </a:t>
            </a:r>
            <a:r>
              <a:rPr lang="ko-KR" altLang="en-US" dirty="0" err="1"/>
              <a:t>일변량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 err="1"/>
              <a:t>이변량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 err="1"/>
              <a:t>다변량</a:t>
            </a:r>
            <a:r>
              <a:rPr lang="ko-KR" altLang="en-US" dirty="0"/>
              <a:t> 변수</a:t>
            </a:r>
            <a:endParaRPr lang="en-US" altLang="ko-KR" dirty="0"/>
          </a:p>
          <a:p>
            <a:pPr marL="92075" indent="-92075">
              <a:lnSpc>
                <a:spcPct val="150000"/>
              </a:lnSpc>
            </a:pPr>
            <a:endParaRPr lang="en-US" altLang="ko-KR" dirty="0"/>
          </a:p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타입에 다른 시각화</a:t>
            </a:r>
            <a:endParaRPr lang="en-US" altLang="ko-KR" dirty="0"/>
          </a:p>
          <a:p>
            <a:pPr marL="92075" indent="-92075">
              <a:lnSpc>
                <a:spcPct val="150000"/>
              </a:lnSpc>
            </a:pPr>
            <a:r>
              <a:rPr lang="en-US" altLang="ko-KR" dirty="0"/>
              <a:t>   : </a:t>
            </a:r>
            <a:r>
              <a:rPr lang="ko-KR" altLang="en-US" dirty="0"/>
              <a:t>이산형 데이터</a:t>
            </a:r>
            <a:r>
              <a:rPr lang="en-US" altLang="ko-KR" dirty="0"/>
              <a:t>, </a:t>
            </a:r>
            <a:r>
              <a:rPr lang="ko-KR" altLang="en-US" dirty="0"/>
              <a:t>연속형 데이터</a:t>
            </a:r>
            <a:r>
              <a:rPr lang="en-US" altLang="ko-KR" dirty="0"/>
              <a:t>, </a:t>
            </a:r>
            <a:r>
              <a:rPr lang="ko-KR" altLang="en-US" dirty="0"/>
              <a:t>범주형 데이터</a:t>
            </a:r>
            <a:endParaRPr lang="en-US" altLang="ko-KR" dirty="0"/>
          </a:p>
          <a:p>
            <a:pPr marL="92075" indent="-92075">
              <a:lnSpc>
                <a:spcPct val="150000"/>
              </a:lnSpc>
            </a:pPr>
            <a:endParaRPr lang="en-US" altLang="ko-KR" dirty="0"/>
          </a:p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시각화의 목적에 따른 분류</a:t>
            </a:r>
            <a:endParaRPr lang="en-US" altLang="ko-KR" dirty="0"/>
          </a:p>
          <a:p>
            <a:pPr marL="92075" indent="-92075">
              <a:lnSpc>
                <a:spcPct val="150000"/>
              </a:lnSpc>
            </a:pPr>
            <a:r>
              <a:rPr lang="ko-KR" altLang="en-US" dirty="0"/>
              <a:t>   </a:t>
            </a:r>
            <a:r>
              <a:rPr lang="en-US" altLang="ko-KR" dirty="0"/>
              <a:t>:</a:t>
            </a:r>
            <a:r>
              <a:rPr lang="ko-KR" altLang="en-US" dirty="0"/>
              <a:t>데이터의 추세</a:t>
            </a:r>
            <a:r>
              <a:rPr lang="en-US" altLang="ko-KR" dirty="0"/>
              <a:t>, </a:t>
            </a:r>
            <a:r>
              <a:rPr lang="ko-KR" altLang="en-US" dirty="0"/>
              <a:t>분포</a:t>
            </a:r>
            <a:r>
              <a:rPr lang="en-US" altLang="ko-KR" dirty="0"/>
              <a:t>, </a:t>
            </a:r>
            <a:r>
              <a:rPr lang="ko-KR" altLang="en-US" dirty="0"/>
              <a:t>관계 등</a:t>
            </a:r>
            <a:endParaRPr lang="en-US" altLang="ko-KR" dirty="0"/>
          </a:p>
          <a:p>
            <a:pPr marL="92075" indent="-92075">
              <a:lnSpc>
                <a:spcPct val="150000"/>
              </a:lnSpc>
            </a:pPr>
            <a:endParaRPr lang="en-US" altLang="ko-KR" dirty="0"/>
          </a:p>
          <a:p>
            <a:pPr marL="92075" indent="-92075">
              <a:lnSpc>
                <a:spcPct val="150000"/>
              </a:lnSpc>
            </a:pPr>
            <a:r>
              <a:rPr lang="en-US" altLang="ko-KR" dirty="0"/>
              <a:t> </a:t>
            </a:r>
          </a:p>
          <a:p>
            <a:pPr marL="92075" indent="-92075">
              <a:lnSpc>
                <a:spcPct val="150000"/>
              </a:lnSpc>
            </a:pPr>
            <a:endParaRPr lang="en-US" altLang="ko-KR" dirty="0"/>
          </a:p>
          <a:p>
            <a:pPr marL="92075" indent="-92075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C0BD2-EFF3-417F-87E2-DFF88DAE710E}"/>
              </a:ext>
            </a:extLst>
          </p:cNvPr>
          <p:cNvSpPr txBox="1"/>
          <p:nvPr/>
        </p:nvSpPr>
        <p:spPr>
          <a:xfrm>
            <a:off x="5584054" y="1575317"/>
            <a:ext cx="3986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표를 보면 직관적으로 의미를 찾기 어렵다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7D722-7461-4813-87E1-6BA1415F369E}"/>
              </a:ext>
            </a:extLst>
          </p:cNvPr>
          <p:cNvSpPr txBox="1"/>
          <p:nvPr/>
        </p:nvSpPr>
        <p:spPr>
          <a:xfrm>
            <a:off x="313642" y="2826067"/>
            <a:ext cx="2194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시각화 유형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05DF8-76EF-40C6-B9A8-EF5711987E38}"/>
              </a:ext>
            </a:extLst>
          </p:cNvPr>
          <p:cNvSpPr txBox="1"/>
          <p:nvPr/>
        </p:nvSpPr>
        <p:spPr>
          <a:xfrm>
            <a:off x="5855856" y="183215"/>
            <a:ext cx="1902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발표자 </a:t>
            </a:r>
            <a:r>
              <a:rPr lang="en-US" altLang="ko-KR" dirty="0"/>
              <a:t>:</a:t>
            </a:r>
            <a:r>
              <a:rPr lang="ko-KR" altLang="en-US" dirty="0"/>
              <a:t> 현 동 </a:t>
            </a:r>
            <a:r>
              <a:rPr lang="ko-KR" altLang="en-US" dirty="0" err="1"/>
              <a:t>엽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FABD5-D4B1-420F-B65F-01DE4A918356}"/>
              </a:ext>
            </a:extLst>
          </p:cNvPr>
          <p:cNvSpPr txBox="1"/>
          <p:nvPr/>
        </p:nvSpPr>
        <p:spPr>
          <a:xfrm>
            <a:off x="358771" y="1905203"/>
            <a:ext cx="4294909" cy="134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-  </a:t>
            </a:r>
            <a:r>
              <a:rPr lang="ko-KR" altLang="en-US" b="1" dirty="0">
                <a:solidFill>
                  <a:schemeClr val="dk1"/>
                </a:solidFill>
                <a:sym typeface="Wingdings" panose="05000000000000000000" pitchFamily="2" charset="2"/>
              </a:rPr>
              <a:t>막대그래프</a:t>
            </a: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    - 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데이터의 크고 작음을 한 눈에 알아볼 수 있음</a:t>
            </a:r>
            <a:endParaRPr lang="en-US" altLang="ko-KR" dirty="0">
              <a:solidFill>
                <a:schemeClr val="dk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    - 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각 집단의 대표 특성</a:t>
            </a: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평균</a:t>
            </a: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분산</a:t>
            </a: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최소값 등</a:t>
            </a: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중 하나만 나타낼 수 있음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AF203-E099-4E0B-AA02-2593B63300A4}"/>
              </a:ext>
            </a:extLst>
          </p:cNvPr>
          <p:cNvSpPr txBox="1"/>
          <p:nvPr/>
        </p:nvSpPr>
        <p:spPr>
          <a:xfrm>
            <a:off x="358772" y="720436"/>
            <a:ext cx="429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변수의 개수에 따른 시각화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endParaRPr lang="en-US" altLang="ko-KR" b="1" dirty="0">
              <a:solidFill>
                <a:schemeClr val="dk1"/>
              </a:solidFill>
            </a:endParaRPr>
          </a:p>
          <a:p>
            <a:endParaRPr lang="ko-KR" altLang="en-US" dirty="0"/>
          </a:p>
        </p:txBody>
      </p:sp>
      <p:sp>
        <p:nvSpPr>
          <p:cNvPr id="25" name="Google Shape;38;g7fdcfe9825_0_1">
            <a:extLst>
              <a:ext uri="{FF2B5EF4-FFF2-40B4-BE49-F238E27FC236}">
                <a16:creationId xmlns:a16="http://schemas.microsoft.com/office/drawing/2014/main" id="{0AE0BF59-A596-4B78-B7E5-663364CE0486}"/>
              </a:ext>
            </a:extLst>
          </p:cNvPr>
          <p:cNvSpPr txBox="1"/>
          <p:nvPr/>
        </p:nvSpPr>
        <p:spPr>
          <a:xfrm>
            <a:off x="221853" y="183215"/>
            <a:ext cx="52460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1800" b="1" dirty="0">
                <a:solidFill>
                  <a:schemeClr val="dk1"/>
                </a:solidFill>
              </a:rPr>
              <a:t>1.7.1 </a:t>
            </a:r>
            <a:r>
              <a:rPr lang="ko-KR" altLang="en-US" sz="1800" b="1" dirty="0" err="1">
                <a:solidFill>
                  <a:schemeClr val="dk1"/>
                </a:solidFill>
              </a:rPr>
              <a:t>산점도</a:t>
            </a:r>
            <a:r>
              <a:rPr lang="ko-KR" altLang="en-US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~</a:t>
            </a:r>
            <a:endParaRPr lang="ko-KR" alt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87E3EA-A22F-4151-B298-A836C9BE9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62" r="51795" b="-1"/>
          <a:stretch/>
        </p:blipFill>
        <p:spPr bwMode="auto">
          <a:xfrm>
            <a:off x="592199" y="3726755"/>
            <a:ext cx="3828054" cy="241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D25267-1332-4E91-A10C-EFC8F2C0E405}"/>
              </a:ext>
            </a:extLst>
          </p:cNvPr>
          <p:cNvSpPr txBox="1"/>
          <p:nvPr/>
        </p:nvSpPr>
        <p:spPr>
          <a:xfrm>
            <a:off x="4958497" y="1202905"/>
            <a:ext cx="4294909" cy="2314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  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dk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 -  </a:t>
            </a:r>
            <a:r>
              <a:rPr lang="ko-KR" altLang="en-US" b="1" dirty="0">
                <a:solidFill>
                  <a:schemeClr val="dk1"/>
                </a:solidFill>
                <a:sym typeface="Wingdings" panose="05000000000000000000" pitchFamily="2" charset="2"/>
              </a:rPr>
              <a:t>원그래프</a:t>
            </a: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 :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    - 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절대적인 수치보다는 각 항목에 대한 백분율로   표현함</a:t>
            </a:r>
            <a:endParaRPr lang="en-US" altLang="ko-KR" dirty="0">
              <a:solidFill>
                <a:schemeClr val="dk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    -  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막대그래프의 항목 수가 많을 때</a:t>
            </a: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원그래프를 사용하면 효과적</a:t>
            </a:r>
            <a:endParaRPr lang="en-US" altLang="ko-KR" dirty="0">
              <a:solidFill>
                <a:schemeClr val="dk1"/>
              </a:solidFill>
              <a:sym typeface="Wingdings" panose="05000000000000000000" pitchFamily="2" charset="2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E6B121D-C6FA-4423-960A-BC94DBB3A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497" y="3726755"/>
            <a:ext cx="3617768" cy="24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95D64E-5E5D-4955-93BD-33F426499D89}"/>
              </a:ext>
            </a:extLst>
          </p:cNvPr>
          <p:cNvSpPr txBox="1"/>
          <p:nvPr/>
        </p:nvSpPr>
        <p:spPr>
          <a:xfrm>
            <a:off x="434108" y="1126161"/>
            <a:ext cx="55787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변수가 </a:t>
            </a: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개</a:t>
            </a: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schemeClr val="dk1"/>
                </a:solidFill>
                <a:sym typeface="Wingdings" panose="05000000000000000000" pitchFamily="2" charset="2"/>
              </a:rPr>
              <a:t>일변량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 변수</a:t>
            </a: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)   - 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한 개의 축에 변수 표시</a:t>
            </a:r>
            <a:endParaRPr lang="en-US" altLang="ko-KR" dirty="0">
              <a:solidFill>
                <a:schemeClr val="dk1"/>
              </a:solidFill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FABD5-D4B1-420F-B65F-01DE4A918356}"/>
              </a:ext>
            </a:extLst>
          </p:cNvPr>
          <p:cNvSpPr txBox="1"/>
          <p:nvPr/>
        </p:nvSpPr>
        <p:spPr>
          <a:xfrm>
            <a:off x="331672" y="1732787"/>
            <a:ext cx="4294909" cy="1667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chemeClr val="dk1"/>
                </a:solidFill>
                <a:sym typeface="Wingdings" panose="05000000000000000000" pitchFamily="2" charset="2"/>
              </a:rPr>
              <a:t>-  </a:t>
            </a:r>
            <a:r>
              <a:rPr lang="ko-KR" altLang="en-US" b="1" dirty="0" err="1">
                <a:solidFill>
                  <a:schemeClr val="dk1"/>
                </a:solidFill>
                <a:sym typeface="Wingdings" panose="05000000000000000000" pitchFamily="2" charset="2"/>
              </a:rPr>
              <a:t>산점도</a:t>
            </a:r>
            <a:r>
              <a:rPr lang="en-US" altLang="ko-KR" b="1" dirty="0">
                <a:solidFill>
                  <a:schemeClr val="dk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    - x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축과 </a:t>
            </a: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y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축에서 각각의 </a:t>
            </a:r>
            <a:r>
              <a:rPr lang="ko-KR" altLang="en-US" dirty="0" err="1">
                <a:solidFill>
                  <a:schemeClr val="dk1"/>
                </a:solidFill>
                <a:sym typeface="Wingdings" panose="05000000000000000000" pitchFamily="2" charset="2"/>
              </a:rPr>
              <a:t>관찰값을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 좌표평면에 표시하는 방식</a:t>
            </a:r>
            <a:endParaRPr lang="en-US" altLang="ko-KR" dirty="0">
              <a:solidFill>
                <a:schemeClr val="dk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    - 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두 변수 간의 관계를 점으로 </a:t>
            </a:r>
            <a:r>
              <a:rPr lang="ko-KR" altLang="en-US" dirty="0" err="1">
                <a:solidFill>
                  <a:schemeClr val="dk1"/>
                </a:solidFill>
                <a:sym typeface="Wingdings" panose="05000000000000000000" pitchFamily="2" charset="2"/>
              </a:rPr>
              <a:t>시각화하여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 선형이나 비선형의 형태를 확인 가능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AF203-E099-4E0B-AA02-2593B63300A4}"/>
              </a:ext>
            </a:extLst>
          </p:cNvPr>
          <p:cNvSpPr txBox="1"/>
          <p:nvPr/>
        </p:nvSpPr>
        <p:spPr>
          <a:xfrm>
            <a:off x="358772" y="720436"/>
            <a:ext cx="429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변수의 개수에 따른 시각화</a:t>
            </a:r>
            <a:r>
              <a:rPr lang="ko-KR" altLang="en-US" b="1" dirty="0">
                <a:solidFill>
                  <a:schemeClr val="dk1"/>
                </a:solidFill>
              </a:rPr>
              <a:t> </a:t>
            </a:r>
            <a:endParaRPr lang="en-US" altLang="ko-KR" b="1" dirty="0">
              <a:solidFill>
                <a:schemeClr val="dk1"/>
              </a:solidFill>
            </a:endParaRPr>
          </a:p>
          <a:p>
            <a:endParaRPr lang="ko-KR" altLang="en-US" dirty="0"/>
          </a:p>
        </p:txBody>
      </p:sp>
      <p:sp>
        <p:nvSpPr>
          <p:cNvPr id="25" name="Google Shape;38;g7fdcfe9825_0_1">
            <a:extLst>
              <a:ext uri="{FF2B5EF4-FFF2-40B4-BE49-F238E27FC236}">
                <a16:creationId xmlns:a16="http://schemas.microsoft.com/office/drawing/2014/main" id="{0AE0BF59-A596-4B78-B7E5-663364CE0486}"/>
              </a:ext>
            </a:extLst>
          </p:cNvPr>
          <p:cNvSpPr txBox="1"/>
          <p:nvPr/>
        </p:nvSpPr>
        <p:spPr>
          <a:xfrm>
            <a:off x="221853" y="183215"/>
            <a:ext cx="52460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1800" b="1" dirty="0">
                <a:solidFill>
                  <a:schemeClr val="dk1"/>
                </a:solidFill>
              </a:rPr>
              <a:t>1.7.1 </a:t>
            </a:r>
            <a:r>
              <a:rPr lang="ko-KR" altLang="en-US" sz="1800" b="1" dirty="0" err="1">
                <a:solidFill>
                  <a:schemeClr val="dk1"/>
                </a:solidFill>
              </a:rPr>
              <a:t>산점도</a:t>
            </a:r>
            <a:r>
              <a:rPr lang="ko-KR" altLang="en-US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~</a:t>
            </a:r>
            <a:endParaRPr lang="ko-KR" alt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D25267-1332-4E91-A10C-EFC8F2C0E405}"/>
              </a:ext>
            </a:extLst>
          </p:cNvPr>
          <p:cNvSpPr txBox="1"/>
          <p:nvPr/>
        </p:nvSpPr>
        <p:spPr>
          <a:xfrm>
            <a:off x="4958497" y="1083162"/>
            <a:ext cx="4294909" cy="2637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  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dk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chemeClr val="dk1"/>
                </a:solidFill>
                <a:sym typeface="Wingdings" panose="05000000000000000000" pitchFamily="2" charset="2"/>
              </a:rPr>
              <a:t> -  </a:t>
            </a:r>
            <a:r>
              <a:rPr lang="ko-KR" altLang="en-US" b="1" dirty="0" err="1">
                <a:solidFill>
                  <a:schemeClr val="dk1"/>
                </a:solidFill>
                <a:sym typeface="Wingdings" panose="05000000000000000000" pitchFamily="2" charset="2"/>
              </a:rPr>
              <a:t>히트맵</a:t>
            </a:r>
            <a:r>
              <a:rPr lang="en-US" altLang="ko-KR" b="1" dirty="0">
                <a:solidFill>
                  <a:schemeClr val="dk1"/>
                </a:solidFill>
                <a:sym typeface="Wingdings" panose="05000000000000000000" pitchFamily="2" charset="2"/>
              </a:rPr>
              <a:t>(Heatmap) : 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    - 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색상으로 표현할 수 있는 다양한 정보를 좌표평면이나 이미지 위에 표현하는 형식</a:t>
            </a:r>
            <a:endParaRPr lang="en-US" altLang="ko-KR" dirty="0">
              <a:solidFill>
                <a:schemeClr val="dk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    - 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선형으로 표현할 수 없는 상관관계도 파악 가능하며 변수에 따른 색상을 지정하여 </a:t>
            </a:r>
            <a:r>
              <a:rPr lang="ko-KR" altLang="en-US" dirty="0" err="1">
                <a:solidFill>
                  <a:schemeClr val="dk1"/>
                </a:solidFill>
                <a:sym typeface="Wingdings" panose="05000000000000000000" pitchFamily="2" charset="2"/>
              </a:rPr>
              <a:t>다변량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 변수데이터도 표현가능</a:t>
            </a:r>
            <a:endParaRPr lang="en-US" altLang="ko-KR" dirty="0">
              <a:solidFill>
                <a:schemeClr val="dk1"/>
              </a:solidFill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B105CD-4AF9-41DB-9C43-A1179BC3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497" y="3663716"/>
            <a:ext cx="3989560" cy="2504609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C555309-CEDF-48FA-8217-877D0394D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2" y="3888257"/>
            <a:ext cx="3740133" cy="242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C904A8-F419-4C64-A043-8C42C84ED976}"/>
              </a:ext>
            </a:extLst>
          </p:cNvPr>
          <p:cNvSpPr txBox="1"/>
          <p:nvPr/>
        </p:nvSpPr>
        <p:spPr>
          <a:xfrm>
            <a:off x="2012080" y="6274953"/>
            <a:ext cx="48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/>
              <a:t>감 사 합 </a:t>
            </a:r>
            <a:r>
              <a:rPr lang="ko-KR" altLang="en-US" sz="1800" b="1" dirty="0" err="1"/>
              <a:t>니</a:t>
            </a:r>
            <a:r>
              <a:rPr lang="ko-KR" altLang="en-US" sz="1800" b="1" dirty="0"/>
              <a:t> 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D13603-F0A3-4121-9BE2-EDDF88462C43}"/>
              </a:ext>
            </a:extLst>
          </p:cNvPr>
          <p:cNvSpPr txBox="1"/>
          <p:nvPr/>
        </p:nvSpPr>
        <p:spPr>
          <a:xfrm>
            <a:off x="434108" y="1126161"/>
            <a:ext cx="55787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변수가 </a:t>
            </a: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개</a:t>
            </a: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olidFill>
                  <a:schemeClr val="dk1"/>
                </a:solidFill>
                <a:sym typeface="Wingdings" panose="05000000000000000000" pitchFamily="2" charset="2"/>
              </a:rPr>
              <a:t>이변량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 변수</a:t>
            </a: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)   - 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각각의 축에 변수 표시</a:t>
            </a:r>
            <a:endParaRPr lang="en-US" altLang="ko-KR" dirty="0">
              <a:solidFill>
                <a:schemeClr val="dk1"/>
              </a:solidFill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62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9FFFC0-C501-4CC0-990C-DCB7006E54A0}"/>
              </a:ext>
            </a:extLst>
          </p:cNvPr>
          <p:cNvSpPr/>
          <p:nvPr/>
        </p:nvSpPr>
        <p:spPr>
          <a:xfrm>
            <a:off x="284017" y="1053176"/>
            <a:ext cx="86937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백분위수 </a:t>
            </a:r>
            <a:r>
              <a:rPr lang="en-US" altLang="ko-KR" b="1" dirty="0"/>
              <a:t>(percentile) : </a:t>
            </a:r>
            <a:r>
              <a:rPr lang="ko-KR" altLang="en-US" dirty="0"/>
              <a:t>값들로 이루어진 데이터를 순서대로 나열했을 때 위치를 백분율로 나타낸 값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일반적으로 </a:t>
            </a:r>
            <a:r>
              <a:rPr lang="ko-KR" altLang="en-US" dirty="0">
                <a:solidFill>
                  <a:srgbClr val="FF0000"/>
                </a:solidFill>
              </a:rPr>
              <a:t>크기가 가장 작은 것부터 나열</a:t>
            </a:r>
            <a:r>
              <a:rPr lang="ko-KR" altLang="en-US" dirty="0"/>
              <a:t>하여 가장 작은 것을 </a:t>
            </a:r>
            <a:r>
              <a:rPr lang="en-US" altLang="ko-KR" dirty="0"/>
              <a:t>0, </a:t>
            </a:r>
            <a:r>
              <a:rPr lang="ko-KR" altLang="en-US" dirty="0"/>
              <a:t>가장 큰 것을 </a:t>
            </a:r>
            <a:r>
              <a:rPr lang="en-US" altLang="ko-KR" dirty="0"/>
              <a:t>100</a:t>
            </a:r>
            <a:r>
              <a:rPr lang="ko-KR" altLang="en-US" dirty="0"/>
              <a:t>으로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데이터에서 </a:t>
            </a:r>
            <a:r>
              <a:rPr lang="en-US" altLang="ko-KR" dirty="0"/>
              <a:t>P</a:t>
            </a:r>
            <a:r>
              <a:rPr lang="ko-KR" altLang="en-US" dirty="0"/>
              <a:t>번째 백분위수는 </a:t>
            </a:r>
            <a:r>
              <a:rPr lang="en-US" altLang="ko-KR" dirty="0"/>
              <a:t>P</a:t>
            </a:r>
            <a:r>
              <a:rPr lang="ko-KR" altLang="en-US" dirty="0"/>
              <a:t>퍼센트</a:t>
            </a:r>
            <a:endParaRPr lang="en-US" altLang="ko-KR" dirty="0"/>
          </a:p>
        </p:txBody>
      </p:sp>
      <p:pic>
        <p:nvPicPr>
          <p:cNvPr id="3" name="Picture 6" descr="확률과 통계] 수치를 통한 연속형 자료의 요약 - 2(분산과 표준편차 ...">
            <a:extLst>
              <a:ext uri="{FF2B5EF4-FFF2-40B4-BE49-F238E27FC236}">
                <a16:creationId xmlns:a16="http://schemas.microsoft.com/office/drawing/2014/main" id="{47417A85-C7B9-437C-8BBA-4A4DABDD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77" y="2133762"/>
            <a:ext cx="3349984" cy="74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EB6EA3-4EF5-456D-A55D-FBD1EB8DE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74" y="3006136"/>
            <a:ext cx="2872989" cy="21261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B75882-C7DC-496F-ADDC-606D849DE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269" y="2693689"/>
            <a:ext cx="3985605" cy="2751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6B93C-E102-4C40-8FFF-E99DACEFDDBC}"/>
              </a:ext>
            </a:extLst>
          </p:cNvPr>
          <p:cNvSpPr txBox="1"/>
          <p:nvPr/>
        </p:nvSpPr>
        <p:spPr>
          <a:xfrm>
            <a:off x="2005445" y="3792682"/>
            <a:ext cx="1739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Pandas </a:t>
            </a:r>
            <a:r>
              <a:rPr lang="ko-KR" altLang="en-US" dirty="0"/>
              <a:t>모듈에서는</a:t>
            </a:r>
            <a:endParaRPr lang="en-US" altLang="ko-KR" dirty="0"/>
          </a:p>
          <a:p>
            <a:r>
              <a:rPr lang="en-US" altLang="ko-KR" dirty="0"/>
              <a:t>quantile() </a:t>
            </a:r>
            <a:r>
              <a:rPr lang="ko-KR" altLang="en-US" dirty="0"/>
              <a:t>을 쓰고</a:t>
            </a:r>
            <a:endParaRPr lang="en-US" altLang="ko-KR" dirty="0"/>
          </a:p>
          <a:p>
            <a:r>
              <a:rPr lang="en-US" altLang="ko-KR" dirty="0"/>
              <a:t>0~1 </a:t>
            </a:r>
            <a:r>
              <a:rPr lang="ko-KR" altLang="en-US" dirty="0"/>
              <a:t>사이 값 입력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F8C90-AF87-432A-84F5-E34C61D95B06}"/>
              </a:ext>
            </a:extLst>
          </p:cNvPr>
          <p:cNvSpPr txBox="1"/>
          <p:nvPr/>
        </p:nvSpPr>
        <p:spPr>
          <a:xfrm>
            <a:off x="4551218" y="2431473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에서는 </a:t>
            </a:r>
            <a:r>
              <a:rPr lang="en-US" altLang="ko-KR" dirty="0"/>
              <a:t>percentile()</a:t>
            </a:r>
            <a:r>
              <a:rPr lang="ko-KR" altLang="en-US" dirty="0"/>
              <a:t>함수로 </a:t>
            </a:r>
            <a:r>
              <a:rPr lang="en-US" altLang="ko-KR" dirty="0"/>
              <a:t>0~100 </a:t>
            </a:r>
            <a:r>
              <a:rPr lang="ko-KR" altLang="en-US" dirty="0"/>
              <a:t>사이 값 입력</a:t>
            </a:r>
          </a:p>
        </p:txBody>
      </p:sp>
    </p:spTree>
    <p:extLst>
      <p:ext uri="{BB962C8B-B14F-4D97-AF65-F5344CB8AC3E}">
        <p14:creationId xmlns:p14="http://schemas.microsoft.com/office/powerpoint/2010/main" val="142190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DAF64-51C0-4DB8-8EDF-48A80B57AF31}"/>
              </a:ext>
            </a:extLst>
          </p:cNvPr>
          <p:cNvSpPr txBox="1"/>
          <p:nvPr/>
        </p:nvSpPr>
        <p:spPr>
          <a:xfrm>
            <a:off x="474781" y="720550"/>
            <a:ext cx="89564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dirty="0"/>
              <a:t> </a:t>
            </a:r>
            <a:r>
              <a:rPr lang="ko-KR" altLang="en-US" b="1" dirty="0" err="1"/>
              <a:t>분위수</a:t>
            </a:r>
            <a:r>
              <a:rPr lang="en-US" altLang="ko-KR" b="1" dirty="0"/>
              <a:t>(quantile): </a:t>
            </a:r>
            <a:r>
              <a:rPr lang="ko-KR" altLang="en-US" dirty="0"/>
              <a:t>데이터를 동등한 범위로 구분한 값</a:t>
            </a:r>
            <a:endParaRPr lang="en-US" altLang="ko-KR" dirty="0"/>
          </a:p>
          <a:p>
            <a:r>
              <a:rPr lang="en-US" altLang="ko-KR" b="1" dirty="0"/>
              <a:t>		</a:t>
            </a:r>
            <a:r>
              <a:rPr lang="ko-KR" altLang="en-US" b="1" dirty="0"/>
              <a:t>백분위수를 분수형태로 나타낸 것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  <a:p>
            <a:pPr lvl="1"/>
            <a:r>
              <a:rPr lang="en-US" altLang="ko-KR" dirty="0"/>
              <a:t>q-</a:t>
            </a:r>
            <a:r>
              <a:rPr lang="ko-KR" altLang="en-US" dirty="0"/>
              <a:t>분위수는 전체 데이터를 </a:t>
            </a:r>
            <a:r>
              <a:rPr lang="en-US" altLang="ko-KR" dirty="0"/>
              <a:t>q</a:t>
            </a:r>
            <a:r>
              <a:rPr lang="ko-KR" altLang="en-US" dirty="0"/>
              <a:t>개로 구분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2-</a:t>
            </a:r>
            <a:r>
              <a:rPr lang="ko-KR" altLang="en-US" dirty="0" err="1"/>
              <a:t>분위수</a:t>
            </a:r>
            <a:r>
              <a:rPr lang="en-US" altLang="ko-KR" dirty="0"/>
              <a:t>: </a:t>
            </a:r>
            <a:r>
              <a:rPr lang="ko-KR" altLang="en-US" dirty="0"/>
              <a:t>전체 데이터를 </a:t>
            </a:r>
            <a:r>
              <a:rPr lang="en-US" altLang="ko-KR" dirty="0"/>
              <a:t>2</a:t>
            </a:r>
            <a:r>
              <a:rPr lang="ko-KR" altLang="en-US" dirty="0"/>
              <a:t>등분하는 구분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변위를 측정하는 가장 대표적인 방법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4-</a:t>
            </a:r>
            <a:r>
              <a:rPr lang="ko-KR" altLang="en-US" b="1" dirty="0" err="1"/>
              <a:t>분위수</a:t>
            </a:r>
            <a:r>
              <a:rPr lang="en-US" altLang="ko-KR" b="1" dirty="0"/>
              <a:t>(Quartile):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전체 데이터를 </a:t>
            </a:r>
            <a:r>
              <a:rPr lang="en-US" altLang="ko-KR" dirty="0"/>
              <a:t>4</a:t>
            </a:r>
            <a:r>
              <a:rPr lang="ko-KR" altLang="en-US" dirty="0"/>
              <a:t>등분하는 구분자는 </a:t>
            </a:r>
            <a:r>
              <a:rPr lang="en-US" altLang="ko-KR" dirty="0"/>
              <a:t>Q1</a:t>
            </a:r>
            <a:r>
              <a:rPr lang="ko-KR" altLang="en-US" dirty="0"/>
              <a:t>과 </a:t>
            </a:r>
            <a:r>
              <a:rPr lang="en-US" altLang="ko-KR" dirty="0"/>
              <a:t>Q2, Q3</a:t>
            </a:r>
            <a:r>
              <a:rPr lang="ko-KR" altLang="en-US" dirty="0"/>
              <a:t>로 </a:t>
            </a:r>
            <a:r>
              <a:rPr lang="en-US" altLang="ko-KR" dirty="0"/>
              <a:t>3</a:t>
            </a:r>
            <a:r>
              <a:rPr lang="ko-KR" altLang="en-US" dirty="0"/>
              <a:t>개이다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사분위범위</a:t>
            </a:r>
            <a:r>
              <a:rPr lang="en-US" altLang="ko-KR" dirty="0">
                <a:solidFill>
                  <a:srgbClr val="FF0000"/>
                </a:solidFill>
              </a:rPr>
              <a:t>(IQR</a:t>
            </a:r>
            <a:r>
              <a:rPr lang="en-US" altLang="ko-KR" dirty="0"/>
              <a:t>; interquartile range) </a:t>
            </a:r>
          </a:p>
          <a:p>
            <a:pPr lvl="1"/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25</a:t>
            </a:r>
            <a:r>
              <a:rPr lang="ko-KR" altLang="en-US" dirty="0"/>
              <a:t>번째 백분위수와</a:t>
            </a:r>
            <a:endParaRPr lang="en-US" altLang="ko-KR" dirty="0"/>
          </a:p>
          <a:p>
            <a:pPr lvl="1"/>
            <a:r>
              <a:rPr lang="en-US" altLang="ko-KR" dirty="0"/>
              <a:t>75</a:t>
            </a:r>
            <a:r>
              <a:rPr lang="ko-KR" altLang="en-US" dirty="0"/>
              <a:t>번째 백분위수의 차이를 보는 것</a:t>
            </a:r>
            <a:endParaRPr lang="en-US" altLang="ko-KR" dirty="0"/>
          </a:p>
          <a:p>
            <a:pPr lvl="1"/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Q3 - Q1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Google Shape;60;g7fdcfe9825_0_21">
            <a:extLst>
              <a:ext uri="{FF2B5EF4-FFF2-40B4-BE49-F238E27FC236}">
                <a16:creationId xmlns:a16="http://schemas.microsoft.com/office/drawing/2014/main" id="{4D7F863C-DDB3-4B3B-B219-6109CC6AB192}"/>
              </a:ext>
            </a:extLst>
          </p:cNvPr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4.2 </a:t>
            </a:r>
            <a:r>
              <a:rPr lang="ko-KR" altLang="en-US" sz="1800" b="1" dirty="0">
                <a:solidFill>
                  <a:schemeClr val="dk1"/>
                </a:solidFill>
              </a:rPr>
              <a:t>백분위수에 기초한 추정</a:t>
            </a:r>
            <a:endParaRPr dirty="0"/>
          </a:p>
        </p:txBody>
      </p:sp>
      <p:pic>
        <p:nvPicPr>
          <p:cNvPr id="2050" name="Picture 2" descr="4주차 자료 요약하기">
            <a:extLst>
              <a:ext uri="{FF2B5EF4-FFF2-40B4-BE49-F238E27FC236}">
                <a16:creationId xmlns:a16="http://schemas.microsoft.com/office/drawing/2014/main" id="{5B20C2BB-65C5-4682-A55A-89AC0E42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59" y="687965"/>
            <a:ext cx="3324659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8A3064-F322-4F5E-88BA-82141B6AAD8B}"/>
              </a:ext>
            </a:extLst>
          </p:cNvPr>
          <p:cNvSpPr txBox="1"/>
          <p:nvPr/>
        </p:nvSpPr>
        <p:spPr>
          <a:xfrm>
            <a:off x="6106559" y="2221490"/>
            <a:ext cx="1208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Q1: 25 </a:t>
            </a:r>
            <a:r>
              <a:rPr lang="ko-KR" altLang="en-US" sz="1050" dirty="0"/>
              <a:t>백분위수</a:t>
            </a:r>
          </a:p>
          <a:p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2EE41-881A-437A-9AF1-FD90CC0EBE89}"/>
              </a:ext>
            </a:extLst>
          </p:cNvPr>
          <p:cNvSpPr txBox="1"/>
          <p:nvPr/>
        </p:nvSpPr>
        <p:spPr>
          <a:xfrm>
            <a:off x="7544145" y="2221490"/>
            <a:ext cx="62709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Q2: 50 </a:t>
            </a:r>
          </a:p>
          <a:p>
            <a:r>
              <a:rPr lang="ko-KR" altLang="en-US" sz="1050" dirty="0"/>
              <a:t> </a:t>
            </a:r>
            <a:r>
              <a:rPr lang="en-US" altLang="ko-KR" sz="1050" dirty="0"/>
              <a:t>50%</a:t>
            </a:r>
            <a:endParaRPr lang="ko-KR" altLang="en-US" sz="1050" dirty="0"/>
          </a:p>
          <a:p>
            <a:endParaRPr lang="ko-KR" altLang="en-US" sz="10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B7BC69-9496-4D90-8BE2-A124061ECB90}"/>
              </a:ext>
            </a:extLst>
          </p:cNvPr>
          <p:cNvSpPr/>
          <p:nvPr/>
        </p:nvSpPr>
        <p:spPr>
          <a:xfrm>
            <a:off x="8378924" y="2209558"/>
            <a:ext cx="12089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050" dirty="0"/>
              <a:t>Q3: 75 </a:t>
            </a:r>
            <a:r>
              <a:rPr lang="ko-KR" altLang="en-US" sz="1050" dirty="0"/>
              <a:t>백분위수</a:t>
            </a:r>
          </a:p>
        </p:txBody>
      </p:sp>
      <p:pic>
        <p:nvPicPr>
          <p:cNvPr id="2056" name="Picture 8" descr="비정상' 데이터가 기업 정상화 이끈다 | 로티스 (LoTIS) 글로벌 물류 ...">
            <a:extLst>
              <a:ext uri="{FF2B5EF4-FFF2-40B4-BE49-F238E27FC236}">
                <a16:creationId xmlns:a16="http://schemas.microsoft.com/office/drawing/2014/main" id="{DF941E12-610B-411E-86AC-516BE4AA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903" y="4994955"/>
            <a:ext cx="4069641" cy="138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93238C-B8FE-44B7-9622-1BC7B5863989}"/>
              </a:ext>
            </a:extLst>
          </p:cNvPr>
          <p:cNvSpPr txBox="1"/>
          <p:nvPr/>
        </p:nvSpPr>
        <p:spPr>
          <a:xfrm>
            <a:off x="550718" y="572067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ko-KR" dirty="0"/>
            </a:b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BE8FF3-570F-4E50-9CC3-05E6738E3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18" y="5095447"/>
            <a:ext cx="2560542" cy="1356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702254-8211-4BC8-9500-305D1E8C52D3}"/>
              </a:ext>
            </a:extLst>
          </p:cNvPr>
          <p:cNvSpPr txBox="1"/>
          <p:nvPr/>
        </p:nvSpPr>
        <p:spPr>
          <a:xfrm>
            <a:off x="3293918" y="6400670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scipy.stats.iqr</a:t>
            </a:r>
            <a:r>
              <a:rPr lang="en-US" altLang="ko-KR" b="1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038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fdcfe9825_0_2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g7fdcfe9825_0_2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63" name="Google Shape;63;g7fdcfe9825_0_2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g7fdcfe9825_0_2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5" name="Google Shape;65;g7fdcfe9825_0_2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70C0"/>
                </a:solidFill>
              </a:rPr>
              <a:t>백분위수 </a:t>
            </a:r>
            <a:r>
              <a:rPr lang="en-US" altLang="ko-KR" sz="1800" dirty="0">
                <a:solidFill>
                  <a:srgbClr val="0070C0"/>
                </a:solidFill>
              </a:rPr>
              <a:t>: </a:t>
            </a:r>
            <a:r>
              <a:rPr lang="ko-KR" altLang="en-US" sz="1800" dirty="0">
                <a:solidFill>
                  <a:srgbClr val="0070C0"/>
                </a:solidFill>
              </a:rPr>
              <a:t>명확한 정의 </a:t>
            </a:r>
            <a:r>
              <a:rPr lang="en-US" altLang="ko-KR" sz="1800" dirty="0">
                <a:solidFill>
                  <a:srgbClr val="0070C0"/>
                </a:solidFill>
              </a:rPr>
              <a:t>(</a:t>
            </a:r>
            <a:r>
              <a:rPr lang="ko-KR" altLang="en-US" sz="1800" dirty="0" err="1">
                <a:solidFill>
                  <a:srgbClr val="0070C0"/>
                </a:solidFill>
              </a:rPr>
              <a:t>데이터갯수</a:t>
            </a:r>
            <a:r>
              <a:rPr lang="ko-KR" altLang="en-US" sz="1800" dirty="0">
                <a:solidFill>
                  <a:srgbClr val="0070C0"/>
                </a:solidFill>
              </a:rPr>
              <a:t> </a:t>
            </a:r>
            <a:r>
              <a:rPr lang="en-US" altLang="ko-KR" sz="1800" dirty="0">
                <a:solidFill>
                  <a:srgbClr val="0070C0"/>
                </a:solidFill>
              </a:rPr>
              <a:t>N=</a:t>
            </a:r>
            <a:r>
              <a:rPr lang="ko-KR" altLang="en-US" sz="1800" dirty="0">
                <a:solidFill>
                  <a:srgbClr val="0070C0"/>
                </a:solidFill>
              </a:rPr>
              <a:t>짝수</a:t>
            </a:r>
            <a:r>
              <a:rPr lang="en-US" altLang="ko-KR" sz="1800" dirty="0">
                <a:solidFill>
                  <a:srgbClr val="0070C0"/>
                </a:solidFill>
              </a:rPr>
              <a:t>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83E29-B348-4739-8988-92F1317AB816}"/>
              </a:ext>
            </a:extLst>
          </p:cNvPr>
          <p:cNvSpPr txBox="1"/>
          <p:nvPr/>
        </p:nvSpPr>
        <p:spPr>
          <a:xfrm>
            <a:off x="604922" y="2870255"/>
            <a:ext cx="6149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 식을 만족하는 </a:t>
            </a:r>
            <a:r>
              <a:rPr lang="ko-KR" altLang="en-US" dirty="0" err="1"/>
              <a:t>순서통계량</a:t>
            </a:r>
            <a:r>
              <a:rPr lang="ko-KR" altLang="en-US" dirty="0"/>
              <a:t> </a:t>
            </a:r>
            <a:r>
              <a:rPr lang="en-US" altLang="ko-KR" dirty="0"/>
              <a:t>x(</a:t>
            </a:r>
            <a:r>
              <a:rPr lang="en-US" altLang="ko-KR" dirty="0" err="1"/>
              <a:t>i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en-US" altLang="ko-KR" dirty="0"/>
              <a:t>x(i+1) </a:t>
            </a:r>
            <a:r>
              <a:rPr lang="ko-KR" altLang="en-US" dirty="0"/>
              <a:t>사이의 어떤 값도 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98CB9D-5F73-4C80-BC17-099D87962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64" y="3252334"/>
            <a:ext cx="1364098" cy="449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C466B-EB0D-4E23-8051-0E38D43B18B2}"/>
              </a:ext>
            </a:extLst>
          </p:cNvPr>
          <p:cNvSpPr txBox="1"/>
          <p:nvPr/>
        </p:nvSpPr>
        <p:spPr>
          <a:xfrm>
            <a:off x="604922" y="4267365"/>
            <a:ext cx="361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백분위수는 아래 수식과 같은 가중평균이다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9ADBD-6AF3-492D-B7CA-84982C809F60}"/>
              </a:ext>
            </a:extLst>
          </p:cNvPr>
          <p:cNvSpPr txBox="1"/>
          <p:nvPr/>
        </p:nvSpPr>
        <p:spPr>
          <a:xfrm>
            <a:off x="604922" y="1375113"/>
            <a:ext cx="3651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중간값</a:t>
            </a:r>
            <a:r>
              <a:rPr lang="en-US" altLang="ko-KR" dirty="0"/>
              <a:t>(</a:t>
            </a:r>
            <a:r>
              <a:rPr lang="en-US" altLang="ko-KR" dirty="0" err="1"/>
              <a:t>medien</a:t>
            </a:r>
            <a:r>
              <a:rPr lang="en-US" altLang="ko-KR" dirty="0"/>
              <a:t>) </a:t>
            </a:r>
            <a:r>
              <a:rPr lang="ko-KR" altLang="en-US" dirty="0"/>
              <a:t>은 두 값의 평균으로 구한다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70F779-B5D4-4EEC-A076-B6BF09A1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60" y="2086917"/>
            <a:ext cx="4019655" cy="324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13FE53-04FA-465B-812E-528E60D86403}"/>
              </a:ext>
            </a:extLst>
          </p:cNvPr>
          <p:cNvSpPr txBox="1"/>
          <p:nvPr/>
        </p:nvSpPr>
        <p:spPr>
          <a:xfrm>
            <a:off x="693960" y="1768794"/>
            <a:ext cx="6074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7.6  8.3   9.3   9.4   9.4   9.7  10.4  11.5  11.9  15.2  16.2   20.4 .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12347F-93D1-4F5D-AFE9-D4CC2EBD9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60" y="4725216"/>
            <a:ext cx="1752752" cy="4115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7D07C4-9E54-41A5-B9D4-7B21914547FD}"/>
              </a:ext>
            </a:extLst>
          </p:cNvPr>
          <p:cNvSpPr txBox="1"/>
          <p:nvPr/>
        </p:nvSpPr>
        <p:spPr>
          <a:xfrm>
            <a:off x="2562673" y="4828955"/>
            <a:ext cx="2935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가중치 </a:t>
            </a:r>
            <a:r>
              <a:rPr lang="en-US" altLang="ko-KR" dirty="0"/>
              <a:t>w </a:t>
            </a:r>
            <a:r>
              <a:rPr lang="ko-KR" altLang="en-US" dirty="0"/>
              <a:t>는  </a:t>
            </a:r>
            <a:r>
              <a:rPr lang="en-US" altLang="ko-KR" dirty="0"/>
              <a:t>0 </a:t>
            </a:r>
            <a:r>
              <a:rPr lang="ko-KR" altLang="en-US" dirty="0"/>
              <a:t>과</a:t>
            </a:r>
            <a:r>
              <a:rPr lang="en-US" altLang="ko-KR" dirty="0"/>
              <a:t> 1 </a:t>
            </a:r>
            <a:r>
              <a:rPr lang="ko-KR" altLang="en-US" dirty="0"/>
              <a:t>사이의 값이다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Google Shape;60;g7fdcfe9825_0_21">
            <a:extLst>
              <a:ext uri="{FF2B5EF4-FFF2-40B4-BE49-F238E27FC236}">
                <a16:creationId xmlns:a16="http://schemas.microsoft.com/office/drawing/2014/main" id="{1E8C936A-6899-4CE0-B21E-0C1E3CD04CE6}"/>
              </a:ext>
            </a:extLst>
          </p:cNvPr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4.2 </a:t>
            </a:r>
            <a:r>
              <a:rPr lang="ko-KR" altLang="en-US" sz="1800" b="1" dirty="0">
                <a:solidFill>
                  <a:schemeClr val="dk1"/>
                </a:solidFill>
              </a:rPr>
              <a:t>백분위수에 기초한 추정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786F61-3C6E-4E64-9B60-8CA123B31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6941" y="3404342"/>
            <a:ext cx="3718882" cy="2514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g7fdcfe9825_0_21">
            <a:extLst>
              <a:ext uri="{FF2B5EF4-FFF2-40B4-BE49-F238E27FC236}">
                <a16:creationId xmlns:a16="http://schemas.microsoft.com/office/drawing/2014/main" id="{2CA78633-A95D-4621-A3E2-0C33E068C4C2}"/>
              </a:ext>
            </a:extLst>
          </p:cNvPr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4.3 </a:t>
            </a:r>
            <a:r>
              <a:rPr lang="ko-KR" altLang="en-US" sz="1800" b="1" dirty="0">
                <a:solidFill>
                  <a:schemeClr val="dk1"/>
                </a:solidFill>
              </a:rPr>
              <a:t>예제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B05C66-A379-4BB0-AE1C-AC534A51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" y="716035"/>
            <a:ext cx="3878916" cy="5654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E532D5-0776-48E6-8B79-815F53017918}"/>
              </a:ext>
            </a:extLst>
          </p:cNvPr>
          <p:cNvSpPr txBox="1"/>
          <p:nvPr/>
        </p:nvSpPr>
        <p:spPr>
          <a:xfrm>
            <a:off x="221854" y="6380196"/>
            <a:ext cx="3884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[</a:t>
            </a:r>
            <a:r>
              <a:rPr lang="ko-KR" altLang="en-US" sz="1050" dirty="0"/>
              <a:t>표</a:t>
            </a:r>
            <a:r>
              <a:rPr lang="en-US" altLang="ko-KR" sz="1050" dirty="0"/>
              <a:t>1-3] </a:t>
            </a:r>
            <a:r>
              <a:rPr lang="ko-KR" altLang="en-US" sz="1050" dirty="0"/>
              <a:t>미국 각 주의 인구와 살인 비율을 담고 있는 </a:t>
            </a:r>
            <a:r>
              <a:rPr lang="en-US" altLang="ko-KR" sz="1050" dirty="0" err="1"/>
              <a:t>DataFrame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E19072-4C63-4F2C-B31A-004289A71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611" y="756241"/>
            <a:ext cx="2331922" cy="883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96327D-C5C5-41EA-97D2-5A4C82FEC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744" y="1727215"/>
            <a:ext cx="2156647" cy="147840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A86243C-A0A7-4852-BF2A-E0087A570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75"/>
          <a:stretch/>
        </p:blipFill>
        <p:spPr bwMode="auto">
          <a:xfrm>
            <a:off x="4302477" y="3870105"/>
            <a:ext cx="2837476" cy="62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2370182-E972-447C-9E4B-187A808A8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33" y="5494846"/>
            <a:ext cx="2706719" cy="21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4B4811-ED76-4CB6-A105-375EE9A82BB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1925"/>
          <a:stretch/>
        </p:blipFill>
        <p:spPr>
          <a:xfrm>
            <a:off x="4342733" y="5687364"/>
            <a:ext cx="4125000" cy="987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A14AB9-6DF5-4030-846D-A98B38A607B1}"/>
              </a:ext>
            </a:extLst>
          </p:cNvPr>
          <p:cNvSpPr txBox="1"/>
          <p:nvPr/>
        </p:nvSpPr>
        <p:spPr>
          <a:xfrm>
            <a:off x="7157492" y="3516091"/>
            <a:ext cx="25266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수식을 이용해서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통계연산을 하거나</a:t>
            </a:r>
            <a:endParaRPr lang="en-US" altLang="ko-KR" dirty="0"/>
          </a:p>
          <a:p>
            <a:r>
              <a:rPr lang="en-US" altLang="ko-KR" dirty="0" err="1"/>
              <a:t>Statsmodels</a:t>
            </a:r>
            <a:r>
              <a:rPr lang="en-US" altLang="ko-KR" dirty="0"/>
              <a:t> </a:t>
            </a:r>
            <a:r>
              <a:rPr lang="ko-KR" altLang="en-US" dirty="0"/>
              <a:t>모듈을 이용해서</a:t>
            </a:r>
            <a:endParaRPr lang="en-US" altLang="ko-KR" dirty="0"/>
          </a:p>
          <a:p>
            <a:r>
              <a:rPr lang="en-US" altLang="ko-KR" dirty="0" err="1"/>
              <a:t>robust.mad</a:t>
            </a:r>
            <a:r>
              <a:rPr lang="en-US" altLang="ko-KR" dirty="0"/>
              <a:t>() </a:t>
            </a:r>
            <a:r>
              <a:rPr lang="ko-KR" altLang="en-US" dirty="0"/>
              <a:t>함수를 사용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03E5FC-96EB-4D76-9A08-0B5BD95D09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3906" y="3268690"/>
            <a:ext cx="2374339" cy="601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AC3F22-DDC3-447F-9062-E0304EF10109}"/>
              </a:ext>
            </a:extLst>
          </p:cNvPr>
          <p:cNvSpPr txBox="1"/>
          <p:nvPr/>
        </p:nvSpPr>
        <p:spPr>
          <a:xfrm>
            <a:off x="1733562" y="254369"/>
            <a:ext cx="5902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표준편차 </a:t>
            </a:r>
            <a:r>
              <a:rPr lang="en-US" altLang="ko-KR" dirty="0"/>
              <a:t>std          2. IQR </a:t>
            </a:r>
            <a:r>
              <a:rPr lang="ko-KR" altLang="en-US" dirty="0"/>
              <a:t>범위       </a:t>
            </a:r>
            <a:r>
              <a:rPr lang="en-US" altLang="ko-KR" dirty="0"/>
              <a:t>3. </a:t>
            </a:r>
            <a:r>
              <a:rPr lang="ko-KR" altLang="en-US" dirty="0" err="1"/>
              <a:t>중위절대편차</a:t>
            </a:r>
            <a:r>
              <a:rPr lang="en-US" altLang="ko-KR" dirty="0"/>
              <a:t>(MAD) </a:t>
            </a:r>
            <a:r>
              <a:rPr lang="ko-KR" altLang="en-US" dirty="0"/>
              <a:t>계산해보자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3A0A5-4773-439D-94FA-95F11F91B843}"/>
              </a:ext>
            </a:extLst>
          </p:cNvPr>
          <p:cNvSpPr txBox="1"/>
          <p:nvPr/>
        </p:nvSpPr>
        <p:spPr>
          <a:xfrm>
            <a:off x="5154590" y="6460559"/>
            <a:ext cx="47965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표준편차는 </a:t>
            </a:r>
            <a:r>
              <a:rPr lang="ko-KR" altLang="en-US" sz="1050" dirty="0" err="1"/>
              <a:t>특잇값에</a:t>
            </a:r>
            <a:r>
              <a:rPr lang="ko-KR" altLang="en-US" sz="1050" dirty="0"/>
              <a:t> 민감하므로 </a:t>
            </a:r>
            <a:r>
              <a:rPr lang="ko-KR" altLang="en-US" sz="1050" dirty="0" err="1"/>
              <a:t>절대표준편차</a:t>
            </a:r>
            <a:r>
              <a:rPr lang="ko-KR" altLang="en-US" sz="1050" dirty="0"/>
              <a:t> </a:t>
            </a:r>
            <a:r>
              <a:rPr lang="en-US" altLang="ko-KR" sz="1050" dirty="0"/>
              <a:t>MAD</a:t>
            </a:r>
            <a:r>
              <a:rPr lang="ko-KR" altLang="en-US" sz="1050" dirty="0"/>
              <a:t>의 </a:t>
            </a:r>
            <a:r>
              <a:rPr lang="en-US" altLang="ko-KR" sz="1050" dirty="0"/>
              <a:t>2</a:t>
            </a:r>
            <a:r>
              <a:rPr lang="ko-KR" altLang="en-US" sz="1050" dirty="0"/>
              <a:t>배 이상 차이가 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BCFBB83-4639-4101-ADF6-A134D8AD25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87061"/>
          <a:stretch/>
        </p:blipFill>
        <p:spPr>
          <a:xfrm>
            <a:off x="4344059" y="4622664"/>
            <a:ext cx="4125000" cy="3355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7EF2BC8-FBAE-4330-8B7C-75772DB94BA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3561"/>
          <a:stretch/>
        </p:blipFill>
        <p:spPr>
          <a:xfrm>
            <a:off x="4353125" y="5227238"/>
            <a:ext cx="1954158" cy="4807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390546-CFAE-484E-9895-4A068A0533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3906" y="4959804"/>
            <a:ext cx="977412" cy="24716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C56642-DF7A-429C-B704-533D27A662D7}"/>
              </a:ext>
            </a:extLst>
          </p:cNvPr>
          <p:cNvSpPr/>
          <p:nvPr/>
        </p:nvSpPr>
        <p:spPr>
          <a:xfrm>
            <a:off x="4373906" y="4622664"/>
            <a:ext cx="5532094" cy="20918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50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fdcfe9825_0_2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5 </a:t>
            </a:r>
            <a:r>
              <a:rPr lang="ko-KR" altLang="en-US" sz="1800" b="1" dirty="0">
                <a:solidFill>
                  <a:schemeClr val="dk1"/>
                </a:solidFill>
              </a:rPr>
              <a:t>데이터 분포 탐색하기</a:t>
            </a:r>
            <a:endParaRPr dirty="0"/>
          </a:p>
        </p:txBody>
      </p:sp>
      <p:sp>
        <p:nvSpPr>
          <p:cNvPr id="61" name="Google Shape;61;g7fdcfe9825_0_2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g7fdcfe9825_0_2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63" name="Google Shape;63;g7fdcfe9825_0_2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g7fdcfe9825_0_2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6" name="Google Shape;66;g7fdcfe9825_0_21"/>
          <p:cNvSpPr txBox="1"/>
          <p:nvPr/>
        </p:nvSpPr>
        <p:spPr>
          <a:xfrm>
            <a:off x="2254059" y="6209881"/>
            <a:ext cx="53979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5;g7fdcfe9825_0_21">
            <a:extLst>
              <a:ext uri="{FF2B5EF4-FFF2-40B4-BE49-F238E27FC236}">
                <a16:creationId xmlns:a16="http://schemas.microsoft.com/office/drawing/2014/main" id="{F70AB667-AEDB-48DD-88EE-83421E9A2ED9}"/>
              </a:ext>
            </a:extLst>
          </p:cNvPr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70C0"/>
                </a:solidFill>
              </a:rPr>
              <a:t>데이터가 전반적으로 어떻게 분포하고 있는지를 알아보는 것이 유용하다</a:t>
            </a:r>
            <a:r>
              <a:rPr lang="en-US" altLang="ko-KR" sz="1800" dirty="0">
                <a:solidFill>
                  <a:srgbClr val="0070C0"/>
                </a:solidFill>
              </a:rPr>
              <a:t>.</a:t>
            </a:r>
            <a:endParaRPr dirty="0"/>
          </a:p>
        </p:txBody>
      </p:sp>
      <p:pic>
        <p:nvPicPr>
          <p:cNvPr id="1026" name="Picture 2" descr="상자 도표 작업">
            <a:extLst>
              <a:ext uri="{FF2B5EF4-FFF2-40B4-BE49-F238E27FC236}">
                <a16:creationId xmlns:a16="http://schemas.microsoft.com/office/drawing/2014/main" id="{6BE5582D-316C-401A-99B3-02C6CB9E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5" y="1389522"/>
            <a:ext cx="35433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데이터분석 알아보기(Learn about basic data analysis)">
            <a:extLst>
              <a:ext uri="{FF2B5EF4-FFF2-40B4-BE49-F238E27FC236}">
                <a16:creationId xmlns:a16="http://schemas.microsoft.com/office/drawing/2014/main" id="{AB58545F-41B0-4763-93AD-0AE3BA6A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61" y="1360418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분포가 피팅된 히스토그램 - MATLAB histfit - MathWorks 한국">
            <a:extLst>
              <a:ext uri="{FF2B5EF4-FFF2-40B4-BE49-F238E27FC236}">
                <a16:creationId xmlns:a16="http://schemas.microsoft.com/office/drawing/2014/main" id="{4514EA9D-E4FC-4F3E-9053-DA469709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1" y="3886202"/>
            <a:ext cx="3388792" cy="25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이윤지</a:t>
            </a:r>
            <a:endParaRPr sz="1800" dirty="0"/>
          </a:p>
        </p:txBody>
      </p:sp>
      <p:grpSp>
        <p:nvGrpSpPr>
          <p:cNvPr id="4" name="그룹 3"/>
          <p:cNvGrpSpPr/>
          <p:nvPr/>
        </p:nvGrpSpPr>
        <p:grpSpPr>
          <a:xfrm>
            <a:off x="278116" y="1019581"/>
            <a:ext cx="5301492" cy="693939"/>
            <a:chOff x="278116" y="1019581"/>
            <a:chExt cx="5301492" cy="693939"/>
          </a:xfrm>
        </p:grpSpPr>
        <p:sp>
          <p:nvSpPr>
            <p:cNvPr id="6" name="TextBox 5"/>
            <p:cNvSpPr txBox="1"/>
            <p:nvPr/>
          </p:nvSpPr>
          <p:spPr>
            <a:xfrm>
              <a:off x="278116" y="1019581"/>
              <a:ext cx="3291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tx1"/>
                  </a:solidFill>
                </a:rPr>
                <a:t>1.5.1 </a:t>
              </a:r>
              <a:r>
                <a:rPr lang="ko-KR" altLang="en-US" sz="1800" b="1" dirty="0" err="1">
                  <a:solidFill>
                    <a:schemeClr val="tx1"/>
                  </a:solidFill>
                </a:rPr>
                <a:t>백분위수와</a:t>
              </a:r>
              <a:r>
                <a:rPr lang="ko-KR" altLang="en-US" sz="18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800" b="1" dirty="0" err="1">
                  <a:solidFill>
                    <a:schemeClr val="tx1"/>
                  </a:solidFill>
                </a:rPr>
                <a:t>상자그림</a:t>
              </a:r>
              <a:endParaRPr lang="ko-KR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8116" y="1374966"/>
              <a:ext cx="5301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: </a:t>
              </a:r>
              <a:r>
                <a:rPr lang="ko-KR" altLang="en-US" sz="1600" dirty="0">
                  <a:solidFill>
                    <a:schemeClr val="tx1"/>
                  </a:solidFill>
                </a:rPr>
                <a:t>전체 분포를 알아보는 데에도 백분위수가 유용함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686215" y="882091"/>
            <a:ext cx="4035730" cy="1324303"/>
            <a:chOff x="433886" y="5013434"/>
            <a:chExt cx="4035730" cy="132430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419"/>
            <a:stretch/>
          </p:blipFill>
          <p:spPr>
            <a:xfrm>
              <a:off x="433886" y="5013434"/>
              <a:ext cx="4035730" cy="1303283"/>
            </a:xfrm>
            <a:prstGeom prst="rect">
              <a:avLst/>
            </a:prstGeom>
          </p:spPr>
        </p:pic>
        <p:sp>
          <p:nvSpPr>
            <p:cNvPr id="3" name="타원 2"/>
            <p:cNvSpPr/>
            <p:nvPr/>
          </p:nvSpPr>
          <p:spPr>
            <a:xfrm>
              <a:off x="763671" y="5665075"/>
              <a:ext cx="672662" cy="672662"/>
            </a:xfrm>
            <a:prstGeom prst="ellipse">
              <a:avLst/>
            </a:prstGeom>
            <a:noFill/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굽은 화살표 8"/>
          <p:cNvSpPr/>
          <p:nvPr/>
        </p:nvSpPr>
        <p:spPr>
          <a:xfrm rot="10800000" flipH="1">
            <a:off x="4201279" y="1680374"/>
            <a:ext cx="1320043" cy="37937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56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417" y="1694798"/>
            <a:ext cx="3415862" cy="307777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꼬리 부분</a:t>
            </a:r>
            <a:r>
              <a:rPr lang="en-US" altLang="ko-KR" dirty="0"/>
              <a:t>(</a:t>
            </a:r>
            <a:r>
              <a:rPr lang="ko-KR" altLang="en-US" dirty="0"/>
              <a:t>외측 범위</a:t>
            </a:r>
            <a:r>
              <a:rPr lang="en-US" altLang="ko-KR" dirty="0"/>
              <a:t>)</a:t>
            </a:r>
            <a:r>
              <a:rPr lang="ko-KR" altLang="en-US" dirty="0"/>
              <a:t>을 묘사하는 데 제격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990850" y="4349583"/>
            <a:ext cx="1187669" cy="420413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1193929" y="3213630"/>
            <a:ext cx="2598837" cy="2930042"/>
            <a:chOff x="1193929" y="3213630"/>
            <a:chExt cx="2598837" cy="293004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929" y="3213630"/>
              <a:ext cx="2598837" cy="269232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330423" y="5835895"/>
              <a:ext cx="2325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[ </a:t>
              </a:r>
              <a:r>
                <a:rPr lang="ko-KR" altLang="en-US" dirty="0"/>
                <a:t>주별 살인율의 사분위수 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61629" y="4680046"/>
              <a:ext cx="2481315" cy="867314"/>
            </a:xfrm>
            <a:prstGeom prst="rect">
              <a:avLst/>
            </a:prstGeom>
            <a:noFill/>
            <a:ln>
              <a:solidFill>
                <a:srgbClr val="E33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376604" y="2468022"/>
            <a:ext cx="4142165" cy="4018351"/>
            <a:chOff x="5376604" y="2550615"/>
            <a:chExt cx="4142165" cy="401835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604" y="2550615"/>
              <a:ext cx="4142165" cy="4018351"/>
            </a:xfrm>
            <a:prstGeom prst="rect">
              <a:avLst/>
            </a:prstGeom>
          </p:spPr>
        </p:pic>
        <p:cxnSp>
          <p:nvCxnSpPr>
            <p:cNvPr id="18" name="직선 연결선 17"/>
            <p:cNvCxnSpPr/>
            <p:nvPr/>
          </p:nvCxnSpPr>
          <p:spPr>
            <a:xfrm>
              <a:off x="7284720" y="5581650"/>
              <a:ext cx="559089" cy="1905"/>
            </a:xfrm>
            <a:prstGeom prst="line">
              <a:avLst/>
            </a:prstGeom>
            <a:ln w="19050">
              <a:solidFill>
                <a:srgbClr val="E331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7284720" y="6019800"/>
              <a:ext cx="559089" cy="381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861218" y="5437906"/>
              <a:ext cx="501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75%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61218" y="5894032"/>
              <a:ext cx="536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25%</a:t>
              </a:r>
              <a:endParaRPr lang="ko-KR" altLang="en-US" sz="1200" dirty="0"/>
            </a:p>
          </p:txBody>
        </p:sp>
        <p:sp>
          <p:nvSpPr>
            <p:cNvPr id="25" name="왼쪽 대괄호 24"/>
            <p:cNvSpPr/>
            <p:nvPr/>
          </p:nvSpPr>
          <p:spPr>
            <a:xfrm flipH="1">
              <a:off x="7850210" y="5017008"/>
              <a:ext cx="266655" cy="1126664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61265" y="5657319"/>
              <a:ext cx="640396" cy="2616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중간값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41459" y="5150278"/>
              <a:ext cx="925961" cy="2616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데이터 범위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F9B7444-3995-4546-B1AC-0425C7AF6853}"/>
              </a:ext>
            </a:extLst>
          </p:cNvPr>
          <p:cNvSpPr txBox="1"/>
          <p:nvPr/>
        </p:nvSpPr>
        <p:spPr>
          <a:xfrm>
            <a:off x="785417" y="1943781"/>
            <a:ext cx="2788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 ) </a:t>
            </a:r>
            <a:r>
              <a:rPr lang="ko-KR" altLang="en-US" sz="1200" dirty="0"/>
              <a:t>상위 </a:t>
            </a:r>
            <a:r>
              <a:rPr lang="en-US" altLang="ko-KR" sz="1200" dirty="0"/>
              <a:t>99</a:t>
            </a:r>
            <a:r>
              <a:rPr lang="ko-KR" altLang="en-US" sz="1200" dirty="0"/>
              <a:t>번째 백분위수 </a:t>
            </a:r>
            <a:r>
              <a:rPr lang="en-US" altLang="ko-KR" sz="1200" dirty="0"/>
              <a:t>= </a:t>
            </a:r>
            <a:r>
              <a:rPr lang="ko-KR" altLang="en-US" sz="1200" dirty="0"/>
              <a:t>상위 </a:t>
            </a:r>
            <a:r>
              <a:rPr lang="en-US" altLang="ko-KR" sz="1200" dirty="0"/>
              <a:t>1%</a:t>
            </a:r>
            <a:endParaRPr lang="ko-KR" altLang="en-US" sz="12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2F1ED64-907C-4994-A5B2-5ECC14358A74}"/>
              </a:ext>
            </a:extLst>
          </p:cNvPr>
          <p:cNvCxnSpPr>
            <a:cxnSpLocks/>
          </p:cNvCxnSpPr>
          <p:nvPr/>
        </p:nvCxnSpPr>
        <p:spPr>
          <a:xfrm flipH="1">
            <a:off x="7229475" y="5067685"/>
            <a:ext cx="3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FCB782-8426-46F4-9027-7384D6B37B7D}"/>
              </a:ext>
            </a:extLst>
          </p:cNvPr>
          <p:cNvSpPr txBox="1"/>
          <p:nvPr/>
        </p:nvSpPr>
        <p:spPr>
          <a:xfrm>
            <a:off x="6851340" y="4934415"/>
            <a:ext cx="467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수염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0B1660-6814-4CAE-AFB7-9EFE037051E5}"/>
              </a:ext>
            </a:extLst>
          </p:cNvPr>
          <p:cNvSpPr/>
          <p:nvPr/>
        </p:nvSpPr>
        <p:spPr>
          <a:xfrm>
            <a:off x="7398074" y="2562225"/>
            <a:ext cx="332305" cy="1960104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E05F5F6-88E5-4762-A1AD-EB2F4EBC0AA0}"/>
              </a:ext>
            </a:extLst>
          </p:cNvPr>
          <p:cNvCxnSpPr>
            <a:cxnSpLocks/>
          </p:cNvCxnSpPr>
          <p:nvPr/>
        </p:nvCxnSpPr>
        <p:spPr>
          <a:xfrm flipH="1">
            <a:off x="7730379" y="3419860"/>
            <a:ext cx="332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028B64D-061C-4594-A997-911A65B0F276}"/>
              </a:ext>
            </a:extLst>
          </p:cNvPr>
          <p:cNvSpPr txBox="1"/>
          <p:nvPr/>
        </p:nvSpPr>
        <p:spPr>
          <a:xfrm>
            <a:off x="7982120" y="3305187"/>
            <a:ext cx="622695" cy="26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이상치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1854" y="861090"/>
            <a:ext cx="348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1.5.2 </a:t>
            </a:r>
            <a:r>
              <a:rPr lang="ko-KR" altLang="en-US" sz="1800" b="1" dirty="0">
                <a:solidFill>
                  <a:schemeClr val="tx1"/>
                </a:solidFill>
              </a:rPr>
              <a:t>도수분포표와 히스토그램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8116" y="1164759"/>
            <a:ext cx="9505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변수의 범위를 </a:t>
            </a:r>
            <a:r>
              <a:rPr lang="ko-KR" altLang="en-US" b="1" dirty="0">
                <a:solidFill>
                  <a:srgbClr val="C00000"/>
                </a:solidFill>
              </a:rPr>
              <a:t>동일한 크기의 구간</a:t>
            </a:r>
            <a:r>
              <a:rPr lang="ko-KR" altLang="en-US" dirty="0">
                <a:solidFill>
                  <a:schemeClr val="tx1"/>
                </a:solidFill>
              </a:rPr>
              <a:t>으로 나눈 다음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각 구간마다 몇 개의 값이 존재하는지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보여주기 위함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78116" y="2272000"/>
            <a:ext cx="3890062" cy="2454275"/>
            <a:chOff x="456793" y="2210904"/>
            <a:chExt cx="3890062" cy="24542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793" y="2210904"/>
              <a:ext cx="3890062" cy="2454275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202795" y="3988942"/>
              <a:ext cx="2106316" cy="411607"/>
            </a:xfrm>
            <a:prstGeom prst="rect">
              <a:avLst/>
            </a:prstGeom>
            <a:noFill/>
            <a:ln>
              <a:solidFill>
                <a:srgbClr val="E33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369774" y="1473292"/>
            <a:ext cx="4414332" cy="4298774"/>
            <a:chOff x="5369774" y="1473292"/>
            <a:chExt cx="4414332" cy="429877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774" y="1473292"/>
              <a:ext cx="4414332" cy="4298774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8484923" y="4895552"/>
              <a:ext cx="704809" cy="434638"/>
            </a:xfrm>
            <a:prstGeom prst="rect">
              <a:avLst/>
            </a:prstGeom>
            <a:noFill/>
            <a:ln>
              <a:solidFill>
                <a:srgbClr val="E331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23954" y="4726275"/>
            <a:ext cx="132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도수 분포표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55563" y="5772066"/>
            <a:ext cx="122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히스토그램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4387301" y="3438041"/>
            <a:ext cx="763350" cy="27021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285405" y="3191063"/>
            <a:ext cx="824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시각화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60A204-E502-4FE2-8799-878448F01952}"/>
              </a:ext>
            </a:extLst>
          </p:cNvPr>
          <p:cNvSpPr txBox="1"/>
          <p:nvPr/>
        </p:nvSpPr>
        <p:spPr>
          <a:xfrm>
            <a:off x="221854" y="6365813"/>
            <a:ext cx="6055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en-US" altLang="ko-KR" sz="1200" dirty="0" err="1"/>
              <a:t>cf</a:t>
            </a:r>
            <a:r>
              <a:rPr lang="en-US" altLang="ko-KR" sz="1200" dirty="0"/>
              <a:t>)</a:t>
            </a:r>
            <a:r>
              <a:rPr lang="ko-KR" altLang="en-US" sz="1200" dirty="0"/>
              <a:t> 백분위수</a:t>
            </a:r>
            <a:r>
              <a:rPr lang="en-US" altLang="ko-KR" sz="1200" dirty="0"/>
              <a:t>(</a:t>
            </a:r>
            <a:r>
              <a:rPr lang="ko-KR" altLang="en-US" sz="1200" dirty="0"/>
              <a:t>사분위수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십분위수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구간의 크기는 다르게</a:t>
            </a:r>
            <a:r>
              <a:rPr lang="en-US" altLang="ko-KR" sz="1200" dirty="0"/>
              <a:t>, </a:t>
            </a:r>
            <a:r>
              <a:rPr lang="ko-KR" altLang="en-US" sz="1200" dirty="0"/>
              <a:t>구간 내 데이터 개수는 같게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fdcfe9825_0_2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7fdcfe9825_0_21"/>
          <p:cNvSpPr/>
          <p:nvPr/>
        </p:nvSpPr>
        <p:spPr>
          <a:xfrm>
            <a:off x="932787" y="1104936"/>
            <a:ext cx="27341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tx1"/>
                </a:solidFill>
              </a:rPr>
              <a:t>히스토그램 내 담긴 정보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66" name="Google Shape;66;g7fdcfe9825_0_21"/>
          <p:cNvSpPr txBox="1"/>
          <p:nvPr/>
        </p:nvSpPr>
        <p:spPr>
          <a:xfrm>
            <a:off x="2254059" y="6209881"/>
            <a:ext cx="53979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2787" y="1474236"/>
            <a:ext cx="8040426" cy="1772817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08093" y="1575814"/>
            <a:ext cx="6999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그래프에 빈 구간들이 있을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구간은 동일한 크기를 갖는다</a:t>
            </a:r>
            <a:r>
              <a:rPr lang="en-US" altLang="ko-KR" sz="16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구간의 수</a:t>
            </a:r>
            <a:r>
              <a:rPr lang="en-US" altLang="ko-KR" sz="1600" dirty="0"/>
              <a:t>(</a:t>
            </a:r>
            <a:r>
              <a:rPr lang="ko-KR" altLang="en-US" sz="1600" dirty="0"/>
              <a:t>혹은 구간의 크기는</a:t>
            </a:r>
            <a:r>
              <a:rPr lang="en-US" altLang="ko-KR" sz="1600" dirty="0"/>
              <a:t>) </a:t>
            </a:r>
            <a:r>
              <a:rPr lang="ko-KR" altLang="en-US" sz="1600" dirty="0"/>
              <a:t>사용자가 결정할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빈 구간이 있지 않은 이상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막대 사이는 공간 없이 서로 붙어 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11" name="Google Shape;65;g7fdcfe9825_0_21"/>
          <p:cNvSpPr/>
          <p:nvPr/>
        </p:nvSpPr>
        <p:spPr>
          <a:xfrm>
            <a:off x="1108093" y="3657408"/>
            <a:ext cx="470487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TIP : </a:t>
            </a:r>
            <a:r>
              <a:rPr lang="ko-KR" altLang="en-US" sz="1800" b="1" dirty="0">
                <a:solidFill>
                  <a:schemeClr val="tx1"/>
                </a:solidFill>
              </a:rPr>
              <a:t>통계학에서 말하는 </a:t>
            </a:r>
            <a:r>
              <a:rPr lang="en-US" altLang="ko-KR" sz="1800" b="1" dirty="0">
                <a:solidFill>
                  <a:schemeClr val="tx1"/>
                </a:solidFill>
              </a:rPr>
              <a:t>'</a:t>
            </a:r>
            <a:r>
              <a:rPr lang="ko-KR" altLang="en-US" sz="1800" b="1" dirty="0">
                <a:solidFill>
                  <a:schemeClr val="tx1"/>
                </a:solidFill>
              </a:rPr>
              <a:t>모멘트</a:t>
            </a:r>
            <a:r>
              <a:rPr lang="en-US" altLang="ko-KR" sz="1800" b="1" dirty="0">
                <a:solidFill>
                  <a:schemeClr val="tx1"/>
                </a:solidFill>
              </a:rPr>
              <a:t>’(</a:t>
            </a:r>
            <a:r>
              <a:rPr lang="ko-KR" altLang="en-US" sz="1800" b="1" dirty="0">
                <a:solidFill>
                  <a:schemeClr val="tx1"/>
                </a:solidFill>
              </a:rPr>
              <a:t>적률</a:t>
            </a:r>
            <a:r>
              <a:rPr lang="en-US" altLang="ko-KR" sz="1800" b="1" dirty="0">
                <a:solidFill>
                  <a:schemeClr val="tx1"/>
                </a:solidFill>
              </a:rPr>
              <a:t>)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32787" y="4026708"/>
            <a:ext cx="8040426" cy="1772817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65;g7fdcfe9825_0_21"/>
          <p:cNvSpPr/>
          <p:nvPr/>
        </p:nvSpPr>
        <p:spPr>
          <a:xfrm>
            <a:off x="1108093" y="4212696"/>
            <a:ext cx="7382764" cy="1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위치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분포의 일차 적률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변이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분포의 이차 적률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왜도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분포의 삼차 적률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데이터가 큰 값이나 작은 값으로 얼마나 쏠려 있는지 나타냄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첨도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분포의 </a:t>
            </a:r>
            <a:r>
              <a:rPr lang="ko-KR" altLang="en-US" dirty="0" err="1">
                <a:solidFill>
                  <a:schemeClr val="tx1"/>
                </a:solidFill>
              </a:rPr>
              <a:t>사차</a:t>
            </a:r>
            <a:r>
              <a:rPr lang="ko-KR" altLang="en-US" dirty="0">
                <a:solidFill>
                  <a:schemeClr val="tx1"/>
                </a:solidFill>
              </a:rPr>
              <a:t> 적률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데이터가 </a:t>
            </a:r>
            <a:r>
              <a:rPr lang="ko-KR" altLang="en-US" dirty="0" err="1">
                <a:solidFill>
                  <a:schemeClr val="tx1"/>
                </a:solidFill>
              </a:rPr>
              <a:t>극단값을</a:t>
            </a:r>
            <a:r>
              <a:rPr lang="ko-KR" altLang="en-US" dirty="0">
                <a:solidFill>
                  <a:schemeClr val="tx1"/>
                </a:solidFill>
              </a:rPr>
              <a:t> 갖는 경향성을 나타냄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</a:rPr>
              <a:t>보통 이런 모멘트 값은 직접 구하기 보다는 </a:t>
            </a:r>
            <a:r>
              <a:rPr lang="ko-KR" altLang="en-US" b="1" dirty="0">
                <a:solidFill>
                  <a:schemeClr val="tx1"/>
                </a:solidFill>
              </a:rPr>
              <a:t>시각화</a:t>
            </a:r>
            <a:r>
              <a:rPr lang="ko-KR" altLang="en-US" dirty="0">
                <a:solidFill>
                  <a:schemeClr val="tx1"/>
                </a:solidFill>
              </a:rPr>
              <a:t>를 통해 확인함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1701</Words>
  <Application>Microsoft Office PowerPoint</Application>
  <PresentationFormat>A4 용지(210x297mm)</PresentationFormat>
  <Paragraphs>288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Noto Sans Symbols</vt:lpstr>
      <vt:lpstr>Malgun Gothic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송지영</cp:lastModifiedBy>
  <cp:revision>22</cp:revision>
  <dcterms:created xsi:type="dcterms:W3CDTF">2018-12-13T08:26:30Z</dcterms:created>
  <dcterms:modified xsi:type="dcterms:W3CDTF">2020-04-28T08:48:53Z</dcterms:modified>
</cp:coreProperties>
</file>