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238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전체 모집단을 대표하지 못하고 잘못된 쪽으로 치우치는 경향을 말한다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위 두 </a:t>
            </a:r>
            <a:r>
              <a:rPr lang="ko-KR" altLang="en-US" dirty="0" err="1">
                <a:highlight>
                  <a:srgbClr val="FFFF00"/>
                </a:highlight>
              </a:rPr>
              <a:t>관역은</a:t>
            </a:r>
            <a:r>
              <a:rPr lang="ko-KR" altLang="en-US" dirty="0">
                <a:highlight>
                  <a:srgbClr val="FFFF00"/>
                </a:highlight>
              </a:rPr>
              <a:t> 편향이 낮다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아래는 편향이 높다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편향된 표본이 편향 되지 않게 표본을 추출하는 방법들 중에 랜덤추출이라는 방법이 있는데 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랜덤추출이란</a:t>
            </a:r>
            <a:r>
              <a:rPr lang="ko-KR" altLang="en-US" dirty="0">
                <a:highlight>
                  <a:srgbClr val="FFFF00"/>
                </a:highlight>
              </a:rPr>
              <a:t> 모집단을 대표할 수 있는 표본을 무작위 추출하는 방법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랜덤추출 방법에는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ko-KR" altLang="en-US" dirty="0">
                <a:highlight>
                  <a:srgbClr val="FFFF00"/>
                </a:highlight>
              </a:rPr>
              <a:t>가지 방법이 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6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641363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2.1.1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평향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~ 2.1.2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랜덤 선택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편향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측정 과정 혹은 표본추출 과정에서 발생하는 계통적 오차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/>
              <a:t>랜덤 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대표할 수 있는 표본을 무작위 추출</a:t>
            </a:r>
            <a:endParaRPr lang="en-US" altLang="ko-KR" sz="1600" dirty="0"/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ko-KR" altLang="en-US" sz="1600" b="1" dirty="0" err="1"/>
              <a:t>단순랜덤추출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선택될 확률이 같도록 설계된 표본추출방법</a:t>
            </a:r>
            <a:r>
              <a:rPr lang="en-US" altLang="ko-KR" sz="1600" dirty="0"/>
              <a:t>(</a:t>
            </a:r>
            <a:r>
              <a:rPr lang="ko-KR" altLang="en-US" sz="1600" dirty="0"/>
              <a:t>복원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비복원</a:t>
            </a:r>
            <a:r>
              <a:rPr lang="en-US" altLang="ko-KR" sz="1600" dirty="0"/>
              <a:t>)</a:t>
            </a:r>
            <a:endParaRPr lang="ko-KR" altLang="en-US" dirty="0"/>
          </a:p>
          <a:p>
            <a:pPr marL="4572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endParaRPr lang="en-US" altLang="ko-KR" sz="1600" dirty="0"/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880D8-38C3-4243-9E15-244C2389F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3" t="6091" r="7216" b="4617"/>
          <a:stretch/>
        </p:blipFill>
        <p:spPr>
          <a:xfrm>
            <a:off x="6533322" y="1046922"/>
            <a:ext cx="3101009" cy="29817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9A14FB-B9BF-4722-96C1-C59BDD365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687" y="3473198"/>
            <a:ext cx="482984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5BE49-76EC-436C-A775-B58C86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65" y="820769"/>
            <a:ext cx="4091988" cy="2639123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535827" cy="300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/>
              <a:t>계통추출법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첫 번째 요소를 무작위로 선정한 후 목록의 매번 </a:t>
            </a:r>
            <a:r>
              <a:rPr lang="en-US" altLang="ko-KR" sz="1600" dirty="0"/>
              <a:t>k</a:t>
            </a:r>
            <a:r>
              <a:rPr lang="ko-KR" altLang="en-US" sz="1600" dirty="0"/>
              <a:t>번째 요소를 표본으로 선정하는 </a:t>
            </a:r>
            <a:r>
              <a:rPr lang="ko-KR" altLang="en-US" sz="1600" dirty="0" err="1"/>
              <a:t>표집방법</a:t>
            </a:r>
            <a:r>
              <a:rPr lang="en-US" altLang="ko-KR" sz="1600" dirty="0"/>
              <a:t>.</a:t>
            </a:r>
            <a:r>
              <a:rPr lang="ko-KR" altLang="en-US" sz="1600" dirty="0"/>
              <a:t> </a:t>
            </a:r>
            <a:r>
              <a:rPr lang="en-US" altLang="ko-KR" sz="1600" dirty="0"/>
              <a:t>K=N/n(N:</a:t>
            </a:r>
            <a:r>
              <a:rPr lang="ko-KR" altLang="en-US" sz="1600" dirty="0"/>
              <a:t>모집단의 크기</a:t>
            </a:r>
            <a:r>
              <a:rPr lang="en-US" altLang="ko-KR" sz="1600" dirty="0"/>
              <a:t>, n:</a:t>
            </a:r>
            <a:r>
              <a:rPr lang="ko-KR" altLang="en-US" sz="1600" dirty="0"/>
              <a:t>표본의 크기</a:t>
            </a:r>
            <a:r>
              <a:rPr lang="en-US" altLang="ko-KR" sz="1600" dirty="0"/>
              <a:t>, k:</a:t>
            </a:r>
            <a:r>
              <a:rPr lang="ko-KR" altLang="en-US" sz="1600" dirty="0" err="1"/>
              <a:t>표집간격</a:t>
            </a:r>
            <a:r>
              <a:rPr lang="en-US" altLang="ko-KR" sz="1600" dirty="0"/>
              <a:t> 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6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600" b="1" dirty="0" err="1"/>
              <a:t>집락</a:t>
            </a:r>
            <a:r>
              <a:rPr lang="ko-KR" altLang="en-US" sz="1600" b="1" dirty="0"/>
              <a:t>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먼저 </a:t>
            </a:r>
            <a:r>
              <a:rPr lang="ko-KR" altLang="en-US" sz="1600" dirty="0" err="1"/>
              <a:t>집락을</a:t>
            </a:r>
            <a:r>
              <a:rPr lang="ko-KR" altLang="en-US" sz="1600" dirty="0"/>
              <a:t> 추출</a:t>
            </a:r>
            <a:r>
              <a:rPr lang="en-US" altLang="ko-KR" sz="1600" dirty="0"/>
              <a:t>,</a:t>
            </a:r>
            <a:r>
              <a:rPr lang="ko-KR" altLang="en-US" sz="1600" dirty="0"/>
              <a:t> 추출된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내의 일부 또는 전체를 조사하는 방법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집락간에는</a:t>
            </a:r>
            <a:r>
              <a:rPr lang="ko-KR" altLang="en-US" sz="1600" dirty="0"/>
              <a:t> 동질적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집락</a:t>
            </a:r>
            <a:r>
              <a:rPr lang="ko-KR" altLang="en-US" sz="1600" dirty="0"/>
              <a:t> 내에서는 </a:t>
            </a:r>
            <a:r>
              <a:rPr lang="ko-KR" altLang="en-US" sz="1600" dirty="0" err="1"/>
              <a:t>이직적일</a:t>
            </a:r>
            <a:r>
              <a:rPr lang="ko-KR" altLang="en-US" sz="1600" dirty="0"/>
              <a:t> 때 효율적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48C10-5107-4585-86D1-FC159FBF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341" y="3658128"/>
            <a:ext cx="4201734" cy="28168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6B741E-1B92-41D1-B42A-AAF8E0BD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36" y="870063"/>
            <a:ext cx="3555610" cy="2886392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5894173" cy="3462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600" b="1" dirty="0"/>
              <a:t>층화 추출법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모집단을 먼저 서로 겹치지 않는 여러 개의 층으로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층에서 단순 임의추출법에 따라 배정된 표본을 추출하는 방법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2.1.4 </a:t>
            </a:r>
            <a:r>
              <a:rPr lang="ko-KR" altLang="en-US" sz="2000" b="1" dirty="0"/>
              <a:t>크기와 품질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적을수록 편향을 줄이고 데이터 품질에 더 집중가능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개수가 적당히 많을 경우 패턴추출에 용이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많으면 신뢰성이 떨어진다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54557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243</Words>
  <Application>Microsoft Office PowerPoint</Application>
  <PresentationFormat>A4 용지(210x297mm)</PresentationFormat>
  <Paragraphs>30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47</cp:revision>
  <dcterms:created xsi:type="dcterms:W3CDTF">2018-12-13T08:26:30Z</dcterms:created>
  <dcterms:modified xsi:type="dcterms:W3CDTF">2020-05-01T11:48:09Z</dcterms:modified>
</cp:coreProperties>
</file>