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166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신뢰구간이란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실제로 포함될 것으로 예측되는 범위라고 하는데 간단하게 어디부터 어디까지 신뢰구간이라고 할 수 있고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신뢰수준은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신뢰구간에 포함될 </a:t>
            </a:r>
            <a:r>
              <a:rPr lang="ko-KR" altLang="en-US" dirty="0" err="1">
                <a:highlight>
                  <a:srgbClr val="FFFF00"/>
                </a:highlight>
              </a:rPr>
              <a:t>활률이</a:t>
            </a:r>
            <a:r>
              <a:rPr lang="ko-KR" altLang="en-US" dirty="0">
                <a:highlight>
                  <a:srgbClr val="FFFF00"/>
                </a:highlight>
              </a:rPr>
              <a:t> 신뢰 수준이라고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tabLst/>
              <a:defRPr/>
            </a:pPr>
            <a:r>
              <a:rPr lang="ko-KR" altLang="en-US" dirty="0">
                <a:highlight>
                  <a:srgbClr val="FFFF00"/>
                </a:highlight>
              </a:rPr>
              <a:t>신뢰구간을 구하는 이유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모집단의 평균을 추정하는데 표본평균이 어느 정도로 신뢰할 수 있는지 알아보기 위해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신뢰구간을 구하는 공식은 표본평균 플러스 마이너스 </a:t>
            </a: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곱하기 </a:t>
            </a:r>
            <a:r>
              <a:rPr lang="ko-KR" altLang="en-US" dirty="0" err="1">
                <a:highlight>
                  <a:srgbClr val="FFFF00"/>
                </a:highlight>
              </a:rPr>
              <a:t>표본오차입니다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표준오차를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사용하는 이유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2D71C58-0685-4731-B824-6886CB675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26" y="1160281"/>
            <a:ext cx="5925474" cy="2275251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2;p2"/>
              <p:cNvSpPr/>
              <p:nvPr/>
            </p:nvSpPr>
            <p:spPr>
              <a:xfrm>
                <a:off x="-62261" y="930518"/>
                <a:ext cx="6413634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800"/>
                </a:pP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2.5 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신뢰구간</a:t>
                </a:r>
                <a:endParaRPr lang="en-US" altLang="ko-KR" sz="1600" dirty="0"/>
              </a:p>
              <a:p>
                <a:pPr marL="400050" marR="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신뢰구간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 err="1"/>
                  <a:t>모수가</a:t>
                </a:r>
                <a:r>
                  <a:rPr lang="ko-KR" altLang="en-US" sz="1600" dirty="0"/>
                  <a:t> 실제로 포함될 것으로 예측되는 범위</a:t>
                </a:r>
                <a:endParaRPr lang="en-US" altLang="ko-KR" sz="1600" dirty="0"/>
              </a:p>
              <a:p>
                <a:pPr marL="400050" marR="0" lvl="0" indent="-28575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신뢰수준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신뢰구간에 포함될 확률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600" dirty="0">
                    <a:latin typeface="+mj-lt"/>
                  </a:rPr>
                  <a:t>Z</a:t>
                </a:r>
                <a:r>
                  <a:rPr lang="ko-KR" altLang="en-US" sz="1600" dirty="0">
                    <a:latin typeface="+mj-lt"/>
                  </a:rPr>
                  <a:t>점수 </a:t>
                </a:r>
                <a:r>
                  <a:rPr lang="en-US" altLang="ko-KR" sz="1600" dirty="0">
                    <a:latin typeface="+mj-lt"/>
                  </a:rPr>
                  <a:t>: </a:t>
                </a:r>
                <a:r>
                  <a:rPr lang="ko-KR" altLang="en-US" sz="1600" dirty="0">
                    <a:latin typeface="+mj-lt"/>
                  </a:rPr>
                  <a:t>평균값에서 표준편차의 몇배 </a:t>
                </a:r>
                <a:endParaRPr lang="en-US" altLang="ko-KR" sz="1600" dirty="0">
                  <a:latin typeface="+mj-lt"/>
                </a:endParaRPr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ko-KR" altLang="en-US" sz="1600" dirty="0">
                    <a:latin typeface="+mj-lt"/>
                  </a:rPr>
                  <a:t>정도 떨어져 있다는 것을 평가하는 수치</a:t>
                </a:r>
                <a:endParaRPr lang="en-US" altLang="ko-KR" sz="1600" dirty="0">
                  <a:latin typeface="+mj-lt"/>
                </a:endParaRPr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r>
                  <a:rPr lang="en-US" altLang="ko-KR" sz="1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dirty="0" smtClean="0">
                            <a:latin typeface="+mj-lt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latin typeface="+mj-lt"/>
                          </a:rPr>
                          <m:t>𝑥</m:t>
                        </m:r>
                      </m:e>
                    </m:acc>
                    <m:r>
                      <a:rPr lang="en-US" altLang="ko-KR" sz="1600" b="0" i="1" dirty="0" smtClean="0">
                        <a:latin typeface="+mj-lt"/>
                      </a:rPr>
                      <m:t> :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600" dirty="0"/>
                  <a:t>본평균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표</m:t>
                    </m:r>
                  </m:oMath>
                </a14:m>
                <a:r>
                  <a:rPr lang="ko-KR" altLang="en-US" sz="1600" dirty="0"/>
                  <a:t>준오차</a:t>
                </a: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114300" lvl="0" algn="just">
                  <a:lnSpc>
                    <a:spcPct val="150000"/>
                  </a:lnSpc>
                  <a:buClrTx/>
                  <a:buSzPts val="1800"/>
                </a:pPr>
                <a:endParaRPr lang="en-US" altLang="ko-KR" sz="1600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endParaRPr lang="en-US" altLang="ko-KR" sz="1600" b="1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표준오차 사용 이유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표준오차는 추정치의 정확도를 알려주는 값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표준오차가 작을 수록 추정치가 더욱 정밀하다는 것을 의미한다</a:t>
                </a:r>
                <a:r>
                  <a:rPr lang="en-US" altLang="ko-KR" sz="1600" dirty="0"/>
                  <a:t>.</a:t>
                </a:r>
                <a:endParaRPr lang="en-US" altLang="ko-KR" sz="18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1" y="930518"/>
                <a:ext cx="6413634" cy="369300"/>
              </a:xfrm>
              <a:prstGeom prst="rect">
                <a:avLst/>
              </a:prstGeom>
              <a:blipFill>
                <a:blip r:embed="rId4"/>
                <a:stretch>
                  <a:fillRect r="-1331" b="-13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1BA4CA8-3EB7-4EAD-87F4-8FA2EDE84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9721" y="3813806"/>
            <a:ext cx="5172797" cy="1047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B61C57-D928-4072-AD15-1ABF90FE9975}"/>
              </a:ext>
            </a:extLst>
          </p:cNvPr>
          <p:cNvSpPr/>
          <p:nvPr/>
        </p:nvSpPr>
        <p:spPr>
          <a:xfrm>
            <a:off x="5029201" y="4077729"/>
            <a:ext cx="963826" cy="568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3AE35C-E905-4329-ACEA-7EB2361775D2}"/>
              </a:ext>
            </a:extLst>
          </p:cNvPr>
          <p:cNvSpPr/>
          <p:nvPr/>
        </p:nvSpPr>
        <p:spPr>
          <a:xfrm>
            <a:off x="7945395" y="4077730"/>
            <a:ext cx="914400" cy="53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BEB0FA-D78B-4B5B-B615-D58022DC4337}"/>
              </a:ext>
            </a:extLst>
          </p:cNvPr>
          <p:cNvSpPr/>
          <p:nvPr/>
        </p:nvSpPr>
        <p:spPr>
          <a:xfrm>
            <a:off x="4979773" y="3150973"/>
            <a:ext cx="3880021" cy="29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신뢰수준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신뢰수준이 높을 수록 구간이 더 넓어진다</a:t>
            </a:r>
            <a:r>
              <a:rPr lang="en-US" altLang="ko-KR" sz="1600" dirty="0"/>
              <a:t>.</a:t>
            </a:r>
          </a:p>
          <a:p>
            <a:pPr lvl="5">
              <a:lnSpc>
                <a:spcPct val="150000"/>
              </a:lnSpc>
            </a:pPr>
            <a:r>
              <a:rPr lang="ko-KR" altLang="en-US" sz="1600" dirty="0"/>
              <a:t>표본이 클 수록 구간이 좁아진다</a:t>
            </a:r>
            <a:r>
              <a:rPr lang="en-US" altLang="ko-KR" sz="1600" dirty="0"/>
              <a:t>(</a:t>
            </a:r>
            <a:r>
              <a:rPr lang="ko-KR" altLang="en-US" sz="1600" dirty="0"/>
              <a:t>확실성이 커진다</a:t>
            </a:r>
            <a:r>
              <a:rPr lang="en-US" altLang="ko-KR" sz="1600" dirty="0"/>
              <a:t>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6752</TotalTime>
  <Words>160</Words>
  <Application>Microsoft Office PowerPoint</Application>
  <PresentationFormat>A4 용지(210x297mm)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63</cp:revision>
  <dcterms:created xsi:type="dcterms:W3CDTF">2018-12-13T08:26:30Z</dcterms:created>
  <dcterms:modified xsi:type="dcterms:W3CDTF">2020-05-05T11:58:53Z</dcterms:modified>
</cp:coreProperties>
</file>