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70" r:id="rId4"/>
    <p:sldId id="288" r:id="rId5"/>
    <p:sldId id="290" r:id="rId6"/>
    <p:sldId id="278" r:id="rId7"/>
    <p:sldId id="294" r:id="rId8"/>
    <p:sldId id="291" r:id="rId9"/>
    <p:sldId id="303" r:id="rId10"/>
    <p:sldId id="292" r:id="rId11"/>
    <p:sldId id="295" r:id="rId12"/>
    <p:sldId id="296" r:id="rId13"/>
    <p:sldId id="275" r:id="rId14"/>
    <p:sldId id="304" r:id="rId15"/>
    <p:sldId id="297" r:id="rId16"/>
    <p:sldId id="298" r:id="rId17"/>
    <p:sldId id="299" r:id="rId18"/>
    <p:sldId id="300" r:id="rId19"/>
    <p:sldId id="301" r:id="rId20"/>
    <p:sldId id="268" r:id="rId21"/>
    <p:sldId id="26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04" y="96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9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07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5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8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6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8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71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8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12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58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22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3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3114817" y="78490"/>
            <a:ext cx="2332464" cy="6593597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7576247" y="4543160"/>
            <a:ext cx="4608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169249" y="2189031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6600" b="1" kern="0" dirty="0">
                <a:solidFill>
                  <a:srgbClr val="70A9F0"/>
                </a:solidFill>
                <a:latin typeface="Bahnschrift SemiCondensed" panose="020B0502040204020203" pitchFamily="34" charset="0"/>
                <a:ea typeface="나눔고딕" panose="020D0604000000000000" pitchFamily="50" charset="-127"/>
              </a:rPr>
              <a:t>Bike</a:t>
            </a:r>
            <a:r>
              <a:rPr lang="ko-KR" altLang="en-US" sz="6600" b="1" kern="0" dirty="0">
                <a:solidFill>
                  <a:srgbClr val="70A9F0"/>
                </a:solidFill>
                <a:latin typeface="Bahnschrift SemiCondensed" panose="020B0502040204020203" pitchFamily="34" charset="0"/>
                <a:ea typeface="나눔고딕" panose="020D0604000000000000" pitchFamily="50" charset="-127"/>
              </a:rPr>
              <a:t> </a:t>
            </a:r>
            <a:r>
              <a:rPr lang="en-US" altLang="ko-KR" sz="6600" b="1" kern="0" dirty="0">
                <a:solidFill>
                  <a:srgbClr val="70A9F0"/>
                </a:solidFill>
                <a:latin typeface="Bahnschrift SemiCondensed" panose="020B0502040204020203" pitchFamily="34" charset="0"/>
                <a:ea typeface="나눔고딕" panose="020D0604000000000000" pitchFamily="50" charset="-127"/>
              </a:rPr>
              <a:t>Sharing</a:t>
            </a:r>
            <a:r>
              <a:rPr lang="ko-KR" altLang="en-US" sz="6600" b="1" kern="0" dirty="0">
                <a:solidFill>
                  <a:srgbClr val="70A9F0"/>
                </a:solidFill>
                <a:latin typeface="Bahnschrift SemiCondensed" panose="020B0502040204020203" pitchFamily="34" charset="0"/>
                <a:ea typeface="나눔고딕" panose="020D0604000000000000" pitchFamily="50" charset="-127"/>
              </a:rPr>
              <a:t> </a:t>
            </a:r>
            <a:r>
              <a:rPr lang="en-US" altLang="ko-KR" sz="6600" b="1" kern="0" dirty="0">
                <a:solidFill>
                  <a:srgbClr val="70A9F0"/>
                </a:solidFill>
                <a:latin typeface="Bahnschrift SemiCondensed" panose="020B0502040204020203" pitchFamily="34" charset="0"/>
                <a:ea typeface="나눔고딕" panose="020D0604000000000000" pitchFamily="50" charset="-127"/>
              </a:rPr>
              <a:t>Demand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121899" y="4541521"/>
            <a:ext cx="40701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400" kern="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김동현</a:t>
            </a:r>
            <a:endParaRPr lang="ko-KR" altLang="en-US" sz="4400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450247" y="3265764"/>
            <a:ext cx="252000" cy="252000"/>
          </a:xfrm>
          <a:prstGeom prst="ellipse">
            <a:avLst/>
          </a:prstGeom>
          <a:pattFill prst="wdUpDiag">
            <a:fgClr>
              <a:srgbClr val="E8EDF5"/>
            </a:fgClr>
            <a:bgClr>
              <a:schemeClr val="bg1"/>
            </a:bgClr>
          </a:pattFill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4217426-7082-44C6-ABA4-27D61073491A}"/>
              </a:ext>
            </a:extLst>
          </p:cNvPr>
          <p:cNvSpPr/>
          <p:nvPr/>
        </p:nvSpPr>
        <p:spPr>
          <a:xfrm>
            <a:off x="3973605" y="4225757"/>
            <a:ext cx="1425390" cy="451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kern="0">
                <a:solidFill>
                  <a:srgbClr val="70A9F0"/>
                </a:solidFill>
                <a:latin typeface="Bahnschrift Light SemiCondensed" panose="020B0502040204020203" pitchFamily="34" charset="0"/>
                <a:ea typeface="나눔고딕" panose="020D0604000000000000" pitchFamily="50" charset="-127"/>
              </a:rPr>
              <a:t>WITH FLEXINK</a:t>
            </a:r>
            <a:endParaRPr lang="ko-KR" altLang="en-US" sz="900" kern="0" dirty="0">
              <a:solidFill>
                <a:srgbClr val="70A9F0"/>
              </a:solidFill>
              <a:latin typeface="Bahnschrift Light SemiCondensed" panose="020B0502040204020203" pitchFamily="34" charset="0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6796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7">
            <a:extLst>
              <a:ext uri="{FF2B5EF4-FFF2-40B4-BE49-F238E27FC236}">
                <a16:creationId xmlns:a16="http://schemas.microsoft.com/office/drawing/2014/main" id="{469546E3-1FCB-4A47-A40C-2B1D3294AC98}"/>
              </a:ext>
            </a:extLst>
          </p:cNvPr>
          <p:cNvSpPr/>
          <p:nvPr/>
        </p:nvSpPr>
        <p:spPr>
          <a:xfrm>
            <a:off x="2198480" y="1595059"/>
            <a:ext cx="3044218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496D37DE-F14B-486B-8D00-E60A645C9D84}"/>
              </a:ext>
            </a:extLst>
          </p:cNvPr>
          <p:cNvSpPr txBox="1"/>
          <p:nvPr/>
        </p:nvSpPr>
        <p:spPr>
          <a:xfrm>
            <a:off x="2319879" y="1595059"/>
            <a:ext cx="28014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범주화</a:t>
            </a: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168191" y="-815641"/>
            <a:ext cx="692483" cy="344136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4235116" y="1251283"/>
            <a:ext cx="68820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3C6DC0-0E96-4B2F-8FEB-32FB8E043530}"/>
              </a:ext>
            </a:extLst>
          </p:cNvPr>
          <p:cNvGrpSpPr/>
          <p:nvPr/>
        </p:nvGrpSpPr>
        <p:grpSpPr>
          <a:xfrm>
            <a:off x="766550" y="204429"/>
            <a:ext cx="3820688" cy="1200329"/>
            <a:chOff x="706906" y="242646"/>
            <a:chExt cx="3739917" cy="13285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DC2432-9022-4E16-920B-77AFFF2C70FF}"/>
                </a:ext>
              </a:extLst>
            </p:cNvPr>
            <p:cNvSpPr txBox="1"/>
            <p:nvPr/>
          </p:nvSpPr>
          <p:spPr>
            <a:xfrm>
              <a:off x="2108564" y="1126950"/>
              <a:ext cx="2338259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정제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CE0E08-28A7-459F-85AA-EE51ABD4302C}"/>
                </a:ext>
              </a:extLst>
            </p:cNvPr>
            <p:cNvSpPr/>
            <p:nvPr/>
          </p:nvSpPr>
          <p:spPr>
            <a:xfrm>
              <a:off x="1676358" y="716403"/>
              <a:ext cx="2299663" cy="579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</a:t>
              </a:r>
              <a:r>
                <a:rPr lang="ko-KR" altLang="en-US" sz="2800" dirty="0" err="1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전처리</a:t>
              </a:r>
              <a:endParaRPr lang="ko-KR" altLang="en-US" sz="28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E68EAF9-17CB-46D3-82D7-C0AFEE39C786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87B72EE-0496-4AED-BEAA-7716F59A2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025129"/>
              </p:ext>
            </p:extLst>
          </p:nvPr>
        </p:nvGraphicFramePr>
        <p:xfrm>
          <a:off x="1062050" y="2333864"/>
          <a:ext cx="532817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088">
                  <a:extLst>
                    <a:ext uri="{9D8B030D-6E8A-4147-A177-3AD203B41FA5}">
                      <a16:colId xmlns:a16="http://schemas.microsoft.com/office/drawing/2014/main" val="2297134097"/>
                    </a:ext>
                  </a:extLst>
                </a:gridCol>
                <a:gridCol w="2664088">
                  <a:extLst>
                    <a:ext uri="{9D8B030D-6E8A-4147-A177-3AD203B41FA5}">
                      <a16:colId xmlns:a16="http://schemas.microsoft.com/office/drawing/2014/main" val="269391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범주화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739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Season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1, 2, 3, 4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63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Holiday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0, 1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46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Workingday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0, 1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524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Weather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1, 2, 3, 4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93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Dayofweek</a:t>
                      </a:r>
                      <a:endParaRPr lang="en-US" altLang="ko-KR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0, 1, 2, 3, 4, 5, 6, 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05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Year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2011, 2012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65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Month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 2, 3, …, 10, 11, 12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71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Day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 2, 3, …, 17, 18, 19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305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Hour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 2, 3, …, 10, 11, 12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467935"/>
                  </a:ext>
                </a:extLst>
              </a:tr>
            </a:tbl>
          </a:graphicData>
        </a:graphic>
      </p:graphicFrame>
      <p:sp>
        <p:nvSpPr>
          <p:cNvPr id="19" name="모서리가 둥근 직사각형 7">
            <a:extLst>
              <a:ext uri="{FF2B5EF4-FFF2-40B4-BE49-F238E27FC236}">
                <a16:creationId xmlns:a16="http://schemas.microsoft.com/office/drawing/2014/main" id="{9B161D3D-9421-414D-9409-0CC1DDA7E3B8}"/>
              </a:ext>
            </a:extLst>
          </p:cNvPr>
          <p:cNvSpPr/>
          <p:nvPr/>
        </p:nvSpPr>
        <p:spPr>
          <a:xfrm>
            <a:off x="7637553" y="2333300"/>
            <a:ext cx="3044218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7B8A7594-A5C1-48E3-B453-86A8AB60841B}"/>
              </a:ext>
            </a:extLst>
          </p:cNvPr>
          <p:cNvSpPr txBox="1"/>
          <p:nvPr/>
        </p:nvSpPr>
        <p:spPr>
          <a:xfrm>
            <a:off x="7758952" y="2333300"/>
            <a:ext cx="28014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사용하지 않는 속성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2C7F53-C586-4D7C-A600-9E0B051D5F60}"/>
              </a:ext>
            </a:extLst>
          </p:cNvPr>
          <p:cNvSpPr/>
          <p:nvPr/>
        </p:nvSpPr>
        <p:spPr>
          <a:xfrm>
            <a:off x="7839307" y="3356518"/>
            <a:ext cx="2564781" cy="149426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casual,</a:t>
            </a:r>
            <a:r>
              <a:rPr lang="ko-KR" altLang="en-US" sz="2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registered</a:t>
            </a:r>
            <a:endParaRPr lang="ko-KR" altLang="en-US" sz="2400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337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7">
            <a:extLst>
              <a:ext uri="{FF2B5EF4-FFF2-40B4-BE49-F238E27FC236}">
                <a16:creationId xmlns:a16="http://schemas.microsoft.com/office/drawing/2014/main" id="{469546E3-1FCB-4A47-A40C-2B1D3294AC98}"/>
              </a:ext>
            </a:extLst>
          </p:cNvPr>
          <p:cNvSpPr/>
          <p:nvPr/>
        </p:nvSpPr>
        <p:spPr>
          <a:xfrm>
            <a:off x="1666343" y="2148634"/>
            <a:ext cx="3044218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496D37DE-F14B-486B-8D00-E60A645C9D84}"/>
              </a:ext>
            </a:extLst>
          </p:cNvPr>
          <p:cNvSpPr txBox="1"/>
          <p:nvPr/>
        </p:nvSpPr>
        <p:spPr>
          <a:xfrm>
            <a:off x="1787742" y="2148634"/>
            <a:ext cx="28014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이상치 제거</a:t>
            </a: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168191" y="-815641"/>
            <a:ext cx="692483" cy="344136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4235116" y="1251283"/>
            <a:ext cx="68820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3C6DC0-0E96-4B2F-8FEB-32FB8E043530}"/>
              </a:ext>
            </a:extLst>
          </p:cNvPr>
          <p:cNvGrpSpPr/>
          <p:nvPr/>
        </p:nvGrpSpPr>
        <p:grpSpPr>
          <a:xfrm>
            <a:off x="766550" y="204429"/>
            <a:ext cx="3820688" cy="1200329"/>
            <a:chOff x="706906" y="242646"/>
            <a:chExt cx="3739917" cy="13285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DC2432-9022-4E16-920B-77AFFF2C70FF}"/>
                </a:ext>
              </a:extLst>
            </p:cNvPr>
            <p:cNvSpPr txBox="1"/>
            <p:nvPr/>
          </p:nvSpPr>
          <p:spPr>
            <a:xfrm>
              <a:off x="2108564" y="1126950"/>
              <a:ext cx="2338259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정제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CE0E08-28A7-459F-85AA-EE51ABD4302C}"/>
                </a:ext>
              </a:extLst>
            </p:cNvPr>
            <p:cNvSpPr/>
            <p:nvPr/>
          </p:nvSpPr>
          <p:spPr>
            <a:xfrm>
              <a:off x="1676358" y="716403"/>
              <a:ext cx="2299663" cy="579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</a:t>
              </a:r>
              <a:r>
                <a:rPr lang="ko-KR" altLang="en-US" sz="2800" dirty="0" err="1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전처리</a:t>
              </a:r>
              <a:endParaRPr lang="ko-KR" altLang="en-US" sz="28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E68EAF9-17CB-46D3-82D7-C0AFEE39C786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sp>
        <p:nvSpPr>
          <p:cNvPr id="19" name="모서리가 둥근 직사각형 7">
            <a:extLst>
              <a:ext uri="{FF2B5EF4-FFF2-40B4-BE49-F238E27FC236}">
                <a16:creationId xmlns:a16="http://schemas.microsoft.com/office/drawing/2014/main" id="{9B161D3D-9421-414D-9409-0CC1DDA7E3B8}"/>
              </a:ext>
            </a:extLst>
          </p:cNvPr>
          <p:cNvSpPr/>
          <p:nvPr/>
        </p:nvSpPr>
        <p:spPr>
          <a:xfrm>
            <a:off x="7481439" y="2148634"/>
            <a:ext cx="3044218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7B8A7594-A5C1-48E3-B453-86A8AB60841B}"/>
              </a:ext>
            </a:extLst>
          </p:cNvPr>
          <p:cNvSpPr txBox="1"/>
          <p:nvPr/>
        </p:nvSpPr>
        <p:spPr>
          <a:xfrm>
            <a:off x="7602838" y="2148634"/>
            <a:ext cx="28014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풍속 속성 값 조정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2C7F53-C586-4D7C-A600-9E0B051D5F60}"/>
              </a:ext>
            </a:extLst>
          </p:cNvPr>
          <p:cNvSpPr/>
          <p:nvPr/>
        </p:nvSpPr>
        <p:spPr>
          <a:xfrm>
            <a:off x="7307218" y="2906322"/>
            <a:ext cx="3393891" cy="19064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Random Forest </a:t>
            </a:r>
            <a:r>
              <a:rPr lang="ko-KR" altLang="en-US" sz="2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</a:t>
            </a:r>
            <a:r>
              <a:rPr lang="en-US" altLang="ko-KR" sz="2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풍속이 </a:t>
            </a:r>
            <a:r>
              <a:rPr lang="en-US" altLang="ko-KR" sz="2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ko-KR" altLang="en-US" sz="2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 값은 없다</a:t>
            </a:r>
            <a:r>
              <a:rPr lang="en-US" altLang="ko-KR" sz="2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ko-KR" altLang="en-US" sz="2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 값을 조정</a:t>
            </a:r>
            <a:r>
              <a:rPr lang="en-US" altLang="ko-KR" sz="2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D34E9A-CDBC-4758-84CE-8605223F0743}"/>
              </a:ext>
            </a:extLst>
          </p:cNvPr>
          <p:cNvSpPr/>
          <p:nvPr/>
        </p:nvSpPr>
        <p:spPr>
          <a:xfrm>
            <a:off x="1490891" y="2906322"/>
            <a:ext cx="3393891" cy="235661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Temp,</a:t>
            </a:r>
            <a:r>
              <a:rPr lang="ko-KR" altLang="en-US" sz="2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err="1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atemp</a:t>
            </a:r>
            <a:r>
              <a:rPr lang="en-US" altLang="ko-KR" sz="2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2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humidity,</a:t>
            </a:r>
            <a:r>
              <a:rPr lang="ko-KR" altLang="en-US" sz="2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windspeed,</a:t>
            </a:r>
            <a:r>
              <a:rPr lang="ko-KR" altLang="en-US" sz="2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count</a:t>
            </a:r>
            <a:endParaRPr lang="ko-KR" altLang="en-US" sz="2400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D94550-8DE7-49D5-82A2-5AEEFF94BE53}"/>
              </a:ext>
            </a:extLst>
          </p:cNvPr>
          <p:cNvSpPr txBox="1"/>
          <p:nvPr/>
        </p:nvSpPr>
        <p:spPr>
          <a:xfrm>
            <a:off x="2454147" y="5770166"/>
            <a:ext cx="7283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RandomForest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 이유</a:t>
            </a:r>
            <a:r>
              <a:rPr lang="ko-KR" altLang="en-US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누락된 데이터를 추정하는 효과적인 방법을 가지고 있으며 많은 양의 데이터가 누락된 경우 정확도를 유지한다</a:t>
            </a:r>
            <a:r>
              <a:rPr lang="en-US" altLang="ko-KR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6120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7">
            <a:extLst>
              <a:ext uri="{FF2B5EF4-FFF2-40B4-BE49-F238E27FC236}">
                <a16:creationId xmlns:a16="http://schemas.microsoft.com/office/drawing/2014/main" id="{469546E3-1FCB-4A47-A40C-2B1D3294AC98}"/>
              </a:ext>
            </a:extLst>
          </p:cNvPr>
          <p:cNvSpPr/>
          <p:nvPr/>
        </p:nvSpPr>
        <p:spPr>
          <a:xfrm>
            <a:off x="1823632" y="2527985"/>
            <a:ext cx="3044218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496D37DE-F14B-486B-8D00-E60A645C9D84}"/>
              </a:ext>
            </a:extLst>
          </p:cNvPr>
          <p:cNvSpPr txBox="1"/>
          <p:nvPr/>
        </p:nvSpPr>
        <p:spPr>
          <a:xfrm>
            <a:off x="1945031" y="2527985"/>
            <a:ext cx="28014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Count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속성에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log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취함</a:t>
            </a: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168191" y="-815641"/>
            <a:ext cx="692483" cy="344136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4235116" y="1251283"/>
            <a:ext cx="68820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3C6DC0-0E96-4B2F-8FEB-32FB8E043530}"/>
              </a:ext>
            </a:extLst>
          </p:cNvPr>
          <p:cNvGrpSpPr/>
          <p:nvPr/>
        </p:nvGrpSpPr>
        <p:grpSpPr>
          <a:xfrm>
            <a:off x="766550" y="204429"/>
            <a:ext cx="3820688" cy="1200329"/>
            <a:chOff x="706906" y="242646"/>
            <a:chExt cx="3739917" cy="13285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DC2432-9022-4E16-920B-77AFFF2C70FF}"/>
                </a:ext>
              </a:extLst>
            </p:cNvPr>
            <p:cNvSpPr txBox="1"/>
            <p:nvPr/>
          </p:nvSpPr>
          <p:spPr>
            <a:xfrm>
              <a:off x="2108564" y="1126950"/>
              <a:ext cx="2338259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정제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CE0E08-28A7-459F-85AA-EE51ABD4302C}"/>
                </a:ext>
              </a:extLst>
            </p:cNvPr>
            <p:cNvSpPr/>
            <p:nvPr/>
          </p:nvSpPr>
          <p:spPr>
            <a:xfrm>
              <a:off x="1676358" y="716403"/>
              <a:ext cx="2299663" cy="579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</a:t>
              </a:r>
              <a:r>
                <a:rPr lang="ko-KR" altLang="en-US" sz="2800" dirty="0" err="1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전처리</a:t>
              </a:r>
              <a:endParaRPr lang="ko-KR" altLang="en-US" sz="28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E68EAF9-17CB-46D3-82D7-C0AFEE39C786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2C7F53-C586-4D7C-A600-9E0B051D5F60}"/>
              </a:ext>
            </a:extLst>
          </p:cNvPr>
          <p:cNvSpPr/>
          <p:nvPr/>
        </p:nvSpPr>
        <p:spPr>
          <a:xfrm>
            <a:off x="1506547" y="3395542"/>
            <a:ext cx="3678385" cy="149426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큰</a:t>
            </a: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수를</a:t>
            </a: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작게</a:t>
            </a: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만들고</a:t>
            </a: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복잡한</a:t>
            </a: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계산을</a:t>
            </a: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쉽게</a:t>
            </a: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만들</a:t>
            </a:r>
            <a:r>
              <a:rPr lang="ko-KR" altLang="en-US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 위해서</a:t>
            </a: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모서리가 둥근 직사각형 7">
            <a:extLst>
              <a:ext uri="{FF2B5EF4-FFF2-40B4-BE49-F238E27FC236}">
                <a16:creationId xmlns:a16="http://schemas.microsoft.com/office/drawing/2014/main" id="{0CD41570-0E75-4DD5-927D-4BBA934A9740}"/>
              </a:ext>
            </a:extLst>
          </p:cNvPr>
          <p:cNvSpPr/>
          <p:nvPr/>
        </p:nvSpPr>
        <p:spPr>
          <a:xfrm>
            <a:off x="7324150" y="2527985"/>
            <a:ext cx="3044218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3BD48178-70F2-4846-9BD0-A07A47AD47E0}"/>
              </a:ext>
            </a:extLst>
          </p:cNvPr>
          <p:cNvSpPr txBox="1"/>
          <p:nvPr/>
        </p:nvSpPr>
        <p:spPr>
          <a:xfrm>
            <a:off x="7445549" y="2527985"/>
            <a:ext cx="28014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선택 속성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B3B044-1FF9-491A-B600-680C85EC40C5}"/>
              </a:ext>
            </a:extLst>
          </p:cNvPr>
          <p:cNvSpPr/>
          <p:nvPr/>
        </p:nvSpPr>
        <p:spPr>
          <a:xfrm>
            <a:off x="6813395" y="3395542"/>
            <a:ext cx="4362329" cy="156674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season,</a:t>
            </a:r>
            <a:r>
              <a:rPr lang="ko-KR" altLang="en-US" sz="2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weather,</a:t>
            </a:r>
            <a:r>
              <a:rPr lang="ko-KR" altLang="en-US" sz="2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temp, </a:t>
            </a:r>
            <a:r>
              <a:rPr lang="en-US" altLang="ko-KR" sz="2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atemp</a:t>
            </a:r>
            <a:r>
              <a:rPr lang="en-US" altLang="ko-KR" sz="2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humidity, year, hour, </a:t>
            </a:r>
            <a:r>
              <a:rPr lang="en-US" altLang="ko-KR" sz="2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dayofweek</a:t>
            </a:r>
            <a:r>
              <a:rPr lang="en-US" altLang="ko-KR" sz="2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holiday, </a:t>
            </a:r>
            <a:r>
              <a:rPr lang="en-US" altLang="ko-KR" sz="2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workingday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098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오른쪽 대괄호 16">
            <a:extLst>
              <a:ext uri="{FF2B5EF4-FFF2-40B4-BE49-F238E27FC236}">
                <a16:creationId xmlns:a16="http://schemas.microsoft.com/office/drawing/2014/main" id="{005E1568-0585-4C4E-8CD8-AD90B19A47D6}"/>
              </a:ext>
            </a:extLst>
          </p:cNvPr>
          <p:cNvSpPr/>
          <p:nvPr/>
        </p:nvSpPr>
        <p:spPr>
          <a:xfrm rot="16200000">
            <a:off x="2125886" y="-773336"/>
            <a:ext cx="692483" cy="335675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F7BF58-74A7-4BE5-A9CC-FAB9FE7AE258}"/>
              </a:ext>
            </a:extLst>
          </p:cNvPr>
          <p:cNvCxnSpPr>
            <a:cxnSpLocks/>
          </p:cNvCxnSpPr>
          <p:nvPr/>
        </p:nvCxnSpPr>
        <p:spPr>
          <a:xfrm>
            <a:off x="4150504" y="1251284"/>
            <a:ext cx="6966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74B6A74-BD23-4DA0-81E4-EF459931B688}"/>
              </a:ext>
            </a:extLst>
          </p:cNvPr>
          <p:cNvGrpSpPr/>
          <p:nvPr/>
        </p:nvGrpSpPr>
        <p:grpSpPr>
          <a:xfrm>
            <a:off x="766550" y="204429"/>
            <a:ext cx="3340465" cy="1445284"/>
            <a:chOff x="706906" y="242646"/>
            <a:chExt cx="3329716" cy="159968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C79D65-F7C6-43B9-B9D3-F1114ED94D59}"/>
                </a:ext>
              </a:extLst>
            </p:cNvPr>
            <p:cNvSpPr txBox="1"/>
            <p:nvPr/>
          </p:nvSpPr>
          <p:spPr>
            <a:xfrm>
              <a:off x="1344849" y="1126950"/>
              <a:ext cx="2659168" cy="715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모델링 및 </a:t>
              </a: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성능 비교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5625875-33B1-4BFA-B21F-AA5D5499E66F}"/>
                </a:ext>
              </a:extLst>
            </p:cNvPr>
            <p:cNvSpPr/>
            <p:nvPr/>
          </p:nvSpPr>
          <p:spPr>
            <a:xfrm>
              <a:off x="1965494" y="686326"/>
              <a:ext cx="2071128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 및 결과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7E59404-2616-40E0-B3A5-748167B76EA9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A4E1F9E-438B-4B56-9505-2C913A8FD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616549"/>
              </p:ext>
            </p:extLst>
          </p:nvPr>
        </p:nvGraphicFramePr>
        <p:xfrm>
          <a:off x="1681389" y="2654431"/>
          <a:ext cx="8731726" cy="270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0045">
                  <a:extLst>
                    <a:ext uri="{9D8B030D-6E8A-4147-A177-3AD203B41FA5}">
                      <a16:colId xmlns:a16="http://schemas.microsoft.com/office/drawing/2014/main" val="1459510400"/>
                    </a:ext>
                  </a:extLst>
                </a:gridCol>
                <a:gridCol w="5071681">
                  <a:extLst>
                    <a:ext uri="{9D8B030D-6E8A-4147-A177-3AD203B41FA5}">
                      <a16:colId xmlns:a16="http://schemas.microsoft.com/office/drawing/2014/main" val="4136163547"/>
                    </a:ext>
                  </a:extLst>
                </a:gridCol>
              </a:tblGrid>
              <a:tr h="6819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 특성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75204"/>
                  </a:ext>
                </a:extLst>
              </a:tr>
              <a:tr h="681951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Random Forest Regressor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단순하면서도 강력한 분류 알고리즘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882607"/>
                  </a:ext>
                </a:extLst>
              </a:tr>
              <a:tr h="654467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선형 상관관계를 모델링 하는 회귀분석 기법</a:t>
                      </a:r>
                      <a:endParaRPr lang="en-US" altLang="ko-KR" sz="1800" b="0" i="0" u="none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330806"/>
                  </a:ext>
                </a:extLst>
              </a:tr>
              <a:tr h="681951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SVR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u="none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시계열</a:t>
                      </a:r>
                      <a:r>
                        <a:rPr lang="en-US" altLang="ko-KR" u="none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u="none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비선형 문제에도 적용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70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93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오른쪽 대괄호 16">
            <a:extLst>
              <a:ext uri="{FF2B5EF4-FFF2-40B4-BE49-F238E27FC236}">
                <a16:creationId xmlns:a16="http://schemas.microsoft.com/office/drawing/2014/main" id="{005E1568-0585-4C4E-8CD8-AD90B19A47D6}"/>
              </a:ext>
            </a:extLst>
          </p:cNvPr>
          <p:cNvSpPr/>
          <p:nvPr/>
        </p:nvSpPr>
        <p:spPr>
          <a:xfrm rot="16200000">
            <a:off x="2125886" y="-773336"/>
            <a:ext cx="692483" cy="335675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F7BF58-74A7-4BE5-A9CC-FAB9FE7AE258}"/>
              </a:ext>
            </a:extLst>
          </p:cNvPr>
          <p:cNvCxnSpPr>
            <a:cxnSpLocks/>
          </p:cNvCxnSpPr>
          <p:nvPr/>
        </p:nvCxnSpPr>
        <p:spPr>
          <a:xfrm>
            <a:off x="4150504" y="1251284"/>
            <a:ext cx="6966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74B6A74-BD23-4DA0-81E4-EF459931B688}"/>
              </a:ext>
            </a:extLst>
          </p:cNvPr>
          <p:cNvGrpSpPr/>
          <p:nvPr/>
        </p:nvGrpSpPr>
        <p:grpSpPr>
          <a:xfrm>
            <a:off x="766550" y="204429"/>
            <a:ext cx="3340465" cy="1445284"/>
            <a:chOff x="706906" y="242646"/>
            <a:chExt cx="3329716" cy="159968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C79D65-F7C6-43B9-B9D3-F1114ED94D59}"/>
                </a:ext>
              </a:extLst>
            </p:cNvPr>
            <p:cNvSpPr txBox="1"/>
            <p:nvPr/>
          </p:nvSpPr>
          <p:spPr>
            <a:xfrm>
              <a:off x="1344849" y="1126950"/>
              <a:ext cx="2659168" cy="715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모델링 및 </a:t>
              </a: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성능 비교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5625875-33B1-4BFA-B21F-AA5D5499E66F}"/>
                </a:ext>
              </a:extLst>
            </p:cNvPr>
            <p:cNvSpPr/>
            <p:nvPr/>
          </p:nvSpPr>
          <p:spPr>
            <a:xfrm>
              <a:off x="1965494" y="686326"/>
              <a:ext cx="2071128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 및 결과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7E59404-2616-40E0-B3A5-748167B76EA9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1577914-4378-4B21-A7D8-37F87F08CD6A}"/>
                  </a:ext>
                </a:extLst>
              </p:cNvPr>
              <p:cNvSpPr txBox="1"/>
              <p:nvPr/>
            </p:nvSpPr>
            <p:spPr>
              <a:xfrm>
                <a:off x="1064085" y="3752658"/>
                <a:ext cx="3873304" cy="10776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d>
                                    <m:dPr>
                                      <m:ctrlPr>
                                        <a:rPr lang="pt-BR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d>
                                    <m:dPr>
                                      <m:ctrlPr>
                                        <a:rPr lang="pt-BR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ko-KR" altLang="en-US" dirty="0">
                                  <a:latin typeface="나눔고딕" panose="020D0604000000000000" pitchFamily="50" charset="-127"/>
                                  <a:ea typeface="나눔고딕" panose="020D0604000000000000" pitchFamily="50" charset="-127"/>
                                </a:rPr>
                                <m:t> 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ko-KR" altLang="en-US" dirty="0"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1577914-4378-4B21-A7D8-37F87F08C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85" y="3752658"/>
                <a:ext cx="3873304" cy="10776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209919D-E8F0-4D26-8D47-3713D518F72B}"/>
              </a:ext>
            </a:extLst>
          </p:cNvPr>
          <p:cNvSpPr txBox="1"/>
          <p:nvPr/>
        </p:nvSpPr>
        <p:spPr>
          <a:xfrm>
            <a:off x="5440344" y="1911604"/>
            <a:ext cx="5529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RMSLE(Root Mean Squared Log Error)</a:t>
            </a:r>
            <a:endParaRPr lang="ko-KR" altLang="en-US" sz="2400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모서리가 둥근 직사각형 7">
            <a:extLst>
              <a:ext uri="{FF2B5EF4-FFF2-40B4-BE49-F238E27FC236}">
                <a16:creationId xmlns:a16="http://schemas.microsoft.com/office/drawing/2014/main" id="{70853A1A-11BA-4062-874A-D98472973840}"/>
              </a:ext>
            </a:extLst>
          </p:cNvPr>
          <p:cNvSpPr/>
          <p:nvPr/>
        </p:nvSpPr>
        <p:spPr>
          <a:xfrm>
            <a:off x="942686" y="1958968"/>
            <a:ext cx="3044218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0138042D-D5B7-4B70-B0FB-7FFF692829A5}"/>
              </a:ext>
            </a:extLst>
          </p:cNvPr>
          <p:cNvSpPr txBox="1"/>
          <p:nvPr/>
        </p:nvSpPr>
        <p:spPr>
          <a:xfrm>
            <a:off x="1064085" y="1958968"/>
            <a:ext cx="28014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평가 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E9FE1-7A56-4735-86EE-25F1A221C9F3}"/>
              </a:ext>
            </a:extLst>
          </p:cNvPr>
          <p:cNvSpPr txBox="1"/>
          <p:nvPr/>
        </p:nvSpPr>
        <p:spPr>
          <a:xfrm>
            <a:off x="5440344" y="3372119"/>
            <a:ext cx="5899855" cy="222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RMSL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로그를 적용해 준 지표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아웃라이어에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강하다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상대적 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Error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측정해 준다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예측값이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실제 값보다 작을 때 더 높은 페널티를 준다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3555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오른쪽 대괄호 16">
            <a:extLst>
              <a:ext uri="{FF2B5EF4-FFF2-40B4-BE49-F238E27FC236}">
                <a16:creationId xmlns:a16="http://schemas.microsoft.com/office/drawing/2014/main" id="{005E1568-0585-4C4E-8CD8-AD90B19A47D6}"/>
              </a:ext>
            </a:extLst>
          </p:cNvPr>
          <p:cNvSpPr/>
          <p:nvPr/>
        </p:nvSpPr>
        <p:spPr>
          <a:xfrm rot="16200000">
            <a:off x="2125886" y="-773336"/>
            <a:ext cx="692483" cy="335675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F7BF58-74A7-4BE5-A9CC-FAB9FE7AE258}"/>
              </a:ext>
            </a:extLst>
          </p:cNvPr>
          <p:cNvCxnSpPr>
            <a:cxnSpLocks/>
          </p:cNvCxnSpPr>
          <p:nvPr/>
        </p:nvCxnSpPr>
        <p:spPr>
          <a:xfrm>
            <a:off x="4150504" y="1251284"/>
            <a:ext cx="6966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74B6A74-BD23-4DA0-81E4-EF459931B688}"/>
              </a:ext>
            </a:extLst>
          </p:cNvPr>
          <p:cNvGrpSpPr/>
          <p:nvPr/>
        </p:nvGrpSpPr>
        <p:grpSpPr>
          <a:xfrm>
            <a:off x="766550" y="204429"/>
            <a:ext cx="3340465" cy="1445284"/>
            <a:chOff x="706906" y="242646"/>
            <a:chExt cx="3329716" cy="159968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C79D65-F7C6-43B9-B9D3-F1114ED94D59}"/>
                </a:ext>
              </a:extLst>
            </p:cNvPr>
            <p:cNvSpPr txBox="1"/>
            <p:nvPr/>
          </p:nvSpPr>
          <p:spPr>
            <a:xfrm>
              <a:off x="1344849" y="1126950"/>
              <a:ext cx="2659168" cy="715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모델링 및 </a:t>
              </a: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성능 비교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5625875-33B1-4BFA-B21F-AA5D5499E66F}"/>
                </a:ext>
              </a:extLst>
            </p:cNvPr>
            <p:cNvSpPr/>
            <p:nvPr/>
          </p:nvSpPr>
          <p:spPr>
            <a:xfrm>
              <a:off x="1965494" y="686326"/>
              <a:ext cx="2071128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 및 결과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7E59404-2616-40E0-B3A5-748167B76EA9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A4E1F9E-438B-4B56-9505-2C913A8FD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184704"/>
              </p:ext>
            </p:extLst>
          </p:nvPr>
        </p:nvGraphicFramePr>
        <p:xfrm>
          <a:off x="2740428" y="3552394"/>
          <a:ext cx="6358640" cy="270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9320">
                  <a:extLst>
                    <a:ext uri="{9D8B030D-6E8A-4147-A177-3AD203B41FA5}">
                      <a16:colId xmlns:a16="http://schemas.microsoft.com/office/drawing/2014/main" val="1459510400"/>
                    </a:ext>
                  </a:extLst>
                </a:gridCol>
                <a:gridCol w="3179320">
                  <a:extLst>
                    <a:ext uri="{9D8B030D-6E8A-4147-A177-3AD203B41FA5}">
                      <a16:colId xmlns:a16="http://schemas.microsoft.com/office/drawing/2014/main" val="4136163547"/>
                    </a:ext>
                  </a:extLst>
                </a:gridCol>
              </a:tblGrid>
              <a:tr h="6819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 </a:t>
                      </a:r>
                      <a:r>
                        <a:rPr lang="ko-KR" altLang="en-US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예측률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75204"/>
                  </a:ext>
                </a:extLst>
              </a:tr>
              <a:tr h="681951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Random Forest Regressor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0.319082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882607"/>
                  </a:ext>
                </a:extLst>
              </a:tr>
              <a:tr h="654467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800" b="0" i="0" u="none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0.993088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330806"/>
                  </a:ext>
                </a:extLst>
              </a:tr>
              <a:tr h="681951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SVR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u="none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1.231370</a:t>
                      </a:r>
                      <a:endParaRPr lang="ko-KR" altLang="en-US" u="none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70900"/>
                  </a:ext>
                </a:extLst>
              </a:tr>
            </a:tbl>
          </a:graphicData>
        </a:graphic>
      </p:graphicFrame>
      <p:sp>
        <p:nvSpPr>
          <p:cNvPr id="10" name="모서리가 둥근 직사각형 7">
            <a:extLst>
              <a:ext uri="{FF2B5EF4-FFF2-40B4-BE49-F238E27FC236}">
                <a16:creationId xmlns:a16="http://schemas.microsoft.com/office/drawing/2014/main" id="{8788DF29-C6B7-4BD7-B239-CC66DDA3EAAD}"/>
              </a:ext>
            </a:extLst>
          </p:cNvPr>
          <p:cNvSpPr/>
          <p:nvPr/>
        </p:nvSpPr>
        <p:spPr>
          <a:xfrm>
            <a:off x="993445" y="2164190"/>
            <a:ext cx="3044218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2A822CDF-95A3-4E73-868C-4F9612B380EB}"/>
              </a:ext>
            </a:extLst>
          </p:cNvPr>
          <p:cNvSpPr txBox="1"/>
          <p:nvPr/>
        </p:nvSpPr>
        <p:spPr>
          <a:xfrm>
            <a:off x="1114844" y="2164190"/>
            <a:ext cx="28014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1.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시도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A42A0-A812-43F4-B423-BF02CC05326C}"/>
              </a:ext>
            </a:extLst>
          </p:cNvPr>
          <p:cNvSpPr txBox="1"/>
          <p:nvPr/>
        </p:nvSpPr>
        <p:spPr>
          <a:xfrm>
            <a:off x="4560849" y="1649713"/>
            <a:ext cx="6966675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선택 속성 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season, weather, temp, </a:t>
            </a:r>
            <a:r>
              <a:rPr lang="en-US" altLang="ko-KR" dirty="0" err="1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atemp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humidity, year, hour, </a:t>
            </a:r>
            <a:r>
              <a:rPr lang="en-US" altLang="ko-KR" dirty="0" err="1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dayofweek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, holiday,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workingday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Windspeed 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속성을 처리하지 않았을 때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Count 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속성 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log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처리 전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4753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오른쪽 대괄호 16">
            <a:extLst>
              <a:ext uri="{FF2B5EF4-FFF2-40B4-BE49-F238E27FC236}">
                <a16:creationId xmlns:a16="http://schemas.microsoft.com/office/drawing/2014/main" id="{005E1568-0585-4C4E-8CD8-AD90B19A47D6}"/>
              </a:ext>
            </a:extLst>
          </p:cNvPr>
          <p:cNvSpPr/>
          <p:nvPr/>
        </p:nvSpPr>
        <p:spPr>
          <a:xfrm rot="16200000">
            <a:off x="2125886" y="-773336"/>
            <a:ext cx="692483" cy="335675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F7BF58-74A7-4BE5-A9CC-FAB9FE7AE258}"/>
              </a:ext>
            </a:extLst>
          </p:cNvPr>
          <p:cNvCxnSpPr>
            <a:cxnSpLocks/>
          </p:cNvCxnSpPr>
          <p:nvPr/>
        </p:nvCxnSpPr>
        <p:spPr>
          <a:xfrm>
            <a:off x="4150504" y="1251284"/>
            <a:ext cx="6966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74B6A74-BD23-4DA0-81E4-EF459931B688}"/>
              </a:ext>
            </a:extLst>
          </p:cNvPr>
          <p:cNvGrpSpPr/>
          <p:nvPr/>
        </p:nvGrpSpPr>
        <p:grpSpPr>
          <a:xfrm>
            <a:off x="766550" y="204429"/>
            <a:ext cx="3340465" cy="1445284"/>
            <a:chOff x="706906" y="242646"/>
            <a:chExt cx="3329716" cy="159968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C79D65-F7C6-43B9-B9D3-F1114ED94D59}"/>
                </a:ext>
              </a:extLst>
            </p:cNvPr>
            <p:cNvSpPr txBox="1"/>
            <p:nvPr/>
          </p:nvSpPr>
          <p:spPr>
            <a:xfrm>
              <a:off x="1344849" y="1126950"/>
              <a:ext cx="2659168" cy="715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모델링 및 </a:t>
              </a: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성능 비교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5625875-33B1-4BFA-B21F-AA5D5499E66F}"/>
                </a:ext>
              </a:extLst>
            </p:cNvPr>
            <p:cNvSpPr/>
            <p:nvPr/>
          </p:nvSpPr>
          <p:spPr>
            <a:xfrm>
              <a:off x="1965494" y="686326"/>
              <a:ext cx="2071128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 및 결과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7E59404-2616-40E0-B3A5-748167B76EA9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A4E1F9E-438B-4B56-9505-2C913A8FD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58435"/>
              </p:ext>
            </p:extLst>
          </p:nvPr>
        </p:nvGraphicFramePr>
        <p:xfrm>
          <a:off x="2740428" y="3598880"/>
          <a:ext cx="6358640" cy="270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9320">
                  <a:extLst>
                    <a:ext uri="{9D8B030D-6E8A-4147-A177-3AD203B41FA5}">
                      <a16:colId xmlns:a16="http://schemas.microsoft.com/office/drawing/2014/main" val="1459510400"/>
                    </a:ext>
                  </a:extLst>
                </a:gridCol>
                <a:gridCol w="3179320">
                  <a:extLst>
                    <a:ext uri="{9D8B030D-6E8A-4147-A177-3AD203B41FA5}">
                      <a16:colId xmlns:a16="http://schemas.microsoft.com/office/drawing/2014/main" val="4136163547"/>
                    </a:ext>
                  </a:extLst>
                </a:gridCol>
              </a:tblGrid>
              <a:tr h="6819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 </a:t>
                      </a:r>
                      <a:r>
                        <a:rPr lang="ko-KR" altLang="en-US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예측률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75204"/>
                  </a:ext>
                </a:extLst>
              </a:tr>
              <a:tr h="681951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Random Forest Regressor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0.082858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882607"/>
                  </a:ext>
                </a:extLst>
              </a:tr>
              <a:tr h="654467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800" b="0" i="0" u="none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0.208946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330806"/>
                  </a:ext>
                </a:extLst>
              </a:tr>
              <a:tr h="681951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SVR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u="none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0.234557</a:t>
                      </a:r>
                      <a:endParaRPr lang="ko-KR" altLang="en-US" u="none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70900"/>
                  </a:ext>
                </a:extLst>
              </a:tr>
            </a:tbl>
          </a:graphicData>
        </a:graphic>
      </p:graphicFrame>
      <p:sp>
        <p:nvSpPr>
          <p:cNvPr id="10" name="모서리가 둥근 직사각형 7">
            <a:extLst>
              <a:ext uri="{FF2B5EF4-FFF2-40B4-BE49-F238E27FC236}">
                <a16:creationId xmlns:a16="http://schemas.microsoft.com/office/drawing/2014/main" id="{8788DF29-C6B7-4BD7-B239-CC66DDA3EAAD}"/>
              </a:ext>
            </a:extLst>
          </p:cNvPr>
          <p:cNvSpPr/>
          <p:nvPr/>
        </p:nvSpPr>
        <p:spPr>
          <a:xfrm>
            <a:off x="993445" y="2164190"/>
            <a:ext cx="3044218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2A822CDF-95A3-4E73-868C-4F9612B380EB}"/>
              </a:ext>
            </a:extLst>
          </p:cNvPr>
          <p:cNvSpPr txBox="1"/>
          <p:nvPr/>
        </p:nvSpPr>
        <p:spPr>
          <a:xfrm>
            <a:off x="1114844" y="2164190"/>
            <a:ext cx="28014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2.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시도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A42A0-A812-43F4-B423-BF02CC05326C}"/>
              </a:ext>
            </a:extLst>
          </p:cNvPr>
          <p:cNvSpPr txBox="1"/>
          <p:nvPr/>
        </p:nvSpPr>
        <p:spPr>
          <a:xfrm>
            <a:off x="4560849" y="1649713"/>
            <a:ext cx="6966675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선택 속성 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season, weather, temp, humidity, year, hour, </a:t>
            </a:r>
            <a:r>
              <a:rPr lang="en-US" altLang="ko-KR" dirty="0" err="1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dayofweek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, holiday,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workingday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Windspeed 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속성을 처리한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후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Count 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속성을 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log 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처리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1431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오른쪽 대괄호 16">
            <a:extLst>
              <a:ext uri="{FF2B5EF4-FFF2-40B4-BE49-F238E27FC236}">
                <a16:creationId xmlns:a16="http://schemas.microsoft.com/office/drawing/2014/main" id="{005E1568-0585-4C4E-8CD8-AD90B19A47D6}"/>
              </a:ext>
            </a:extLst>
          </p:cNvPr>
          <p:cNvSpPr/>
          <p:nvPr/>
        </p:nvSpPr>
        <p:spPr>
          <a:xfrm rot="16200000">
            <a:off x="2125886" y="-773336"/>
            <a:ext cx="692483" cy="335675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F7BF58-74A7-4BE5-A9CC-FAB9FE7AE258}"/>
              </a:ext>
            </a:extLst>
          </p:cNvPr>
          <p:cNvCxnSpPr>
            <a:cxnSpLocks/>
          </p:cNvCxnSpPr>
          <p:nvPr/>
        </p:nvCxnSpPr>
        <p:spPr>
          <a:xfrm>
            <a:off x="4150504" y="1251284"/>
            <a:ext cx="6966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74B6A74-BD23-4DA0-81E4-EF459931B688}"/>
              </a:ext>
            </a:extLst>
          </p:cNvPr>
          <p:cNvGrpSpPr/>
          <p:nvPr/>
        </p:nvGrpSpPr>
        <p:grpSpPr>
          <a:xfrm>
            <a:off x="766550" y="204429"/>
            <a:ext cx="3340465" cy="1445284"/>
            <a:chOff x="706906" y="242646"/>
            <a:chExt cx="3329716" cy="159968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C79D65-F7C6-43B9-B9D3-F1114ED94D59}"/>
                </a:ext>
              </a:extLst>
            </p:cNvPr>
            <p:cNvSpPr txBox="1"/>
            <p:nvPr/>
          </p:nvSpPr>
          <p:spPr>
            <a:xfrm>
              <a:off x="1344849" y="1126950"/>
              <a:ext cx="2659168" cy="715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모델링 및 </a:t>
              </a: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성능 비교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5625875-33B1-4BFA-B21F-AA5D5499E66F}"/>
                </a:ext>
              </a:extLst>
            </p:cNvPr>
            <p:cNvSpPr/>
            <p:nvPr/>
          </p:nvSpPr>
          <p:spPr>
            <a:xfrm>
              <a:off x="1965494" y="686326"/>
              <a:ext cx="2071128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 및 결과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7E59404-2616-40E0-B3A5-748167B76EA9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A4E1F9E-438B-4B56-9505-2C913A8FD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82956"/>
              </p:ext>
            </p:extLst>
          </p:nvPr>
        </p:nvGraphicFramePr>
        <p:xfrm>
          <a:off x="2740428" y="3598880"/>
          <a:ext cx="6358640" cy="270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9320">
                  <a:extLst>
                    <a:ext uri="{9D8B030D-6E8A-4147-A177-3AD203B41FA5}">
                      <a16:colId xmlns:a16="http://schemas.microsoft.com/office/drawing/2014/main" val="1459510400"/>
                    </a:ext>
                  </a:extLst>
                </a:gridCol>
                <a:gridCol w="3179320">
                  <a:extLst>
                    <a:ext uri="{9D8B030D-6E8A-4147-A177-3AD203B41FA5}">
                      <a16:colId xmlns:a16="http://schemas.microsoft.com/office/drawing/2014/main" val="4136163547"/>
                    </a:ext>
                  </a:extLst>
                </a:gridCol>
              </a:tblGrid>
              <a:tr h="6819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 </a:t>
                      </a:r>
                      <a:r>
                        <a:rPr lang="ko-KR" altLang="en-US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예측률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75204"/>
                  </a:ext>
                </a:extLst>
              </a:tr>
              <a:tr h="681951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Random Forest Regressor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0.090681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882607"/>
                  </a:ext>
                </a:extLst>
              </a:tr>
              <a:tr h="654467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800" b="0" i="0" u="none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0.186918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330806"/>
                  </a:ext>
                </a:extLst>
              </a:tr>
              <a:tr h="681951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SVR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u="none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0.211613</a:t>
                      </a:r>
                      <a:endParaRPr lang="ko-KR" altLang="en-US" u="none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70900"/>
                  </a:ext>
                </a:extLst>
              </a:tr>
            </a:tbl>
          </a:graphicData>
        </a:graphic>
      </p:graphicFrame>
      <p:sp>
        <p:nvSpPr>
          <p:cNvPr id="10" name="모서리가 둥근 직사각형 7">
            <a:extLst>
              <a:ext uri="{FF2B5EF4-FFF2-40B4-BE49-F238E27FC236}">
                <a16:creationId xmlns:a16="http://schemas.microsoft.com/office/drawing/2014/main" id="{8788DF29-C6B7-4BD7-B239-CC66DDA3EAAD}"/>
              </a:ext>
            </a:extLst>
          </p:cNvPr>
          <p:cNvSpPr/>
          <p:nvPr/>
        </p:nvSpPr>
        <p:spPr>
          <a:xfrm>
            <a:off x="993445" y="2164190"/>
            <a:ext cx="3044218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2A822CDF-95A3-4E73-868C-4F9612B380EB}"/>
              </a:ext>
            </a:extLst>
          </p:cNvPr>
          <p:cNvSpPr txBox="1"/>
          <p:nvPr/>
        </p:nvSpPr>
        <p:spPr>
          <a:xfrm>
            <a:off x="1114844" y="2164190"/>
            <a:ext cx="28014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3.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시도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A42A0-A812-43F4-B423-BF02CC05326C}"/>
              </a:ext>
            </a:extLst>
          </p:cNvPr>
          <p:cNvSpPr txBox="1"/>
          <p:nvPr/>
        </p:nvSpPr>
        <p:spPr>
          <a:xfrm>
            <a:off x="4560849" y="1649713"/>
            <a:ext cx="7147931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선택 속성 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season, weather, temp, humidity, hour, </a:t>
            </a:r>
            <a:r>
              <a:rPr lang="en-US" altLang="ko-KR" dirty="0" err="1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dayofweek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, holiday,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workingday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Windspeed 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속성을 처리한 후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Count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속성 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log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처리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4725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오른쪽 대괄호 16">
            <a:extLst>
              <a:ext uri="{FF2B5EF4-FFF2-40B4-BE49-F238E27FC236}">
                <a16:creationId xmlns:a16="http://schemas.microsoft.com/office/drawing/2014/main" id="{005E1568-0585-4C4E-8CD8-AD90B19A47D6}"/>
              </a:ext>
            </a:extLst>
          </p:cNvPr>
          <p:cNvSpPr/>
          <p:nvPr/>
        </p:nvSpPr>
        <p:spPr>
          <a:xfrm rot="16200000">
            <a:off x="2125886" y="-773336"/>
            <a:ext cx="692483" cy="335675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F7BF58-74A7-4BE5-A9CC-FAB9FE7AE258}"/>
              </a:ext>
            </a:extLst>
          </p:cNvPr>
          <p:cNvCxnSpPr>
            <a:cxnSpLocks/>
          </p:cNvCxnSpPr>
          <p:nvPr/>
        </p:nvCxnSpPr>
        <p:spPr>
          <a:xfrm>
            <a:off x="4150504" y="1251284"/>
            <a:ext cx="6966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74B6A74-BD23-4DA0-81E4-EF459931B688}"/>
              </a:ext>
            </a:extLst>
          </p:cNvPr>
          <p:cNvGrpSpPr/>
          <p:nvPr/>
        </p:nvGrpSpPr>
        <p:grpSpPr>
          <a:xfrm>
            <a:off x="766550" y="204429"/>
            <a:ext cx="3340465" cy="1445284"/>
            <a:chOff x="706906" y="242646"/>
            <a:chExt cx="3329716" cy="159968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C79D65-F7C6-43B9-B9D3-F1114ED94D59}"/>
                </a:ext>
              </a:extLst>
            </p:cNvPr>
            <p:cNvSpPr txBox="1"/>
            <p:nvPr/>
          </p:nvSpPr>
          <p:spPr>
            <a:xfrm>
              <a:off x="1344849" y="1126950"/>
              <a:ext cx="2659168" cy="715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모델링 및 </a:t>
              </a: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성능 비교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5625875-33B1-4BFA-B21F-AA5D5499E66F}"/>
                </a:ext>
              </a:extLst>
            </p:cNvPr>
            <p:cNvSpPr/>
            <p:nvPr/>
          </p:nvSpPr>
          <p:spPr>
            <a:xfrm>
              <a:off x="1965494" y="686326"/>
              <a:ext cx="2071128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 및 결과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7E59404-2616-40E0-B3A5-748167B76EA9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A4E1F9E-438B-4B56-9505-2C913A8FD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853945"/>
              </p:ext>
            </p:extLst>
          </p:nvPr>
        </p:nvGraphicFramePr>
        <p:xfrm>
          <a:off x="3679570" y="2700656"/>
          <a:ext cx="4832860" cy="270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430">
                  <a:extLst>
                    <a:ext uri="{9D8B030D-6E8A-4147-A177-3AD203B41FA5}">
                      <a16:colId xmlns:a16="http://schemas.microsoft.com/office/drawing/2014/main" val="1459510400"/>
                    </a:ext>
                  </a:extLst>
                </a:gridCol>
                <a:gridCol w="2416430">
                  <a:extLst>
                    <a:ext uri="{9D8B030D-6E8A-4147-A177-3AD203B41FA5}">
                      <a16:colId xmlns:a16="http://schemas.microsoft.com/office/drawing/2014/main" val="4136163547"/>
                    </a:ext>
                  </a:extLst>
                </a:gridCol>
              </a:tblGrid>
              <a:tr h="6819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 </a:t>
                      </a:r>
                      <a:r>
                        <a:rPr lang="ko-KR" altLang="en-US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예측률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75204"/>
                  </a:ext>
                </a:extLst>
              </a:tr>
              <a:tr h="681951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첫 번째 시도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0.45834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882607"/>
                  </a:ext>
                </a:extLst>
              </a:tr>
              <a:tr h="654467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두 번째 시도</a:t>
                      </a:r>
                      <a:endParaRPr lang="en-US" altLang="ko-KR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800" b="0" i="0" u="none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0.43687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330806"/>
                  </a:ext>
                </a:extLst>
              </a:tr>
              <a:tr h="681951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 번째 시도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u="none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0.46322</a:t>
                      </a:r>
                      <a:endParaRPr lang="ko-KR" altLang="en-US" u="none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70900"/>
                  </a:ext>
                </a:extLst>
              </a:tr>
            </a:tbl>
          </a:graphicData>
        </a:graphic>
      </p:graphicFrame>
      <p:sp>
        <p:nvSpPr>
          <p:cNvPr id="10" name="모서리가 둥근 직사각형 7">
            <a:extLst>
              <a:ext uri="{FF2B5EF4-FFF2-40B4-BE49-F238E27FC236}">
                <a16:creationId xmlns:a16="http://schemas.microsoft.com/office/drawing/2014/main" id="{8788DF29-C6B7-4BD7-B239-CC66DDA3EAAD}"/>
              </a:ext>
            </a:extLst>
          </p:cNvPr>
          <p:cNvSpPr/>
          <p:nvPr/>
        </p:nvSpPr>
        <p:spPr>
          <a:xfrm>
            <a:off x="4573891" y="1853582"/>
            <a:ext cx="3044218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2A822CDF-95A3-4E73-868C-4F9612B380EB}"/>
              </a:ext>
            </a:extLst>
          </p:cNvPr>
          <p:cNvSpPr txBox="1"/>
          <p:nvPr/>
        </p:nvSpPr>
        <p:spPr>
          <a:xfrm>
            <a:off x="4695290" y="1853582"/>
            <a:ext cx="28014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Kaggle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예측 점수</a:t>
            </a:r>
          </a:p>
        </p:txBody>
      </p:sp>
    </p:spTree>
    <p:extLst>
      <p:ext uri="{BB962C8B-B14F-4D97-AF65-F5344CB8AC3E}">
        <p14:creationId xmlns:p14="http://schemas.microsoft.com/office/powerpoint/2010/main" val="2338298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오른쪽 대괄호 16">
            <a:extLst>
              <a:ext uri="{FF2B5EF4-FFF2-40B4-BE49-F238E27FC236}">
                <a16:creationId xmlns:a16="http://schemas.microsoft.com/office/drawing/2014/main" id="{005E1568-0585-4C4E-8CD8-AD90B19A47D6}"/>
              </a:ext>
            </a:extLst>
          </p:cNvPr>
          <p:cNvSpPr/>
          <p:nvPr/>
        </p:nvSpPr>
        <p:spPr>
          <a:xfrm rot="16200000">
            <a:off x="2125886" y="-773336"/>
            <a:ext cx="692483" cy="335675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F7BF58-74A7-4BE5-A9CC-FAB9FE7AE258}"/>
              </a:ext>
            </a:extLst>
          </p:cNvPr>
          <p:cNvCxnSpPr>
            <a:cxnSpLocks/>
          </p:cNvCxnSpPr>
          <p:nvPr/>
        </p:nvCxnSpPr>
        <p:spPr>
          <a:xfrm>
            <a:off x="4150504" y="1251284"/>
            <a:ext cx="6966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74B6A74-BD23-4DA0-81E4-EF459931B688}"/>
              </a:ext>
            </a:extLst>
          </p:cNvPr>
          <p:cNvGrpSpPr/>
          <p:nvPr/>
        </p:nvGrpSpPr>
        <p:grpSpPr>
          <a:xfrm>
            <a:off x="766550" y="204429"/>
            <a:ext cx="3340465" cy="1445284"/>
            <a:chOff x="706906" y="242646"/>
            <a:chExt cx="3329716" cy="159968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C79D65-F7C6-43B9-B9D3-F1114ED94D59}"/>
                </a:ext>
              </a:extLst>
            </p:cNvPr>
            <p:cNvSpPr txBox="1"/>
            <p:nvPr/>
          </p:nvSpPr>
          <p:spPr>
            <a:xfrm>
              <a:off x="1344849" y="1126950"/>
              <a:ext cx="2659168" cy="715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모델링 및 </a:t>
              </a: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성능 비교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5625875-33B1-4BFA-B21F-AA5D5499E66F}"/>
                </a:ext>
              </a:extLst>
            </p:cNvPr>
            <p:cNvSpPr/>
            <p:nvPr/>
          </p:nvSpPr>
          <p:spPr>
            <a:xfrm>
              <a:off x="1965494" y="686326"/>
              <a:ext cx="2071128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 및 결과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7E59404-2616-40E0-B3A5-748167B76EA9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A4E1F9E-438B-4B56-9505-2C913A8FD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210992"/>
              </p:ext>
            </p:extLst>
          </p:nvPr>
        </p:nvGraphicFramePr>
        <p:xfrm>
          <a:off x="3474953" y="3296636"/>
          <a:ext cx="4832860" cy="270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430">
                  <a:extLst>
                    <a:ext uri="{9D8B030D-6E8A-4147-A177-3AD203B41FA5}">
                      <a16:colId xmlns:a16="http://schemas.microsoft.com/office/drawing/2014/main" val="1459510400"/>
                    </a:ext>
                  </a:extLst>
                </a:gridCol>
                <a:gridCol w="2416430">
                  <a:extLst>
                    <a:ext uri="{9D8B030D-6E8A-4147-A177-3AD203B41FA5}">
                      <a16:colId xmlns:a16="http://schemas.microsoft.com/office/drawing/2014/main" val="4136163547"/>
                    </a:ext>
                  </a:extLst>
                </a:gridCol>
              </a:tblGrid>
              <a:tr h="6819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영향력이 강한 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75204"/>
                  </a:ext>
                </a:extLst>
              </a:tr>
              <a:tr h="681951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Hour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0.787168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882607"/>
                  </a:ext>
                </a:extLst>
              </a:tr>
              <a:tr h="654467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800" b="0" i="0" u="none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0.060123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330806"/>
                  </a:ext>
                </a:extLst>
              </a:tr>
              <a:tr h="681951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Workingday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u="none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0.037963</a:t>
                      </a:r>
                      <a:endParaRPr lang="ko-KR" altLang="en-US" u="none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70900"/>
                  </a:ext>
                </a:extLst>
              </a:tr>
            </a:tbl>
          </a:graphicData>
        </a:graphic>
      </p:graphicFrame>
      <p:sp>
        <p:nvSpPr>
          <p:cNvPr id="10" name="모서리가 둥근 직사각형 7">
            <a:extLst>
              <a:ext uri="{FF2B5EF4-FFF2-40B4-BE49-F238E27FC236}">
                <a16:creationId xmlns:a16="http://schemas.microsoft.com/office/drawing/2014/main" id="{8788DF29-C6B7-4BD7-B239-CC66DDA3EAAD}"/>
              </a:ext>
            </a:extLst>
          </p:cNvPr>
          <p:cNvSpPr/>
          <p:nvPr/>
        </p:nvSpPr>
        <p:spPr>
          <a:xfrm>
            <a:off x="1434280" y="2047809"/>
            <a:ext cx="3044218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2A822CDF-95A3-4E73-868C-4F9612B380EB}"/>
              </a:ext>
            </a:extLst>
          </p:cNvPr>
          <p:cNvSpPr txBox="1"/>
          <p:nvPr/>
        </p:nvSpPr>
        <p:spPr>
          <a:xfrm>
            <a:off x="1555679" y="2047809"/>
            <a:ext cx="28014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선택 점수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: 0.46322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687C6B-5BAD-4B1D-8D4C-86AA5D5FF20B}"/>
              </a:ext>
            </a:extLst>
          </p:cNvPr>
          <p:cNvSpPr txBox="1"/>
          <p:nvPr/>
        </p:nvSpPr>
        <p:spPr>
          <a:xfrm>
            <a:off x="6096000" y="1909309"/>
            <a:ext cx="3989070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번째 시도 선택</a:t>
            </a:r>
            <a:r>
              <a:rPr lang="en-US" altLang="ko-KR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영향력이 있다 생각됨</a:t>
            </a:r>
            <a:r>
              <a:rPr lang="en-US" altLang="ko-KR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556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오른쪽 대괄호 14">
            <a:extLst>
              <a:ext uri="{FF2B5EF4-FFF2-40B4-BE49-F238E27FC236}">
                <a16:creationId xmlns:a16="http://schemas.microsoft.com/office/drawing/2014/main" id="{E3D86D49-5A37-4FDC-AC2F-5ED7B1E73595}"/>
              </a:ext>
            </a:extLst>
          </p:cNvPr>
          <p:cNvSpPr/>
          <p:nvPr/>
        </p:nvSpPr>
        <p:spPr>
          <a:xfrm rot="16200000" flipH="1">
            <a:off x="2071809" y="-262060"/>
            <a:ext cx="472831" cy="3028950"/>
          </a:xfrm>
          <a:prstGeom prst="rightBracket">
            <a:avLst>
              <a:gd name="adj" fmla="val 0"/>
            </a:avLst>
          </a:prstGeom>
          <a:ln w="22225"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DFB0AF0-7AB0-41E1-87B2-C815067FFEEE}"/>
              </a:ext>
            </a:extLst>
          </p:cNvPr>
          <p:cNvCxnSpPr>
            <a:stCxn id="15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5FF90F-68A7-407C-B338-60824416B120}"/>
              </a:ext>
            </a:extLst>
          </p:cNvPr>
          <p:cNvSpPr/>
          <p:nvPr/>
        </p:nvSpPr>
        <p:spPr>
          <a:xfrm>
            <a:off x="1235562" y="631277"/>
            <a:ext cx="21453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70A9F0"/>
                </a:solidFill>
              </a:rPr>
              <a:t>IDNEX</a:t>
            </a:r>
            <a:endParaRPr lang="ko-KR" altLang="en-US" sz="4400" b="1" dirty="0">
              <a:solidFill>
                <a:srgbClr val="70A9F0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B63C065-A13A-458D-B335-7F53ADF4E6F9}"/>
              </a:ext>
            </a:extLst>
          </p:cNvPr>
          <p:cNvGrpSpPr/>
          <p:nvPr/>
        </p:nvGrpSpPr>
        <p:grpSpPr>
          <a:xfrm>
            <a:off x="1235562" y="2086501"/>
            <a:ext cx="3215409" cy="3973463"/>
            <a:chOff x="1235562" y="1949285"/>
            <a:chExt cx="3215409" cy="397346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86BD2D9-5807-4D29-8F35-38B349096EA7}"/>
                </a:ext>
              </a:extLst>
            </p:cNvPr>
            <p:cNvGrpSpPr/>
            <p:nvPr/>
          </p:nvGrpSpPr>
          <p:grpSpPr>
            <a:xfrm>
              <a:off x="1235562" y="2058025"/>
              <a:ext cx="617463" cy="539526"/>
              <a:chOff x="817719" y="2092749"/>
              <a:chExt cx="617463" cy="539526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1FB53119-A77B-4C99-9699-90594F864D04}"/>
                  </a:ext>
                </a:extLst>
              </p:cNvPr>
              <p:cNvSpPr/>
              <p:nvPr/>
            </p:nvSpPr>
            <p:spPr>
              <a:xfrm>
                <a:off x="817719" y="2092749"/>
                <a:ext cx="472057" cy="451413"/>
              </a:xfrm>
              <a:prstGeom prst="rect">
                <a:avLst/>
              </a:prstGeom>
              <a:solidFill>
                <a:srgbClr val="70A9F0"/>
              </a:solidFill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F5B5351-3263-4FAE-9EC5-737300DF24D0}"/>
                  </a:ext>
                </a:extLst>
              </p:cNvPr>
              <p:cNvSpPr/>
              <p:nvPr/>
            </p:nvSpPr>
            <p:spPr>
              <a:xfrm>
                <a:off x="963125" y="2180862"/>
                <a:ext cx="472057" cy="451413"/>
              </a:xfrm>
              <a:prstGeom prst="rect">
                <a:avLst/>
              </a:prstGeom>
              <a:noFill/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7999540-D1AE-4795-A0C9-2916EDB9E787}"/>
                </a:ext>
              </a:extLst>
            </p:cNvPr>
            <p:cNvGrpSpPr/>
            <p:nvPr/>
          </p:nvGrpSpPr>
          <p:grpSpPr>
            <a:xfrm>
              <a:off x="1235562" y="3163366"/>
              <a:ext cx="617463" cy="539526"/>
              <a:chOff x="817719" y="2092749"/>
              <a:chExt cx="617463" cy="53952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9DA19DA8-6191-48C3-829A-DAA4A64D4B69}"/>
                  </a:ext>
                </a:extLst>
              </p:cNvPr>
              <p:cNvSpPr/>
              <p:nvPr/>
            </p:nvSpPr>
            <p:spPr>
              <a:xfrm>
                <a:off x="817719" y="2092749"/>
                <a:ext cx="472057" cy="451413"/>
              </a:xfrm>
              <a:prstGeom prst="rect">
                <a:avLst/>
              </a:prstGeom>
              <a:solidFill>
                <a:srgbClr val="70A9F0"/>
              </a:solidFill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48966E6-90EB-47D9-BC79-1F5EF023775D}"/>
                  </a:ext>
                </a:extLst>
              </p:cNvPr>
              <p:cNvSpPr/>
              <p:nvPr/>
            </p:nvSpPr>
            <p:spPr>
              <a:xfrm>
                <a:off x="963125" y="2180862"/>
                <a:ext cx="472057" cy="451413"/>
              </a:xfrm>
              <a:prstGeom prst="rect">
                <a:avLst/>
              </a:prstGeom>
              <a:noFill/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A258936-E3A3-4A68-A983-644433AD34D9}"/>
                </a:ext>
              </a:extLst>
            </p:cNvPr>
            <p:cNvGrpSpPr/>
            <p:nvPr/>
          </p:nvGrpSpPr>
          <p:grpSpPr>
            <a:xfrm>
              <a:off x="1237118" y="4277881"/>
              <a:ext cx="617463" cy="539526"/>
              <a:chOff x="817719" y="2092749"/>
              <a:chExt cx="617463" cy="539526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BCF0FE9E-B9E4-4572-8D07-44EC92758C65}"/>
                  </a:ext>
                </a:extLst>
              </p:cNvPr>
              <p:cNvSpPr/>
              <p:nvPr/>
            </p:nvSpPr>
            <p:spPr>
              <a:xfrm>
                <a:off x="817719" y="2092749"/>
                <a:ext cx="472057" cy="451413"/>
              </a:xfrm>
              <a:prstGeom prst="rect">
                <a:avLst/>
              </a:prstGeom>
              <a:solidFill>
                <a:srgbClr val="70A9F0"/>
              </a:solidFill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AB14715A-A37F-4216-806B-06CB2E354C5E}"/>
                  </a:ext>
                </a:extLst>
              </p:cNvPr>
              <p:cNvSpPr/>
              <p:nvPr/>
            </p:nvSpPr>
            <p:spPr>
              <a:xfrm>
                <a:off x="963125" y="2180862"/>
                <a:ext cx="472057" cy="451413"/>
              </a:xfrm>
              <a:prstGeom prst="rect">
                <a:avLst/>
              </a:prstGeom>
              <a:noFill/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1D969B4-D2B8-463E-B7E0-82872EC1E5C8}"/>
                </a:ext>
              </a:extLst>
            </p:cNvPr>
            <p:cNvGrpSpPr/>
            <p:nvPr/>
          </p:nvGrpSpPr>
          <p:grpSpPr>
            <a:xfrm>
              <a:off x="1235562" y="5383222"/>
              <a:ext cx="617463" cy="539526"/>
              <a:chOff x="817719" y="2092749"/>
              <a:chExt cx="617463" cy="53952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7B6510F2-7C8C-4005-976C-D964BD489C77}"/>
                  </a:ext>
                </a:extLst>
              </p:cNvPr>
              <p:cNvSpPr/>
              <p:nvPr/>
            </p:nvSpPr>
            <p:spPr>
              <a:xfrm>
                <a:off x="817719" y="2092749"/>
                <a:ext cx="472057" cy="451413"/>
              </a:xfrm>
              <a:prstGeom prst="rect">
                <a:avLst/>
              </a:prstGeom>
              <a:solidFill>
                <a:srgbClr val="70A9F0"/>
              </a:solidFill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0E22A7C7-9993-4E4E-952F-4A8F0795AEDC}"/>
                  </a:ext>
                </a:extLst>
              </p:cNvPr>
              <p:cNvSpPr/>
              <p:nvPr/>
            </p:nvSpPr>
            <p:spPr>
              <a:xfrm>
                <a:off x="963125" y="2180862"/>
                <a:ext cx="472057" cy="451413"/>
              </a:xfrm>
              <a:prstGeom prst="rect">
                <a:avLst/>
              </a:prstGeom>
              <a:noFill/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0378134-5DED-42DB-876B-9D0D49E15A2C}"/>
                </a:ext>
              </a:extLst>
            </p:cNvPr>
            <p:cNvSpPr/>
            <p:nvPr/>
          </p:nvSpPr>
          <p:spPr>
            <a:xfrm>
              <a:off x="1998431" y="2003654"/>
              <a:ext cx="1425390" cy="5816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haroni" panose="02010803020104030203" pitchFamily="2" charset="-79"/>
                </a:rPr>
                <a:t>분석 주제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2D5D733-24EB-4EC3-B742-F2A58B38E2A7}"/>
                </a:ext>
              </a:extLst>
            </p:cNvPr>
            <p:cNvSpPr/>
            <p:nvPr/>
          </p:nvSpPr>
          <p:spPr>
            <a:xfrm>
              <a:off x="1284680" y="1949285"/>
              <a:ext cx="373820" cy="5601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schemeClr val="bg1"/>
                  </a:solidFill>
                  <a:latin typeface="HY신명조" panose="02030600000101010101" pitchFamily="18" charset="-127"/>
                  <a:ea typeface="HY신명조" panose="02030600000101010101" pitchFamily="18" charset="-127"/>
                  <a:cs typeface="Aharoni" panose="02010803020104030203" pitchFamily="2" charset="-79"/>
                </a:rPr>
                <a:t>1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8E75320-E2D9-4F3B-8348-31F2F5A0907D}"/>
                </a:ext>
              </a:extLst>
            </p:cNvPr>
            <p:cNvSpPr/>
            <p:nvPr/>
          </p:nvSpPr>
          <p:spPr>
            <a:xfrm>
              <a:off x="1284680" y="3054626"/>
              <a:ext cx="373820" cy="5601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schemeClr val="bg1"/>
                  </a:solidFill>
                  <a:latin typeface="HY신명조" panose="02030600000101010101" pitchFamily="18" charset="-127"/>
                  <a:ea typeface="HY신명조" panose="02030600000101010101" pitchFamily="18" charset="-127"/>
                  <a:cs typeface="Aharoni" panose="02010803020104030203" pitchFamily="2" charset="-79"/>
                </a:rPr>
                <a:t>2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A5F2F07-FCF3-4019-B410-31B94269B326}"/>
                </a:ext>
              </a:extLst>
            </p:cNvPr>
            <p:cNvSpPr/>
            <p:nvPr/>
          </p:nvSpPr>
          <p:spPr>
            <a:xfrm>
              <a:off x="1286138" y="4159967"/>
              <a:ext cx="373820" cy="5601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schemeClr val="bg1"/>
                  </a:solidFill>
                  <a:latin typeface="HY신명조" panose="02030600000101010101" pitchFamily="18" charset="-127"/>
                  <a:ea typeface="HY신명조" panose="02030600000101010101" pitchFamily="18" charset="-127"/>
                  <a:cs typeface="Aharoni" panose="02010803020104030203" pitchFamily="2" charset="-79"/>
                </a:rPr>
                <a:t>3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31E117A-C1B0-49A1-AB2E-1C210490EADD}"/>
                </a:ext>
              </a:extLst>
            </p:cNvPr>
            <p:cNvSpPr/>
            <p:nvPr/>
          </p:nvSpPr>
          <p:spPr>
            <a:xfrm>
              <a:off x="1293038" y="5265308"/>
              <a:ext cx="373820" cy="5601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schemeClr val="bg1"/>
                  </a:solidFill>
                  <a:latin typeface="HY신명조" panose="02030600000101010101" pitchFamily="18" charset="-127"/>
                  <a:ea typeface="HY신명조" panose="02030600000101010101" pitchFamily="18" charset="-127"/>
                  <a:cs typeface="Aharoni" panose="02010803020104030203" pitchFamily="2" charset="-79"/>
                </a:rPr>
                <a:t>4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293D630-DE19-48A2-BECA-61E76EAB186E}"/>
                </a:ext>
              </a:extLst>
            </p:cNvPr>
            <p:cNvSpPr/>
            <p:nvPr/>
          </p:nvSpPr>
          <p:spPr>
            <a:xfrm>
              <a:off x="2073397" y="3108995"/>
              <a:ext cx="2002471" cy="5816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haroni" panose="02010803020104030203" pitchFamily="2" charset="-79"/>
                </a:rPr>
                <a:t>데이터 </a:t>
              </a:r>
              <a:r>
                <a:rPr lang="ko-KR" alt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haroni" panose="02010803020104030203" pitchFamily="2" charset="-79"/>
                </a:rPr>
                <a:t>전처리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D31F052-DE9C-42AC-A1F1-A5D00CE93543}"/>
                </a:ext>
              </a:extLst>
            </p:cNvPr>
            <p:cNvSpPr/>
            <p:nvPr/>
          </p:nvSpPr>
          <p:spPr>
            <a:xfrm>
              <a:off x="2073397" y="4223510"/>
              <a:ext cx="1800493" cy="5816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haroni" panose="02010803020104030203" pitchFamily="2" charset="-79"/>
                </a:rPr>
                <a:t>분석 및 결과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43787D2-0C13-4440-BAAE-FA34444A8184}"/>
                </a:ext>
              </a:extLst>
            </p:cNvPr>
            <p:cNvSpPr/>
            <p:nvPr/>
          </p:nvSpPr>
          <p:spPr>
            <a:xfrm>
              <a:off x="2073397" y="5328851"/>
              <a:ext cx="2377574" cy="5816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haroni" panose="02010803020104030203" pitchFamily="2" charset="-79"/>
                </a:rPr>
                <a:t>결과 및 활용방안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65FA06C1-B2C8-4B2C-9B27-EF8243852924}"/>
              </a:ext>
            </a:extLst>
          </p:cNvPr>
          <p:cNvSpPr txBox="1"/>
          <p:nvPr/>
        </p:nvSpPr>
        <p:spPr>
          <a:xfrm>
            <a:off x="5255613" y="2309624"/>
            <a:ext cx="2727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 목적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DE8621-1A86-4451-AAA2-5D330236C5D6}"/>
              </a:ext>
            </a:extLst>
          </p:cNvPr>
          <p:cNvSpPr txBox="1"/>
          <p:nvPr/>
        </p:nvSpPr>
        <p:spPr>
          <a:xfrm>
            <a:off x="5255613" y="3472247"/>
            <a:ext cx="2727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구성 및 모델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정제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838A99-CB30-4D27-86EF-5361EE468A80}"/>
              </a:ext>
            </a:extLst>
          </p:cNvPr>
          <p:cNvSpPr txBox="1"/>
          <p:nvPr/>
        </p:nvSpPr>
        <p:spPr>
          <a:xfrm>
            <a:off x="5255613" y="4448262"/>
            <a:ext cx="3220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 모델링 및 성능 비교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 결과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E79549-9D17-4AA7-93D2-762D4BB673A7}"/>
              </a:ext>
            </a:extLst>
          </p:cNvPr>
          <p:cNvSpPr txBox="1"/>
          <p:nvPr/>
        </p:nvSpPr>
        <p:spPr>
          <a:xfrm>
            <a:off x="5255613" y="5608734"/>
            <a:ext cx="3220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6908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른쪽 대괄호 10">
            <a:extLst>
              <a:ext uri="{FF2B5EF4-FFF2-40B4-BE49-F238E27FC236}">
                <a16:creationId xmlns:a16="http://schemas.microsoft.com/office/drawing/2014/main" id="{87C86577-3E5A-4315-AE1E-07A2281E4D87}"/>
              </a:ext>
            </a:extLst>
          </p:cNvPr>
          <p:cNvSpPr/>
          <p:nvPr/>
        </p:nvSpPr>
        <p:spPr>
          <a:xfrm rot="16200000">
            <a:off x="1517020" y="-164470"/>
            <a:ext cx="692483" cy="2139024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D99B9A3-C1CB-4738-BE4F-5F189E145D13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2932774" y="1251283"/>
            <a:ext cx="81844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CBB49D0-6F7A-48B7-8FA1-045DD91B7F6D}"/>
              </a:ext>
            </a:extLst>
          </p:cNvPr>
          <p:cNvGrpSpPr/>
          <p:nvPr/>
        </p:nvGrpSpPr>
        <p:grpSpPr>
          <a:xfrm>
            <a:off x="766550" y="204429"/>
            <a:ext cx="1949212" cy="1200329"/>
            <a:chOff x="706906" y="242646"/>
            <a:chExt cx="1942938" cy="132855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8BD24C7-22D5-41BC-BA51-A1CA6FD23EF5}"/>
                </a:ext>
              </a:extLst>
            </p:cNvPr>
            <p:cNvSpPr/>
            <p:nvPr/>
          </p:nvSpPr>
          <p:spPr>
            <a:xfrm>
              <a:off x="1791483" y="614896"/>
              <a:ext cx="858361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결과</a:t>
              </a:r>
              <a:endParaRPr lang="en-US" altLang="ko-KR" sz="28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F85D01A-153A-4A79-8F27-766E18E66877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04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04D891-028F-45AE-96DC-471426C76775}"/>
                  </a:ext>
                </a:extLst>
              </p:cNvPr>
              <p:cNvSpPr txBox="1"/>
              <p:nvPr/>
            </p:nvSpPr>
            <p:spPr>
              <a:xfrm>
                <a:off x="1681390" y="2431537"/>
                <a:ext cx="7939668" cy="3039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solidFill>
                      <a:schemeClr val="accent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평일 출퇴근 시간에 수요량이 많다</a:t>
                </a:r>
                <a:r>
                  <a:rPr lang="en-US" altLang="ko-KR" sz="2000" dirty="0">
                    <a:solidFill>
                      <a:schemeClr val="accent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.</a:t>
                </a:r>
              </a:p>
              <a:p>
                <a:pPr marL="285750" indent="-285750">
                  <a:lnSpc>
                    <a:spcPct val="2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solidFill>
                      <a:schemeClr val="accent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주말 </a:t>
                </a:r>
                <a:r>
                  <a:rPr lang="en-US" altLang="ko-KR" sz="2000" dirty="0">
                    <a:solidFill>
                      <a:schemeClr val="accent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10 ~ 18</a:t>
                </a:r>
                <a:r>
                  <a:rPr lang="ko-KR" altLang="en-US" sz="2000" dirty="0">
                    <a:solidFill>
                      <a:schemeClr val="accent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시 사이 수요량이 많다</a:t>
                </a:r>
                <a:r>
                  <a:rPr lang="en-US" altLang="ko-KR" sz="2000" dirty="0">
                    <a:solidFill>
                      <a:schemeClr val="accent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.</a:t>
                </a:r>
              </a:p>
              <a:p>
                <a:pPr marL="285750" indent="-285750">
                  <a:lnSpc>
                    <a:spcPct val="2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solidFill>
                      <a:schemeClr val="accent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수요량 중앙값 기준 온도 </a:t>
                </a:r>
                <a:r>
                  <a:rPr lang="en-US" altLang="ko-KR" sz="2000" dirty="0">
                    <a:solidFill>
                      <a:schemeClr val="accent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15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ko-KR" altLang="en-US" sz="2000" dirty="0">
                    <a:solidFill>
                      <a:schemeClr val="accent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이상이면 수요량이 늘기 시작한다</a:t>
                </a:r>
                <a:r>
                  <a:rPr lang="en-US" altLang="ko-KR" sz="2000" dirty="0">
                    <a:solidFill>
                      <a:schemeClr val="accent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.</a:t>
                </a:r>
              </a:p>
              <a:p>
                <a:pPr marL="285750" indent="-285750">
                  <a:lnSpc>
                    <a:spcPct val="2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chemeClr val="accent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hour, temp, </a:t>
                </a:r>
                <a:r>
                  <a:rPr lang="en-US" altLang="ko-KR" sz="2000" dirty="0" err="1">
                    <a:solidFill>
                      <a:schemeClr val="accent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workignday</a:t>
                </a:r>
                <a:r>
                  <a:rPr lang="en-US" altLang="ko-KR" sz="2000" dirty="0">
                    <a:solidFill>
                      <a:schemeClr val="accent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</a:t>
                </a:r>
                <a:r>
                  <a:rPr lang="ko-KR" altLang="en-US" sz="2000" dirty="0">
                    <a:solidFill>
                      <a:schemeClr val="accent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속성이 가장 영향력이 있다</a:t>
                </a:r>
                <a:r>
                  <a:rPr lang="en-US" altLang="ko-KR" sz="2000" dirty="0">
                    <a:solidFill>
                      <a:schemeClr val="accent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04D891-028F-45AE-96DC-471426C76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390" y="2431537"/>
                <a:ext cx="7939668" cy="3039294"/>
              </a:xfrm>
              <a:prstGeom prst="rect">
                <a:avLst/>
              </a:prstGeom>
              <a:blipFill>
                <a:blip r:embed="rId2"/>
                <a:stretch>
                  <a:fillRect l="-691" b="-2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259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/>
        </p:nvSpPr>
        <p:spPr>
          <a:xfrm>
            <a:off x="4962517" y="2720240"/>
            <a:ext cx="226696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ea"/>
                <a:sym typeface="+mn-lt"/>
              </a:rPr>
              <a:t>END</a:t>
            </a:r>
            <a:endParaRPr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ea"/>
              <a:sym typeface="+mn-lt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067175" y="3381959"/>
            <a:ext cx="4057650" cy="0"/>
            <a:chOff x="4067175" y="3381959"/>
            <a:chExt cx="4057650" cy="0"/>
          </a:xfrm>
        </p:grpSpPr>
        <p:cxnSp>
          <p:nvCxnSpPr>
            <p:cNvPr id="9" name="直接连接符 17"/>
            <p:cNvCxnSpPr/>
            <p:nvPr/>
          </p:nvCxnSpPr>
          <p:spPr>
            <a:xfrm>
              <a:off x="4067175" y="3381959"/>
              <a:ext cx="97155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8"/>
            <p:cNvCxnSpPr/>
            <p:nvPr/>
          </p:nvCxnSpPr>
          <p:spPr>
            <a:xfrm>
              <a:off x="7153275" y="3381959"/>
              <a:ext cx="97155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4259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오른쪽 대괄호 11">
            <a:extLst>
              <a:ext uri="{FF2B5EF4-FFF2-40B4-BE49-F238E27FC236}">
                <a16:creationId xmlns:a16="http://schemas.microsoft.com/office/drawing/2014/main" id="{F318FACD-37C9-4752-A3C7-0BD9AE25E547}"/>
              </a:ext>
            </a:extLst>
          </p:cNvPr>
          <p:cNvSpPr/>
          <p:nvPr/>
        </p:nvSpPr>
        <p:spPr>
          <a:xfrm rot="16200000">
            <a:off x="2056811" y="-653847"/>
            <a:ext cx="911461" cy="3336751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E6F8461-3FC7-40CD-86B2-5D298CF187A3}"/>
              </a:ext>
            </a:extLst>
          </p:cNvPr>
          <p:cNvCxnSpPr>
            <a:cxnSpLocks/>
          </p:cNvCxnSpPr>
          <p:nvPr/>
        </p:nvCxnSpPr>
        <p:spPr>
          <a:xfrm>
            <a:off x="4180917" y="1470264"/>
            <a:ext cx="693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03B669B-2FAB-40C0-AB75-3E8CF067488A}"/>
              </a:ext>
            </a:extLst>
          </p:cNvPr>
          <p:cNvGrpSpPr/>
          <p:nvPr/>
        </p:nvGrpSpPr>
        <p:grpSpPr>
          <a:xfrm>
            <a:off x="766550" y="207951"/>
            <a:ext cx="3526041" cy="1200329"/>
            <a:chOff x="706906" y="242646"/>
            <a:chExt cx="3514691" cy="132855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26850D-6FCC-4E2D-89F0-A2669818FC3C}"/>
                </a:ext>
              </a:extLst>
            </p:cNvPr>
            <p:cNvSpPr txBox="1"/>
            <p:nvPr/>
          </p:nvSpPr>
          <p:spPr>
            <a:xfrm>
              <a:off x="1883338" y="1126950"/>
              <a:ext cx="2338259" cy="408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주제 목적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8EDB5BA-C944-4055-B121-438DC16D5AEF}"/>
                </a:ext>
              </a:extLst>
            </p:cNvPr>
            <p:cNvSpPr/>
            <p:nvPr/>
          </p:nvSpPr>
          <p:spPr>
            <a:xfrm>
              <a:off x="2063834" y="686326"/>
              <a:ext cx="1532652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분석주제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F4927EC-40BF-43CF-A88E-8E11C0D1D6CD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01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F16CB1EC-9D69-411A-BB36-09870F769B1F}"/>
              </a:ext>
            </a:extLst>
          </p:cNvPr>
          <p:cNvSpPr/>
          <p:nvPr/>
        </p:nvSpPr>
        <p:spPr>
          <a:xfrm>
            <a:off x="2676292" y="2397513"/>
            <a:ext cx="6668429" cy="2475566"/>
          </a:xfrm>
          <a:prstGeom prst="wedgeRoundRectCallout">
            <a:avLst>
              <a:gd name="adj1" fmla="val -45582"/>
              <a:gd name="adj2" fmla="val 7691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Bike Sharing </a:t>
            </a:r>
            <a:r>
              <a:rPr lang="ko-KR" altLang="en-US" sz="40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수요량 예측</a:t>
            </a:r>
          </a:p>
        </p:txBody>
      </p:sp>
    </p:spTree>
    <p:extLst>
      <p:ext uri="{BB962C8B-B14F-4D97-AF65-F5344CB8AC3E}">
        <p14:creationId xmlns:p14="http://schemas.microsoft.com/office/powerpoint/2010/main" val="639542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168191" y="-815641"/>
            <a:ext cx="692483" cy="344136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4235116" y="1251283"/>
            <a:ext cx="68820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3C6DC0-0E96-4B2F-8FEB-32FB8E043530}"/>
              </a:ext>
            </a:extLst>
          </p:cNvPr>
          <p:cNvGrpSpPr/>
          <p:nvPr/>
        </p:nvGrpSpPr>
        <p:grpSpPr>
          <a:xfrm>
            <a:off x="766550" y="204429"/>
            <a:ext cx="3441548" cy="1200329"/>
            <a:chOff x="706906" y="242646"/>
            <a:chExt cx="3368792" cy="13285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DC2432-9022-4E16-920B-77AFFF2C70FF}"/>
                </a:ext>
              </a:extLst>
            </p:cNvPr>
            <p:cNvSpPr txBox="1"/>
            <p:nvPr/>
          </p:nvSpPr>
          <p:spPr>
            <a:xfrm>
              <a:off x="1737439" y="1126950"/>
              <a:ext cx="2338259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구성 및 모델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CE0E08-28A7-459F-85AA-EE51ABD4302C}"/>
                </a:ext>
              </a:extLst>
            </p:cNvPr>
            <p:cNvSpPr/>
            <p:nvPr/>
          </p:nvSpPr>
          <p:spPr>
            <a:xfrm>
              <a:off x="1676358" y="716403"/>
              <a:ext cx="2299663" cy="579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</a:t>
              </a:r>
              <a:r>
                <a:rPr lang="ko-KR" altLang="en-US" sz="2800" dirty="0" err="1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전처리</a:t>
              </a:r>
              <a:endParaRPr lang="ko-KR" altLang="en-US" sz="28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E68EAF9-17CB-46D3-82D7-C0AFEE39C786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8C2622B-37A4-4AB6-A81E-9490B2CAB5B1}"/>
              </a:ext>
            </a:extLst>
          </p:cNvPr>
          <p:cNvSpPr txBox="1"/>
          <p:nvPr/>
        </p:nvSpPr>
        <p:spPr>
          <a:xfrm>
            <a:off x="764598" y="1830073"/>
            <a:ext cx="8496300" cy="153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TrainDataSet</a:t>
            </a:r>
            <a:r>
              <a:rPr lang="en-US" altLang="ko-KR" dirty="0">
                <a:solidFill>
                  <a:schemeClr val="accent1"/>
                </a:solidFill>
              </a:rPr>
              <a:t> : </a:t>
            </a:r>
            <a:r>
              <a:rPr lang="en-US" altLang="ko-KR" sz="14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datetime,</a:t>
            </a:r>
            <a:r>
              <a:rPr lang="ko-KR" altLang="en-US" sz="14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season,</a:t>
            </a:r>
            <a:r>
              <a:rPr lang="ko-KR" altLang="en-US" sz="14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holiday,</a:t>
            </a:r>
            <a:r>
              <a:rPr lang="ko-KR" altLang="en-US" sz="14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workingday</a:t>
            </a:r>
            <a:r>
              <a:rPr lang="en-US" altLang="ko-KR" sz="14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weather,</a:t>
            </a:r>
            <a:r>
              <a:rPr lang="ko-KR" altLang="en-US" sz="14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temp,</a:t>
            </a:r>
            <a:r>
              <a:rPr lang="ko-KR" altLang="en-US" sz="14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atemp</a:t>
            </a:r>
            <a:r>
              <a:rPr lang="en-US" altLang="ko-KR" sz="14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humidity,</a:t>
            </a:r>
            <a:r>
              <a:rPr lang="ko-KR" altLang="en-US" sz="14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windspeed, casual, registered, count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TestDataSet</a:t>
            </a:r>
            <a:r>
              <a:rPr lang="en-US" altLang="ko-KR" dirty="0">
                <a:solidFill>
                  <a:schemeClr val="accent1"/>
                </a:solidFill>
              </a:rPr>
              <a:t> : </a:t>
            </a:r>
            <a:r>
              <a:rPr lang="en-US" altLang="ko-KR" sz="14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datetime, season, holiday, </a:t>
            </a:r>
            <a:r>
              <a:rPr lang="en-US" altLang="ko-KR" sz="1400" dirty="0" err="1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workingday</a:t>
            </a:r>
            <a:r>
              <a:rPr lang="en-US" altLang="ko-KR" sz="14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weather, temp, </a:t>
            </a:r>
            <a:r>
              <a:rPr lang="en-US" altLang="ko-KR" sz="1400" dirty="0" err="1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atemp</a:t>
            </a:r>
            <a:r>
              <a:rPr lang="en-US" altLang="ko-KR" sz="14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humidity, windspeed</a:t>
            </a:r>
            <a:endParaRPr lang="ko-KR" altLang="en-US" sz="14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0377D2-2FA6-4D89-A24C-0DADD68FB1C8}"/>
              </a:ext>
            </a:extLst>
          </p:cNvPr>
          <p:cNvSpPr txBox="1"/>
          <p:nvPr/>
        </p:nvSpPr>
        <p:spPr>
          <a:xfrm>
            <a:off x="764598" y="3455717"/>
            <a:ext cx="408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TrainDataSet</a:t>
            </a:r>
            <a:r>
              <a:rPr lang="en-US" altLang="ko-KR" dirty="0">
                <a:solidFill>
                  <a:schemeClr val="accent1"/>
                </a:solidFill>
              </a:rPr>
              <a:t> :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가지 속성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TestDataSet</a:t>
            </a:r>
            <a:r>
              <a:rPr lang="en-US" altLang="ko-KR" dirty="0">
                <a:solidFill>
                  <a:schemeClr val="accent1"/>
                </a:solidFill>
              </a:rPr>
              <a:t> :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가지 속성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A28AE0E-1953-42D0-9EA7-2B5730647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97" y="4527362"/>
            <a:ext cx="10352581" cy="177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5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168191" y="-815641"/>
            <a:ext cx="692483" cy="344136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4235116" y="1251283"/>
            <a:ext cx="68820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3C6DC0-0E96-4B2F-8FEB-32FB8E043530}"/>
              </a:ext>
            </a:extLst>
          </p:cNvPr>
          <p:cNvGrpSpPr/>
          <p:nvPr/>
        </p:nvGrpSpPr>
        <p:grpSpPr>
          <a:xfrm>
            <a:off x="766550" y="204429"/>
            <a:ext cx="3441548" cy="1200329"/>
            <a:chOff x="706906" y="242646"/>
            <a:chExt cx="3368792" cy="13285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DC2432-9022-4E16-920B-77AFFF2C70FF}"/>
                </a:ext>
              </a:extLst>
            </p:cNvPr>
            <p:cNvSpPr txBox="1"/>
            <p:nvPr/>
          </p:nvSpPr>
          <p:spPr>
            <a:xfrm>
              <a:off x="1737439" y="1126950"/>
              <a:ext cx="2338259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구성 및 모델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CE0E08-28A7-459F-85AA-EE51ABD4302C}"/>
                </a:ext>
              </a:extLst>
            </p:cNvPr>
            <p:cNvSpPr/>
            <p:nvPr/>
          </p:nvSpPr>
          <p:spPr>
            <a:xfrm>
              <a:off x="1676358" y="716403"/>
              <a:ext cx="2299663" cy="579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</a:t>
              </a:r>
              <a:r>
                <a:rPr lang="ko-KR" altLang="en-US" sz="2800" dirty="0" err="1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전처리</a:t>
              </a:r>
              <a:endParaRPr lang="ko-KR" altLang="en-US" sz="28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E68EAF9-17CB-46D3-82D7-C0AFEE39C786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sp>
        <p:nvSpPr>
          <p:cNvPr id="11" name="모서리가 둥근 직사각형 7">
            <a:extLst>
              <a:ext uri="{FF2B5EF4-FFF2-40B4-BE49-F238E27FC236}">
                <a16:creationId xmlns:a16="http://schemas.microsoft.com/office/drawing/2014/main" id="{E3A85BDE-C654-439E-8C06-E8B1B808D78D}"/>
              </a:ext>
            </a:extLst>
          </p:cNvPr>
          <p:cNvSpPr/>
          <p:nvPr/>
        </p:nvSpPr>
        <p:spPr>
          <a:xfrm>
            <a:off x="1062050" y="1774336"/>
            <a:ext cx="3044218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63A33F93-B748-4ADE-B156-A2120ACE610A}"/>
              </a:ext>
            </a:extLst>
          </p:cNvPr>
          <p:cNvSpPr txBox="1"/>
          <p:nvPr/>
        </p:nvSpPr>
        <p:spPr>
          <a:xfrm>
            <a:off x="1183449" y="1774336"/>
            <a:ext cx="28014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회귀 모델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412F56-8B99-47A1-854B-38C57D75494B}"/>
              </a:ext>
            </a:extLst>
          </p:cNvPr>
          <p:cNvSpPr txBox="1"/>
          <p:nvPr/>
        </p:nvSpPr>
        <p:spPr>
          <a:xfrm>
            <a:off x="4539810" y="1772746"/>
            <a:ext cx="64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속성들을 사용하여 </a:t>
            </a:r>
            <a:r>
              <a:rPr lang="en-US" altLang="ko-KR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Bike Sharing </a:t>
            </a:r>
            <a:r>
              <a:rPr lang="ko-KR" altLang="en-US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수요량을 예측하는 모델</a:t>
            </a:r>
            <a:r>
              <a:rPr lang="en-US" altLang="ko-KR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44D283F-F8A0-4D05-AD9B-21DBF73C3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98" y="2709748"/>
            <a:ext cx="10352581" cy="25625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EEE717-994B-4D7F-82C7-806602A265C3}"/>
              </a:ext>
            </a:extLst>
          </p:cNvPr>
          <p:cNvSpPr txBox="1"/>
          <p:nvPr/>
        </p:nvSpPr>
        <p:spPr>
          <a:xfrm>
            <a:off x="1413787" y="5669952"/>
            <a:ext cx="9054202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</a:t>
            </a:r>
            <a:r>
              <a:rPr lang="en-US" altLang="ko-KR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계절</a:t>
            </a:r>
            <a:r>
              <a:rPr lang="en-US" altLang="ko-KR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공휴일</a:t>
            </a:r>
            <a:r>
              <a:rPr lang="en-US" altLang="ko-KR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출근 유무</a:t>
            </a:r>
            <a:r>
              <a:rPr lang="en-US" altLang="ko-KR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날씨</a:t>
            </a:r>
            <a:r>
              <a:rPr lang="en-US" altLang="ko-KR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온도</a:t>
            </a:r>
            <a:r>
              <a:rPr lang="en-US" altLang="ko-KR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체감 온도</a:t>
            </a:r>
            <a:r>
              <a:rPr lang="en-US" altLang="ko-KR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습도</a:t>
            </a:r>
            <a:r>
              <a:rPr lang="en-US" altLang="ko-KR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바람세기</a:t>
            </a:r>
            <a:r>
              <a:rPr lang="en-US" altLang="ko-KR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</a:t>
            </a:r>
            <a:r>
              <a:rPr lang="en-US" altLang="ko-KR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비회원</a:t>
            </a:r>
            <a:r>
              <a:rPr lang="en-US" altLang="ko-KR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수요량</a:t>
            </a:r>
          </a:p>
        </p:txBody>
      </p:sp>
    </p:spTree>
    <p:extLst>
      <p:ext uri="{BB962C8B-B14F-4D97-AF65-F5344CB8AC3E}">
        <p14:creationId xmlns:p14="http://schemas.microsoft.com/office/powerpoint/2010/main" val="3187501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168191" y="-815641"/>
            <a:ext cx="692483" cy="344136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4235116" y="1251283"/>
            <a:ext cx="68820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3C6DC0-0E96-4B2F-8FEB-32FB8E043530}"/>
              </a:ext>
            </a:extLst>
          </p:cNvPr>
          <p:cNvGrpSpPr/>
          <p:nvPr/>
        </p:nvGrpSpPr>
        <p:grpSpPr>
          <a:xfrm>
            <a:off x="766550" y="204429"/>
            <a:ext cx="3820688" cy="1200329"/>
            <a:chOff x="706906" y="242646"/>
            <a:chExt cx="3739917" cy="13285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DC2432-9022-4E16-920B-77AFFF2C70FF}"/>
                </a:ext>
              </a:extLst>
            </p:cNvPr>
            <p:cNvSpPr txBox="1"/>
            <p:nvPr/>
          </p:nvSpPr>
          <p:spPr>
            <a:xfrm>
              <a:off x="2108564" y="1126950"/>
              <a:ext cx="2338259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정제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CE0E08-28A7-459F-85AA-EE51ABD4302C}"/>
                </a:ext>
              </a:extLst>
            </p:cNvPr>
            <p:cNvSpPr/>
            <p:nvPr/>
          </p:nvSpPr>
          <p:spPr>
            <a:xfrm>
              <a:off x="1676358" y="716403"/>
              <a:ext cx="2299663" cy="579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</a:t>
              </a:r>
              <a:r>
                <a:rPr lang="ko-KR" altLang="en-US" sz="2800" dirty="0" err="1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전처리</a:t>
              </a:r>
              <a:endParaRPr lang="ko-KR" altLang="en-US" sz="28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E68EAF9-17CB-46D3-82D7-C0AFEE39C786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EE16B48-12F7-41DC-B001-405CE8B319AE}"/>
              </a:ext>
            </a:extLst>
          </p:cNvPr>
          <p:cNvGrpSpPr/>
          <p:nvPr/>
        </p:nvGrpSpPr>
        <p:grpSpPr>
          <a:xfrm>
            <a:off x="1062050" y="2148935"/>
            <a:ext cx="3342425" cy="4341047"/>
            <a:chOff x="5533946" y="1780945"/>
            <a:chExt cx="2392209" cy="329611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F64EBC6-112C-4E70-8A77-F45091B1A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3946" y="1780945"/>
              <a:ext cx="1124107" cy="329611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DABA689-0D37-4B3C-A652-43BDECBAA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0627" y="1780945"/>
              <a:ext cx="1095528" cy="2657846"/>
            </a:xfrm>
            <a:prstGeom prst="rect">
              <a:avLst/>
            </a:prstGeom>
          </p:spPr>
        </p:pic>
      </p:grpSp>
      <p:sp>
        <p:nvSpPr>
          <p:cNvPr id="14" name="모서리가 둥근 직사각형 7">
            <a:extLst>
              <a:ext uri="{FF2B5EF4-FFF2-40B4-BE49-F238E27FC236}">
                <a16:creationId xmlns:a16="http://schemas.microsoft.com/office/drawing/2014/main" id="{4C81F5AB-F695-4419-B13B-13F39B86DE80}"/>
              </a:ext>
            </a:extLst>
          </p:cNvPr>
          <p:cNvSpPr/>
          <p:nvPr/>
        </p:nvSpPr>
        <p:spPr>
          <a:xfrm>
            <a:off x="1062050" y="1406348"/>
            <a:ext cx="3044218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E2A99FFD-5829-4358-9027-278408DEC8D3}"/>
              </a:ext>
            </a:extLst>
          </p:cNvPr>
          <p:cNvSpPr txBox="1"/>
          <p:nvPr/>
        </p:nvSpPr>
        <p:spPr>
          <a:xfrm>
            <a:off x="1183449" y="1406348"/>
            <a:ext cx="28014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결측치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처리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30293FD-6671-43A9-ADBE-B005685216C8}"/>
              </a:ext>
            </a:extLst>
          </p:cNvPr>
          <p:cNvSpPr/>
          <p:nvPr/>
        </p:nvSpPr>
        <p:spPr>
          <a:xfrm>
            <a:off x="5330283" y="3429000"/>
            <a:ext cx="1237785" cy="9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CDD8B-7645-4CFD-A903-4CEAF2327514}"/>
              </a:ext>
            </a:extLst>
          </p:cNvPr>
          <p:cNvSpPr txBox="1"/>
          <p:nvPr/>
        </p:nvSpPr>
        <p:spPr>
          <a:xfrm>
            <a:off x="6945974" y="2361507"/>
            <a:ext cx="4059044" cy="3250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3600" dirty="0" err="1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TrainDataSet</a:t>
            </a:r>
            <a:r>
              <a:rPr lang="en-US" altLang="ko-KR" sz="36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en-US" altLang="ko-KR" sz="3600" dirty="0" err="1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TestDataSet</a:t>
            </a:r>
            <a:r>
              <a:rPr lang="en-US" altLang="ko-KR" sz="36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6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모두 </a:t>
            </a:r>
            <a:r>
              <a:rPr lang="ko-KR" altLang="en-US" sz="3600" dirty="0" err="1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결측치</a:t>
            </a:r>
            <a:r>
              <a:rPr lang="ko-KR" altLang="en-US" sz="36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없음</a:t>
            </a:r>
          </a:p>
        </p:txBody>
      </p:sp>
    </p:spTree>
    <p:extLst>
      <p:ext uri="{BB962C8B-B14F-4D97-AF65-F5344CB8AC3E}">
        <p14:creationId xmlns:p14="http://schemas.microsoft.com/office/powerpoint/2010/main" val="232478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168191" y="-815641"/>
            <a:ext cx="692483" cy="344136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4235116" y="1251283"/>
            <a:ext cx="68820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3C6DC0-0E96-4B2F-8FEB-32FB8E043530}"/>
              </a:ext>
            </a:extLst>
          </p:cNvPr>
          <p:cNvGrpSpPr/>
          <p:nvPr/>
        </p:nvGrpSpPr>
        <p:grpSpPr>
          <a:xfrm>
            <a:off x="766550" y="204429"/>
            <a:ext cx="3820688" cy="1200329"/>
            <a:chOff x="706906" y="242646"/>
            <a:chExt cx="3739917" cy="13285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DC2432-9022-4E16-920B-77AFFF2C70FF}"/>
                </a:ext>
              </a:extLst>
            </p:cNvPr>
            <p:cNvSpPr txBox="1"/>
            <p:nvPr/>
          </p:nvSpPr>
          <p:spPr>
            <a:xfrm>
              <a:off x="2108564" y="1126950"/>
              <a:ext cx="2338259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정제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CE0E08-28A7-459F-85AA-EE51ABD4302C}"/>
                </a:ext>
              </a:extLst>
            </p:cNvPr>
            <p:cNvSpPr/>
            <p:nvPr/>
          </p:nvSpPr>
          <p:spPr>
            <a:xfrm>
              <a:off x="1676358" y="716403"/>
              <a:ext cx="2299663" cy="579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</a:t>
              </a:r>
              <a:r>
                <a:rPr lang="ko-KR" altLang="en-US" sz="2800" dirty="0" err="1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전처리</a:t>
              </a:r>
              <a:endParaRPr lang="ko-KR" altLang="en-US" sz="28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E68EAF9-17CB-46D3-82D7-C0AFEE39C786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sp>
        <p:nvSpPr>
          <p:cNvPr id="9" name="모서리가 둥근 직사각형 7">
            <a:extLst>
              <a:ext uri="{FF2B5EF4-FFF2-40B4-BE49-F238E27FC236}">
                <a16:creationId xmlns:a16="http://schemas.microsoft.com/office/drawing/2014/main" id="{1798DCB6-0649-42B7-BD32-423FA6A83D3A}"/>
              </a:ext>
            </a:extLst>
          </p:cNvPr>
          <p:cNvSpPr/>
          <p:nvPr/>
        </p:nvSpPr>
        <p:spPr>
          <a:xfrm>
            <a:off x="1062050" y="1406348"/>
            <a:ext cx="3044218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5AC89695-3382-4230-BD12-FCFC8B69FBA0}"/>
              </a:ext>
            </a:extLst>
          </p:cNvPr>
          <p:cNvSpPr txBox="1"/>
          <p:nvPr/>
        </p:nvSpPr>
        <p:spPr>
          <a:xfrm>
            <a:off x="1183449" y="1406348"/>
            <a:ext cx="28014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시간 세분화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8F2D04-247A-47FE-8A89-906F1047F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49" y="3280046"/>
            <a:ext cx="10323430" cy="26637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315A09-B4D7-491D-86E5-42B243E65699}"/>
              </a:ext>
            </a:extLst>
          </p:cNvPr>
          <p:cNvSpPr txBox="1"/>
          <p:nvPr/>
        </p:nvSpPr>
        <p:spPr>
          <a:xfrm>
            <a:off x="1063739" y="2238699"/>
            <a:ext cx="1565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datetime</a:t>
            </a:r>
            <a:endParaRPr lang="ko-KR" altLang="en-US" sz="2000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8653334-2EBA-473F-A7B0-B090746D2BA1}"/>
              </a:ext>
            </a:extLst>
          </p:cNvPr>
          <p:cNvSpPr/>
          <p:nvPr/>
        </p:nvSpPr>
        <p:spPr>
          <a:xfrm>
            <a:off x="2862535" y="2219557"/>
            <a:ext cx="767087" cy="499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FF256-1267-4A5D-B922-E04F1BD0E08D}"/>
              </a:ext>
            </a:extLst>
          </p:cNvPr>
          <p:cNvSpPr txBox="1"/>
          <p:nvPr/>
        </p:nvSpPr>
        <p:spPr>
          <a:xfrm>
            <a:off x="3862429" y="2269475"/>
            <a:ext cx="4679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Year, month, day, hour, </a:t>
            </a:r>
            <a:r>
              <a:rPr lang="en-US" altLang="ko-KR" sz="2000" dirty="0" err="1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dayofweek</a:t>
            </a:r>
            <a:endParaRPr lang="ko-KR" altLang="en-US" sz="20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146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168191" y="-815641"/>
            <a:ext cx="692483" cy="344136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4235116" y="1251283"/>
            <a:ext cx="68820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3C6DC0-0E96-4B2F-8FEB-32FB8E043530}"/>
              </a:ext>
            </a:extLst>
          </p:cNvPr>
          <p:cNvGrpSpPr/>
          <p:nvPr/>
        </p:nvGrpSpPr>
        <p:grpSpPr>
          <a:xfrm>
            <a:off x="766550" y="204429"/>
            <a:ext cx="3820688" cy="1200329"/>
            <a:chOff x="706906" y="242646"/>
            <a:chExt cx="3739917" cy="13285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DC2432-9022-4E16-920B-77AFFF2C70FF}"/>
                </a:ext>
              </a:extLst>
            </p:cNvPr>
            <p:cNvSpPr txBox="1"/>
            <p:nvPr/>
          </p:nvSpPr>
          <p:spPr>
            <a:xfrm>
              <a:off x="2108564" y="1126950"/>
              <a:ext cx="2338259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정제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CE0E08-28A7-459F-85AA-EE51ABD4302C}"/>
                </a:ext>
              </a:extLst>
            </p:cNvPr>
            <p:cNvSpPr/>
            <p:nvPr/>
          </p:nvSpPr>
          <p:spPr>
            <a:xfrm>
              <a:off x="1676358" y="716403"/>
              <a:ext cx="2299663" cy="579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</a:t>
              </a:r>
              <a:r>
                <a:rPr lang="ko-KR" altLang="en-US" sz="2800" dirty="0" err="1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전처리</a:t>
              </a:r>
              <a:endParaRPr lang="ko-KR" altLang="en-US" sz="28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E68EAF9-17CB-46D3-82D7-C0AFEE39C786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sp>
        <p:nvSpPr>
          <p:cNvPr id="9" name="모서리가 둥근 직사각형 7">
            <a:extLst>
              <a:ext uri="{FF2B5EF4-FFF2-40B4-BE49-F238E27FC236}">
                <a16:creationId xmlns:a16="http://schemas.microsoft.com/office/drawing/2014/main" id="{1798DCB6-0649-42B7-BD32-423FA6A83D3A}"/>
              </a:ext>
            </a:extLst>
          </p:cNvPr>
          <p:cNvSpPr/>
          <p:nvPr/>
        </p:nvSpPr>
        <p:spPr>
          <a:xfrm>
            <a:off x="1062050" y="1406348"/>
            <a:ext cx="3044218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5AC89695-3382-4230-BD12-FCFC8B69FBA0}"/>
              </a:ext>
            </a:extLst>
          </p:cNvPr>
          <p:cNvSpPr txBox="1"/>
          <p:nvPr/>
        </p:nvSpPr>
        <p:spPr>
          <a:xfrm>
            <a:off x="1183449" y="1406348"/>
            <a:ext cx="28014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season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속성 값 변경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C2E6667-C20C-4C1B-9D4D-F92811DED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759" y="4389514"/>
            <a:ext cx="2536977" cy="2124276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5C139A4-ADB5-44FB-A2F8-31495F333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422749"/>
              </p:ext>
            </p:extLst>
          </p:nvPr>
        </p:nvGraphicFramePr>
        <p:xfrm>
          <a:off x="1698139" y="2146430"/>
          <a:ext cx="3044218" cy="2023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109">
                  <a:extLst>
                    <a:ext uri="{9D8B030D-6E8A-4147-A177-3AD203B41FA5}">
                      <a16:colId xmlns:a16="http://schemas.microsoft.com/office/drawing/2014/main" val="4173714093"/>
                    </a:ext>
                  </a:extLst>
                </a:gridCol>
                <a:gridCol w="1522109">
                  <a:extLst>
                    <a:ext uri="{9D8B030D-6E8A-4147-A177-3AD203B41FA5}">
                      <a16:colId xmlns:a16="http://schemas.microsoft.com/office/drawing/2014/main" val="3177471017"/>
                    </a:ext>
                  </a:extLst>
                </a:gridCol>
              </a:tblGrid>
              <a:tr h="40461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5561"/>
                  </a:ext>
                </a:extLst>
              </a:tr>
              <a:tr h="40461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봄</a:t>
                      </a:r>
                      <a:endParaRPr lang="en-US" altLang="ko-KR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1, 2, 3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407009"/>
                  </a:ext>
                </a:extLst>
              </a:tr>
              <a:tr h="40461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4, 5, 6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511588"/>
                  </a:ext>
                </a:extLst>
              </a:tr>
              <a:tr h="40461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7, 8, 9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314232"/>
                  </a:ext>
                </a:extLst>
              </a:tr>
              <a:tr h="40461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겨울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10, 11, 12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845819"/>
                  </a:ext>
                </a:extLst>
              </a:tr>
            </a:tbl>
          </a:graphicData>
        </a:graphic>
      </p:graphicFrame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6D3C369A-0BB4-474E-87F6-67BD161E2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519772"/>
              </p:ext>
            </p:extLst>
          </p:nvPr>
        </p:nvGraphicFramePr>
        <p:xfrm>
          <a:off x="6911527" y="2146429"/>
          <a:ext cx="3044218" cy="2023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109">
                  <a:extLst>
                    <a:ext uri="{9D8B030D-6E8A-4147-A177-3AD203B41FA5}">
                      <a16:colId xmlns:a16="http://schemas.microsoft.com/office/drawing/2014/main" val="4173714093"/>
                    </a:ext>
                  </a:extLst>
                </a:gridCol>
                <a:gridCol w="1522109">
                  <a:extLst>
                    <a:ext uri="{9D8B030D-6E8A-4147-A177-3AD203B41FA5}">
                      <a16:colId xmlns:a16="http://schemas.microsoft.com/office/drawing/2014/main" val="3177471017"/>
                    </a:ext>
                  </a:extLst>
                </a:gridCol>
              </a:tblGrid>
              <a:tr h="40461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5561"/>
                  </a:ext>
                </a:extLst>
              </a:tr>
              <a:tr h="40461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봄</a:t>
                      </a:r>
                      <a:endParaRPr lang="en-US" altLang="ko-KR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3, 4, 5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407009"/>
                  </a:ext>
                </a:extLst>
              </a:tr>
              <a:tr h="40461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6, 7, 8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511588"/>
                  </a:ext>
                </a:extLst>
              </a:tr>
              <a:tr h="40461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9, 10, 11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314232"/>
                  </a:ext>
                </a:extLst>
              </a:tr>
              <a:tr h="40461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겨울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12, 1, 2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845819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497A93F-CEDC-4B8D-9DB7-1007E6909CBA}"/>
              </a:ext>
            </a:extLst>
          </p:cNvPr>
          <p:cNvSpPr/>
          <p:nvPr/>
        </p:nvSpPr>
        <p:spPr>
          <a:xfrm>
            <a:off x="5386468" y="4032684"/>
            <a:ext cx="880947" cy="713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6752003-D54B-4105-A2B6-F42B6AA24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147" y="4389514"/>
            <a:ext cx="2536977" cy="212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1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168191" y="-815641"/>
            <a:ext cx="692483" cy="344136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4235116" y="1251283"/>
            <a:ext cx="68820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3C6DC0-0E96-4B2F-8FEB-32FB8E043530}"/>
              </a:ext>
            </a:extLst>
          </p:cNvPr>
          <p:cNvGrpSpPr/>
          <p:nvPr/>
        </p:nvGrpSpPr>
        <p:grpSpPr>
          <a:xfrm>
            <a:off x="766550" y="204429"/>
            <a:ext cx="3820688" cy="1200329"/>
            <a:chOff x="706906" y="242646"/>
            <a:chExt cx="3739917" cy="13285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DC2432-9022-4E16-920B-77AFFF2C70FF}"/>
                </a:ext>
              </a:extLst>
            </p:cNvPr>
            <p:cNvSpPr txBox="1"/>
            <p:nvPr/>
          </p:nvSpPr>
          <p:spPr>
            <a:xfrm>
              <a:off x="2108564" y="1126950"/>
              <a:ext cx="2338259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정제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CE0E08-28A7-459F-85AA-EE51ABD4302C}"/>
                </a:ext>
              </a:extLst>
            </p:cNvPr>
            <p:cNvSpPr/>
            <p:nvPr/>
          </p:nvSpPr>
          <p:spPr>
            <a:xfrm>
              <a:off x="1676358" y="716403"/>
              <a:ext cx="2299663" cy="579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</a:t>
              </a:r>
              <a:r>
                <a:rPr lang="ko-KR" altLang="en-US" sz="2800" dirty="0" err="1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전처리</a:t>
              </a:r>
              <a:endParaRPr lang="ko-KR" altLang="en-US" sz="28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E68EAF9-17CB-46D3-82D7-C0AFEE39C786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E2740FB-DA5D-47E8-96C4-F8BA8A1BE90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49" y="4217041"/>
            <a:ext cx="4680000" cy="252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F6F8920-E9A3-4B45-9E99-577F1184E4B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251" y="4217041"/>
            <a:ext cx="4680000" cy="252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68880A7-16DA-4D48-A65B-B12CF9922C68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49" y="1561346"/>
            <a:ext cx="4680000" cy="2520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8EE9FAC-3D36-4614-8E1C-4B90B0F50705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251" y="1539044"/>
            <a:ext cx="4680000" cy="2520000"/>
          </a:xfrm>
          <a:prstGeom prst="rect">
            <a:avLst/>
          </a:prstGeom>
        </p:spPr>
      </p:pic>
      <p:sp>
        <p:nvSpPr>
          <p:cNvPr id="24" name="모서리가 둥근 직사각형 7">
            <a:extLst>
              <a:ext uri="{FF2B5EF4-FFF2-40B4-BE49-F238E27FC236}">
                <a16:creationId xmlns:a16="http://schemas.microsoft.com/office/drawing/2014/main" id="{E6FA8F23-B545-4602-98CA-A1643EC41E58}"/>
              </a:ext>
            </a:extLst>
          </p:cNvPr>
          <p:cNvSpPr/>
          <p:nvPr/>
        </p:nvSpPr>
        <p:spPr>
          <a:xfrm>
            <a:off x="1664420" y="1425044"/>
            <a:ext cx="3044218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id="{263AD338-3116-4424-88FD-47ABF5352291}"/>
              </a:ext>
            </a:extLst>
          </p:cNvPr>
          <p:cNvSpPr txBox="1"/>
          <p:nvPr/>
        </p:nvSpPr>
        <p:spPr>
          <a:xfrm>
            <a:off x="1785819" y="1425044"/>
            <a:ext cx="28014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계절</a:t>
            </a:r>
          </a:p>
        </p:txBody>
      </p:sp>
      <p:sp>
        <p:nvSpPr>
          <p:cNvPr id="26" name="모서리가 둥근 직사각형 7">
            <a:extLst>
              <a:ext uri="{FF2B5EF4-FFF2-40B4-BE49-F238E27FC236}">
                <a16:creationId xmlns:a16="http://schemas.microsoft.com/office/drawing/2014/main" id="{4DB8FC4D-948E-475E-BF45-C50430EF17C9}"/>
              </a:ext>
            </a:extLst>
          </p:cNvPr>
          <p:cNvSpPr/>
          <p:nvPr/>
        </p:nvSpPr>
        <p:spPr>
          <a:xfrm>
            <a:off x="7604762" y="1404758"/>
            <a:ext cx="3044218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3ED7AF1F-9ADE-45B6-9CEE-E5B9E68FD0B5}"/>
              </a:ext>
            </a:extLst>
          </p:cNvPr>
          <p:cNvSpPr txBox="1"/>
          <p:nvPr/>
        </p:nvSpPr>
        <p:spPr>
          <a:xfrm>
            <a:off x="7726161" y="1404758"/>
            <a:ext cx="28014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날씨</a:t>
            </a:r>
          </a:p>
        </p:txBody>
      </p:sp>
      <p:sp>
        <p:nvSpPr>
          <p:cNvPr id="28" name="모서리가 둥근 직사각형 7">
            <a:extLst>
              <a:ext uri="{FF2B5EF4-FFF2-40B4-BE49-F238E27FC236}">
                <a16:creationId xmlns:a16="http://schemas.microsoft.com/office/drawing/2014/main" id="{C61D0796-552A-4F7C-8FEC-BB8A813B371D}"/>
              </a:ext>
            </a:extLst>
          </p:cNvPr>
          <p:cNvSpPr/>
          <p:nvPr/>
        </p:nvSpPr>
        <p:spPr>
          <a:xfrm>
            <a:off x="1664420" y="4088130"/>
            <a:ext cx="3044218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id="{443DC1AA-7028-4945-869D-B1EF6B37C079}"/>
              </a:ext>
            </a:extLst>
          </p:cNvPr>
          <p:cNvSpPr txBox="1"/>
          <p:nvPr/>
        </p:nvSpPr>
        <p:spPr>
          <a:xfrm>
            <a:off x="1785819" y="4088130"/>
            <a:ext cx="28014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요일</a:t>
            </a:r>
          </a:p>
        </p:txBody>
      </p:sp>
      <p:sp>
        <p:nvSpPr>
          <p:cNvPr id="30" name="모서리가 둥근 직사각형 7">
            <a:extLst>
              <a:ext uri="{FF2B5EF4-FFF2-40B4-BE49-F238E27FC236}">
                <a16:creationId xmlns:a16="http://schemas.microsoft.com/office/drawing/2014/main" id="{A2CD44A2-9E87-4F9E-8472-DFAF3005F920}"/>
              </a:ext>
            </a:extLst>
          </p:cNvPr>
          <p:cNvSpPr/>
          <p:nvPr/>
        </p:nvSpPr>
        <p:spPr>
          <a:xfrm>
            <a:off x="7604762" y="4088130"/>
            <a:ext cx="3044218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TextBox 8">
            <a:extLst>
              <a:ext uri="{FF2B5EF4-FFF2-40B4-BE49-F238E27FC236}">
                <a16:creationId xmlns:a16="http://schemas.microsoft.com/office/drawing/2014/main" id="{B343A4F3-5D5D-4435-87A8-58BC1A582D2D}"/>
              </a:ext>
            </a:extLst>
          </p:cNvPr>
          <p:cNvSpPr txBox="1"/>
          <p:nvPr/>
        </p:nvSpPr>
        <p:spPr>
          <a:xfrm>
            <a:off x="7726161" y="4088130"/>
            <a:ext cx="28014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27529840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</TotalTime>
  <Words>784</Words>
  <Application>Microsoft Office PowerPoint</Application>
  <PresentationFormat>와이드스크린</PresentationFormat>
  <Paragraphs>226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HY신명조</vt:lpstr>
      <vt:lpstr>나눔고딕</vt:lpstr>
      <vt:lpstr>나눔고딕 ExtraBold</vt:lpstr>
      <vt:lpstr>맑은 고딕</vt:lpstr>
      <vt:lpstr>Arial</vt:lpstr>
      <vt:lpstr>Bahnschrift Light SemiCondensed</vt:lpstr>
      <vt:lpstr>Bahnschrift SemiCondensed</vt:lpstr>
      <vt:lpstr>Cambria Math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 동현</cp:lastModifiedBy>
  <cp:revision>86</cp:revision>
  <dcterms:created xsi:type="dcterms:W3CDTF">2020-02-14T03:17:50Z</dcterms:created>
  <dcterms:modified xsi:type="dcterms:W3CDTF">2020-03-26T05:52:06Z</dcterms:modified>
</cp:coreProperties>
</file>