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0" r:id="rId3"/>
    <p:sldId id="257" r:id="rId4"/>
    <p:sldId id="261" r:id="rId5"/>
    <p:sldId id="262" r:id="rId6"/>
    <p:sldId id="263" r:id="rId7"/>
    <p:sldId id="264" r:id="rId8"/>
    <p:sldId id="265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ing.tistory.com/65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https://seing.tistory.com/65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3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13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302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49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323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1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300A021-55F9-48B7-BE50-0F90EB85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6" y="3389668"/>
            <a:ext cx="1940371" cy="19238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38F1A0-B80E-48B9-B715-B9CABADE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990" y="4173657"/>
            <a:ext cx="2685081" cy="1139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59DE1-F36B-49D1-A729-FB3900914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25" y="4211222"/>
            <a:ext cx="2685081" cy="1102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ACBD9-B236-4E1B-9525-3B3376922A2B}"/>
                  </a:ext>
                </a:extLst>
              </p:cNvPr>
              <p:cNvSpPr txBox="1"/>
              <p:nvPr/>
            </p:nvSpPr>
            <p:spPr>
              <a:xfrm>
                <a:off x="-1" y="742858"/>
                <a:ext cx="9906000" cy="152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Thompson sampling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/>
                  <a:t>베타분포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 매개변수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따라 </a:t>
                </a:r>
                <a:r>
                  <a:rPr lang="en-US" altLang="ko-KR" sz="1600" dirty="0"/>
                  <a:t>[0, 1] </a:t>
                </a:r>
                <a:r>
                  <a:rPr lang="ko-KR" altLang="en-US" sz="1600" dirty="0"/>
                  <a:t>구간에서 정의되는 연속 확률 분포들의 가족이다</a:t>
                </a:r>
                <a:r>
                  <a:rPr lang="en-US" altLang="ko-KR" sz="1600" dirty="0"/>
                  <a:t>.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1600" b="1" dirty="0" err="1"/>
                  <a:t>베이즈정리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두 확률 변수의 사전 확률과 사후 확률 사이의 관계를 나타내는 정리다</a:t>
                </a:r>
                <a:r>
                  <a:rPr lang="en-US" altLang="ko-KR" sz="1600" dirty="0"/>
                  <a:t>.</a:t>
                </a:r>
                <a:endParaRPr lang="en-US" altLang="ko-KR" sz="1800" dirty="0"/>
              </a:p>
              <a:p>
                <a:endParaRPr lang="ko-KR" alt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CACBD9-B236-4E1B-9525-3B337692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742858"/>
                <a:ext cx="9906000" cy="1528239"/>
              </a:xfrm>
              <a:prstGeom prst="rect">
                <a:avLst/>
              </a:prstGeom>
              <a:blipFill>
                <a:blip r:embed="rId6"/>
                <a:stretch>
                  <a:fillRect l="-615" t="-1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D664EB-C341-40D9-B0D0-4CB0E2CA40C4}"/>
              </a:ext>
            </a:extLst>
          </p:cNvPr>
          <p:cNvSpPr/>
          <p:nvPr/>
        </p:nvSpPr>
        <p:spPr>
          <a:xfrm>
            <a:off x="360895" y="2060503"/>
            <a:ext cx="8827521" cy="6061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가장</a:t>
            </a:r>
            <a:r>
              <a:rPr lang="en-US" altLang="ko-KR" sz="1800" b="1" dirty="0">
                <a:solidFill>
                  <a:schemeClr val="tx1"/>
                </a:solidFill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</a:rPr>
              <a:t>많이 클릭 될 배너</a:t>
            </a: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5479A-2C7D-4B18-969B-101D3B8FDE71}"/>
              </a:ext>
            </a:extLst>
          </p:cNvPr>
          <p:cNvSpPr txBox="1"/>
          <p:nvPr/>
        </p:nvSpPr>
        <p:spPr>
          <a:xfrm>
            <a:off x="0" y="692015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Beta(</a:t>
            </a:r>
            <a:r>
              <a:rPr lang="ko-KR" altLang="en-US" sz="1600" b="1" dirty="0"/>
              <a:t>배너를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클릭한 횟수 </a:t>
            </a:r>
            <a:r>
              <a:rPr lang="en-US" altLang="ko-KR" sz="1600" b="1" dirty="0"/>
              <a:t>+ 1, </a:t>
            </a:r>
            <a:r>
              <a:rPr lang="ko-KR" altLang="en-US" sz="1600" b="1" dirty="0"/>
              <a:t>배너를 클릭하지 않은 획수 </a:t>
            </a:r>
            <a:r>
              <a:rPr lang="en-US" altLang="ko-KR" sz="1600" b="1" dirty="0"/>
              <a:t>+ 1)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E589-39B5-4AAB-8AC4-5ABDD6D85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87" y="3273323"/>
            <a:ext cx="3550219" cy="2648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F61C7-B895-4FBC-9E26-F8C50ACA59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4" t="27925"/>
          <a:stretch/>
        </p:blipFill>
        <p:spPr>
          <a:xfrm>
            <a:off x="579982" y="3273323"/>
            <a:ext cx="3550220" cy="264845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95DD9B-EF91-4423-A36B-9D8D8CD22E09}"/>
              </a:ext>
            </a:extLst>
          </p:cNvPr>
          <p:cNvSpPr/>
          <p:nvPr/>
        </p:nvSpPr>
        <p:spPr>
          <a:xfrm>
            <a:off x="579982" y="2098289"/>
            <a:ext cx="3550220" cy="57134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Step1. </a:t>
            </a:r>
            <a:r>
              <a:rPr lang="ko-KR" altLang="en-US" b="1" dirty="0">
                <a:solidFill>
                  <a:schemeClr val="tx1"/>
                </a:solidFill>
              </a:rPr>
              <a:t>아무 데이터가 없는 초기상태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6E93DC9-B51B-4125-8CB4-5BC1DDD6E174}"/>
              </a:ext>
            </a:extLst>
          </p:cNvPr>
          <p:cNvSpPr/>
          <p:nvPr/>
        </p:nvSpPr>
        <p:spPr>
          <a:xfrm>
            <a:off x="5372193" y="1718483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Step2.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후 클릭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후 크릭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안함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Beta(2, 1)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Beta(1, 2)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Beta(1, 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1FBA8B-2FF2-41A7-BBDF-3E2C5879D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23" t="32961"/>
          <a:stretch/>
        </p:blipFill>
        <p:spPr>
          <a:xfrm>
            <a:off x="5063086" y="2819797"/>
            <a:ext cx="4410415" cy="32801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40F458-BF53-4CC0-A524-CA506AEFD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74"/>
          <a:stretch/>
        </p:blipFill>
        <p:spPr>
          <a:xfrm>
            <a:off x="432499" y="2819797"/>
            <a:ext cx="4410415" cy="328010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5FFAC68-28C8-44CF-8AB1-C9BB1E9FAA08}"/>
              </a:ext>
            </a:extLst>
          </p:cNvPr>
          <p:cNvSpPr/>
          <p:nvPr/>
        </p:nvSpPr>
        <p:spPr>
          <a:xfrm>
            <a:off x="485484" y="1067198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Step3.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후 클릭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후 클릭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후 클릭함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Beta(2, 2)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Beta(1, 3)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Beta(2, 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9D8CBB-66D4-48A9-AD63-716C77D453ED}"/>
              </a:ext>
            </a:extLst>
          </p:cNvPr>
          <p:cNvSpPr/>
          <p:nvPr/>
        </p:nvSpPr>
        <p:spPr>
          <a:xfrm>
            <a:off x="5063086" y="1067198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Step4.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후 클릭 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후 클릭 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후 클릭 안함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Beta(3, 2)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Beta(2, 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2" name="Google Shape;32;p2"/>
          <p:cNvSpPr/>
          <p:nvPr/>
        </p:nvSpPr>
        <p:spPr>
          <a:xfrm>
            <a:off x="0" y="66049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/>
              <a:t>banner1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  <a:r>
              <a:rPr lang="ko-KR" altLang="en-US" sz="1600" dirty="0"/>
              <a:t>번 성공 </a:t>
            </a:r>
            <a:r>
              <a:rPr lang="en-US" altLang="ko-KR" sz="1600" dirty="0"/>
              <a:t>/ 3</a:t>
            </a:r>
            <a:r>
              <a:rPr lang="ko-KR" altLang="en-US" sz="1600" dirty="0"/>
              <a:t>번 시도 </a:t>
            </a:r>
            <a:r>
              <a:rPr lang="en-US" altLang="ko-KR" sz="1600" dirty="0"/>
              <a:t>= 66%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banner2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번 성공 </a:t>
            </a:r>
            <a:r>
              <a:rPr lang="en-US" altLang="ko-KR" sz="1600" dirty="0"/>
              <a:t>/ 3</a:t>
            </a:r>
            <a:r>
              <a:rPr lang="ko-KR" altLang="en-US" sz="1600" dirty="0"/>
              <a:t>번 시도 </a:t>
            </a:r>
            <a:r>
              <a:rPr lang="en-US" altLang="ko-KR" sz="1600" dirty="0"/>
              <a:t>= 33%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banner3 : 1</a:t>
            </a:r>
            <a:r>
              <a:rPr lang="ko-KR" altLang="en-US" sz="1600" dirty="0"/>
              <a:t>번 성공 </a:t>
            </a:r>
            <a:r>
              <a:rPr lang="en-US" altLang="ko-KR" sz="1600" dirty="0"/>
              <a:t>/ 2</a:t>
            </a:r>
            <a:r>
              <a:rPr lang="ko-KR" altLang="en-US" sz="1600" dirty="0"/>
              <a:t>번 시도 </a:t>
            </a:r>
            <a:r>
              <a:rPr lang="en-US" altLang="ko-KR" sz="1600" dirty="0"/>
              <a:t>= 50%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340F71-23A8-4271-BF61-D67C7A9CC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" b="18417"/>
          <a:stretch/>
        </p:blipFill>
        <p:spPr>
          <a:xfrm>
            <a:off x="4451411" y="1449105"/>
            <a:ext cx="4969105" cy="3716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97ACD-0568-48FF-82A0-189D100E8C56}"/>
              </a:ext>
            </a:extLst>
          </p:cNvPr>
          <p:cNvSpPr txBox="1"/>
          <p:nvPr/>
        </p:nvSpPr>
        <p:spPr>
          <a:xfrm>
            <a:off x="4733266" y="660498"/>
            <a:ext cx="517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greedy </a:t>
            </a:r>
            <a:r>
              <a:rPr lang="ko-KR" altLang="en-US" b="1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경험상 가장 성능이 좋은 </a:t>
            </a:r>
            <a:r>
              <a:rPr lang="en-US" altLang="ko-KR" dirty="0"/>
              <a:t>banner1</a:t>
            </a:r>
          </a:p>
          <a:p>
            <a:r>
              <a:rPr lang="en-US" altLang="ko-KR" b="1" dirty="0"/>
              <a:t>e-greedy </a:t>
            </a:r>
            <a:r>
              <a:rPr lang="ko-KR" altLang="en-US" b="1" dirty="0"/>
              <a:t>알고리즘 </a:t>
            </a:r>
            <a:r>
              <a:rPr lang="en-US" altLang="ko-KR" dirty="0"/>
              <a:t>: </a:t>
            </a:r>
            <a:r>
              <a:rPr lang="ko-KR" altLang="en-US" dirty="0"/>
              <a:t>확률적으로 경험상 가장 성능이 좋은 </a:t>
            </a:r>
            <a:r>
              <a:rPr lang="en-US" altLang="ko-KR" dirty="0"/>
              <a:t>banner1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6D0F5E0-230E-40B8-A43A-F54BE0397685}"/>
              </a:ext>
            </a:extLst>
          </p:cNvPr>
          <p:cNvSpPr/>
          <p:nvPr/>
        </p:nvSpPr>
        <p:spPr>
          <a:xfrm>
            <a:off x="620074" y="2641645"/>
            <a:ext cx="3050052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</a:t>
            </a:r>
            <a:r>
              <a:rPr lang="ko-KR" altLang="en-US" b="1" dirty="0">
                <a:solidFill>
                  <a:schemeClr val="tx1"/>
                </a:solidFill>
              </a:rPr>
              <a:t>샘플</a:t>
            </a:r>
            <a:r>
              <a:rPr lang="en-US" altLang="ko-KR" b="1" dirty="0">
                <a:solidFill>
                  <a:schemeClr val="tx1"/>
                </a:solidFill>
              </a:rPr>
              <a:t> : [0.38695794]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</a:t>
            </a:r>
            <a:r>
              <a:rPr lang="ko-KR" altLang="en-US" b="1" dirty="0">
                <a:solidFill>
                  <a:schemeClr val="tx1"/>
                </a:solidFill>
              </a:rPr>
              <a:t>샘플</a:t>
            </a:r>
            <a:r>
              <a:rPr lang="en-US" altLang="ko-KR" b="1" dirty="0">
                <a:solidFill>
                  <a:schemeClr val="tx1"/>
                </a:solidFill>
              </a:rPr>
              <a:t> : [0.43873433]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</a:t>
            </a:r>
            <a:r>
              <a:rPr lang="ko-KR" altLang="en-US" b="1" dirty="0">
                <a:solidFill>
                  <a:schemeClr val="tx1"/>
                </a:solidFill>
              </a:rPr>
              <a:t>샘플</a:t>
            </a:r>
            <a:r>
              <a:rPr lang="en-US" altLang="ko-KR" b="1" dirty="0">
                <a:solidFill>
                  <a:schemeClr val="tx1"/>
                </a:solidFill>
              </a:rPr>
              <a:t> : [0.61692633]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0AB313-D8CC-44AF-AD99-C76D21E82C1C}"/>
              </a:ext>
            </a:extLst>
          </p:cNvPr>
          <p:cNvSpPr/>
          <p:nvPr/>
        </p:nvSpPr>
        <p:spPr>
          <a:xfrm>
            <a:off x="620074" y="5165139"/>
            <a:ext cx="6244189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</a:rPr>
              <a:t>샘플 된 값에서 가장 큰 값을 나타낸 선택지를 선택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</a:rPr>
              <a:t>Banner3</a:t>
            </a:r>
            <a:r>
              <a:rPr lang="ko-KR" altLang="en-US" sz="1600" b="1" dirty="0">
                <a:solidFill>
                  <a:schemeClr val="tx1"/>
                </a:solidFill>
              </a:rPr>
              <a:t>의 샘플 값이 가장 높음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</a:rPr>
              <a:t>이렇게 샘플 된 값에서 가장 큰 값을 선택하는 것을 </a:t>
            </a:r>
            <a:r>
              <a:rPr lang="en-US" altLang="ko-KR" sz="1600" b="1" dirty="0">
                <a:solidFill>
                  <a:schemeClr val="tx1"/>
                </a:solidFill>
              </a:rPr>
              <a:t>argmax() </a:t>
            </a:r>
            <a:r>
              <a:rPr lang="ko-KR" altLang="en-US" sz="1600" b="1" dirty="0">
                <a:solidFill>
                  <a:schemeClr val="tx1"/>
                </a:solidFill>
              </a:rPr>
              <a:t>한다고 함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6F1F0-8C18-4A9B-BEB6-E8A7260B2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6" t="34164" r="2617"/>
          <a:stretch/>
        </p:blipFill>
        <p:spPr>
          <a:xfrm>
            <a:off x="346595" y="2779761"/>
            <a:ext cx="4635208" cy="343781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F24210F-1794-49F9-9E60-5E59D03C50DF}"/>
              </a:ext>
            </a:extLst>
          </p:cNvPr>
          <p:cNvSpPr/>
          <p:nvPr/>
        </p:nvSpPr>
        <p:spPr>
          <a:xfrm>
            <a:off x="485484" y="1067198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Step5.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후 클릭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Beta(3, 2),	[0.8606323]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3),	[0.07932551]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Beta(3, 2),	[0.43033056]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A01DA5B-BEA4-4DC5-99BE-C404CAFBD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6" t="25150" b="2260"/>
          <a:stretch/>
        </p:blipFill>
        <p:spPr>
          <a:xfrm>
            <a:off x="5063088" y="2779761"/>
            <a:ext cx="4635208" cy="343781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553B66-894B-4C11-9371-7DE9737E3854}"/>
              </a:ext>
            </a:extLst>
          </p:cNvPr>
          <p:cNvSpPr/>
          <p:nvPr/>
        </p:nvSpPr>
        <p:spPr>
          <a:xfrm>
            <a:off x="5063088" y="1062442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Step6.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후 클릭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안함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Beta(3, 3),	[0.66165054]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3),	[0.36745788]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Beta(3, 2),	[0.28561718]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2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40DD23-F916-485A-8C01-52E9FB8A0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0" t="20895" r="4042" b="15857"/>
          <a:stretch/>
        </p:blipFill>
        <p:spPr>
          <a:xfrm>
            <a:off x="221816" y="2779761"/>
            <a:ext cx="4635208" cy="343781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BB34D8F-C992-4A44-87B2-E1293DD22AE8}"/>
              </a:ext>
            </a:extLst>
          </p:cNvPr>
          <p:cNvSpPr/>
          <p:nvPr/>
        </p:nvSpPr>
        <p:spPr>
          <a:xfrm>
            <a:off x="360705" y="1062442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Step7.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후 클릭 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안함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Beta(4, 3),	[0.42296478]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3),	[0.18102569]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Beta(3, 2),	[0.78204765]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3E3EEF-762F-40C5-BB27-3DE995BF7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1" t="31031"/>
          <a:stretch/>
        </p:blipFill>
        <p:spPr>
          <a:xfrm>
            <a:off x="5048978" y="2779762"/>
            <a:ext cx="4635208" cy="343781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CC1BA8B-5173-462D-BECD-BE78741E847E}"/>
              </a:ext>
            </a:extLst>
          </p:cNvPr>
          <p:cNvSpPr/>
          <p:nvPr/>
        </p:nvSpPr>
        <p:spPr>
          <a:xfrm>
            <a:off x="5187865" y="1062442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Step8.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후 클릭 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Beta(4, 3),	[0.42437534]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3),	[0.48749753]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Beta(4, 2),	[0.82210968]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42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21F90-7544-4AFE-AAF8-BBA9C9B73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" t="27829"/>
          <a:stretch/>
        </p:blipFill>
        <p:spPr>
          <a:xfrm>
            <a:off x="278116" y="2745931"/>
            <a:ext cx="4584526" cy="343734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392E64-D3C7-4EF4-98DA-83BEE0953F09}"/>
              </a:ext>
            </a:extLst>
          </p:cNvPr>
          <p:cNvSpPr/>
          <p:nvPr/>
        </p:nvSpPr>
        <p:spPr>
          <a:xfrm>
            <a:off x="390407" y="1062442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Step9.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1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2 : </a:t>
            </a:r>
            <a:r>
              <a:rPr lang="ko-KR" altLang="en-US" b="1" dirty="0">
                <a:solidFill>
                  <a:schemeClr val="tx1"/>
                </a:solidFill>
              </a:rPr>
              <a:t>노출 안함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배너</a:t>
            </a:r>
            <a:r>
              <a:rPr lang="en-US" altLang="ko-KR" b="1" dirty="0">
                <a:solidFill>
                  <a:schemeClr val="tx1"/>
                </a:solidFill>
              </a:rPr>
              <a:t>3 :</a:t>
            </a:r>
            <a:r>
              <a:rPr lang="ko-KR" altLang="en-US" b="1" dirty="0">
                <a:solidFill>
                  <a:schemeClr val="tx1"/>
                </a:solidFill>
              </a:rPr>
              <a:t> 노출 후 클릭 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Beta(4, 3),	[0.42437534]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Beta(2, 3),	[0.48749753]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Beta(5, 2),	[0.82210968]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57D193-ED82-41CB-B37A-8677F37BB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5" t="32522"/>
          <a:stretch/>
        </p:blipFill>
        <p:spPr>
          <a:xfrm>
            <a:off x="5044617" y="2745930"/>
            <a:ext cx="4584526" cy="343734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E70FA7-2611-4208-B96F-2D5148E77302}"/>
              </a:ext>
            </a:extLst>
          </p:cNvPr>
          <p:cNvSpPr/>
          <p:nvPr/>
        </p:nvSpPr>
        <p:spPr>
          <a:xfrm>
            <a:off x="5158165" y="1045527"/>
            <a:ext cx="4357430" cy="13309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Stepn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수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많은 실험을 거친 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banner1 : Beta(33, 100)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banner2 : Beta(100, 223)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banner3 : Beta(435, 611)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7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02A8BF8-1FBC-401C-86EB-4EA34C620E02}"/>
              </a:ext>
            </a:extLst>
          </p:cNvPr>
          <p:cNvSpPr/>
          <p:nvPr/>
        </p:nvSpPr>
        <p:spPr>
          <a:xfrm>
            <a:off x="400833" y="2705621"/>
            <a:ext cx="9043792" cy="220458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8F606-B93E-4BE9-909F-C2BF26A4C45E}"/>
              </a:ext>
            </a:extLst>
          </p:cNvPr>
          <p:cNvSpPr txBox="1"/>
          <p:nvPr/>
        </p:nvSpPr>
        <p:spPr>
          <a:xfrm>
            <a:off x="938592" y="3112997"/>
            <a:ext cx="398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UBC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결정론적 알고리즘</a:t>
            </a:r>
            <a:r>
              <a:rPr lang="en-US" altLang="ko-KR" sz="1600" dirty="0"/>
              <a:t>(</a:t>
            </a:r>
            <a:r>
              <a:rPr lang="ko-KR" altLang="en-US" sz="1600" dirty="0"/>
              <a:t>예측 그대로 움직인다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매 라운드마다 업데이트를 해줘야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6251D-A6EE-4E17-AE64-83579A9F43C8}"/>
              </a:ext>
            </a:extLst>
          </p:cNvPr>
          <p:cNvSpPr txBox="1"/>
          <p:nvPr/>
        </p:nvSpPr>
        <p:spPr>
          <a:xfrm>
            <a:off x="4847572" y="3112997"/>
            <a:ext cx="440583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Thompson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확률적 알고리즘</a:t>
            </a:r>
            <a:r>
              <a:rPr lang="en-US" altLang="ko-KR" sz="1600" dirty="0"/>
              <a:t>(</a:t>
            </a:r>
            <a:r>
              <a:rPr lang="ko-KR" altLang="en-US" sz="1600" dirty="0"/>
              <a:t>확률적으로 움직인다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늦게 들어오는 피드백을 수용할 수 있다</a:t>
            </a:r>
            <a:r>
              <a:rPr lang="en-US" altLang="ko-KR" sz="1600" dirty="0"/>
              <a:t>.(</a:t>
            </a:r>
            <a:r>
              <a:rPr lang="ko-KR" altLang="en-US" sz="1600" dirty="0"/>
              <a:t>회원가입</a:t>
            </a:r>
            <a:r>
              <a:rPr lang="en-US" altLang="ko-KR" sz="1600" dirty="0"/>
              <a:t>/ </a:t>
            </a:r>
            <a:r>
              <a:rPr lang="ko-KR" altLang="en-US" sz="1600" dirty="0"/>
              <a:t>결제 데이터 등도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더 나은 경험적 증거를 보인다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501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8929</TotalTime>
  <Words>605</Words>
  <Application>Microsoft Office PowerPoint</Application>
  <PresentationFormat>A4 용지(210x297mm)</PresentationFormat>
  <Paragraphs>114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Noto Sans Symbols</vt:lpstr>
      <vt:lpstr>Malgun Gothic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142</cp:revision>
  <dcterms:created xsi:type="dcterms:W3CDTF">2018-12-13T08:26:30Z</dcterms:created>
  <dcterms:modified xsi:type="dcterms:W3CDTF">2020-06-01T05:50:25Z</dcterms:modified>
</cp:coreProperties>
</file>