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e-WoY38if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2feelus&amp;logNo=220391880091&amp;proxyReferer=https:%2F%2Fwww.google.com%2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u="none" dirty="0">
                <a:solidFill>
                  <a:schemeClr val="tx1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ko-KR" altLang="en-US" u="none" dirty="0">
                <a:solidFill>
                  <a:schemeClr val="tx1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으로 </a:t>
            </a:r>
            <a:r>
              <a:rPr lang="ko-KR" altLang="en-US" u="none" dirty="0" err="1">
                <a:solidFill>
                  <a:schemeClr val="tx1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할경우</a:t>
            </a:r>
            <a:r>
              <a:rPr lang="ko-KR" altLang="en-US" u="none" dirty="0">
                <a:solidFill>
                  <a:schemeClr val="tx1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실제 분산소다 작게 나옴</a:t>
            </a:r>
            <a:endParaRPr lang="en-US" altLang="ko-KR" u="none" dirty="0">
              <a:solidFill>
                <a:schemeClr val="tx1"/>
              </a:solidFill>
              <a:highlight>
                <a:srgbClr val="FFFF00"/>
              </a:highligh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u="none" dirty="0">
              <a:highlight>
                <a:srgbClr val="FFFF00"/>
              </a:highligh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u="none" dirty="0"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https://www.youtube.com/watch?v=8e-WoY38ifA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US" altLang="ko-KR" sz="2400" dirty="0">
                <a:highlight>
                  <a:srgbClr val="FFFF00"/>
                </a:highlight>
                <a:hlinkClick r:id="rId3"/>
              </a:rPr>
              <a:t>https://m.blog.naver.com/PostView.nhn?blogId=2feelus&amp;logNo=220391880091&amp;proxyReferer=https:%2F%2Fwww.google.com%2F</a:t>
            </a:r>
            <a:endParaRPr lang="en-US" altLang="ko-KR" sz="2400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512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3.8 </a:t>
            </a:r>
            <a:r>
              <a:rPr lang="ko-KR" altLang="en-US" sz="2000" b="1" dirty="0"/>
              <a:t>자유도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주어진 조건 하에서 자유롭게 </a:t>
            </a:r>
            <a:r>
              <a:rPr lang="ko-KR" altLang="en-US" sz="1600" dirty="0" err="1"/>
              <a:t>변화될수</a:t>
            </a:r>
            <a:r>
              <a:rPr lang="ko-KR" altLang="en-US" sz="1600" dirty="0"/>
              <a:t> 있는 요소의 수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모집단의 분산을 추정하고자 할 때 분모에 </a:t>
            </a:r>
            <a:r>
              <a:rPr lang="en-US" altLang="ko-KR" sz="1600" dirty="0"/>
              <a:t>n</a:t>
            </a:r>
            <a:r>
              <a:rPr lang="ko-KR" altLang="en-US" sz="1600" dirty="0"/>
              <a:t>을 사용하면 편향이 생김</a:t>
            </a:r>
            <a:r>
              <a:rPr lang="en-US" altLang="ko-KR" sz="1600" dirty="0"/>
              <a:t>, n-1</a:t>
            </a:r>
            <a:r>
              <a:rPr lang="ko-KR" altLang="en-US" sz="1600" dirty="0"/>
              <a:t>로 하면 편향이 생기지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데이터 과학에서 유의성 검정은 중요하지 않다</a:t>
            </a:r>
            <a:r>
              <a:rPr lang="en-US" altLang="ko-KR" sz="1800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데이터의 크기가 충분히 크기 때문에 거의 차이가 없다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회귀에서 요인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범주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변수를 사용할 때는 중요하다</a:t>
            </a:r>
            <a:r>
              <a:rPr lang="en-US" altLang="ko-KR" sz="1800" b="1" dirty="0"/>
              <a:t>.</a:t>
            </a:r>
            <a:endParaRPr lang="ko-KR" altLang="en-US" sz="1800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범주형 변수를 </a:t>
            </a:r>
            <a:r>
              <a:rPr lang="en-US" altLang="ko-KR" sz="1800" dirty="0"/>
              <a:t>dummy </a:t>
            </a:r>
            <a:r>
              <a:rPr lang="ko-KR" altLang="en-US" sz="1800" dirty="0"/>
              <a:t>변수로 바꾸는 경우</a:t>
            </a:r>
            <a:r>
              <a:rPr lang="en-US" altLang="ko-KR" sz="1800" dirty="0"/>
              <a:t>! </a:t>
            </a:r>
            <a:r>
              <a:rPr lang="ko-KR" altLang="en-US" sz="1800" dirty="0"/>
              <a:t>요일별로 더미 변수를 만든다면 자유도는 </a:t>
            </a:r>
            <a:r>
              <a:rPr lang="en-US" altLang="ko-KR" sz="1800" dirty="0"/>
              <a:t>6</a:t>
            </a:r>
            <a:r>
              <a:rPr lang="ko-KR" altLang="en-US" sz="1800" dirty="0"/>
              <a:t>이어야 한다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D60B6B-5BC0-47F0-A804-875F6F3EA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66252"/>
              </p:ext>
            </p:extLst>
          </p:nvPr>
        </p:nvGraphicFramePr>
        <p:xfrm>
          <a:off x="7081095" y="2809557"/>
          <a:ext cx="2437674" cy="148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37">
                  <a:extLst>
                    <a:ext uri="{9D8B030D-6E8A-4147-A177-3AD203B41FA5}">
                      <a16:colId xmlns:a16="http://schemas.microsoft.com/office/drawing/2014/main" val="990409325"/>
                    </a:ext>
                  </a:extLst>
                </a:gridCol>
                <a:gridCol w="1218837">
                  <a:extLst>
                    <a:ext uri="{9D8B030D-6E8A-4147-A177-3AD203B41FA5}">
                      <a16:colId xmlns:a16="http://schemas.microsoft.com/office/drawing/2014/main" val="1401713942"/>
                    </a:ext>
                  </a:extLst>
                </a:gridCol>
              </a:tblGrid>
              <a:tr h="372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62932"/>
                  </a:ext>
                </a:extLst>
              </a:tr>
              <a:tr h="372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7051"/>
                  </a:ext>
                </a:extLst>
              </a:tr>
              <a:tr h="372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71625"/>
                  </a:ext>
                </a:extLst>
              </a:tr>
              <a:tr h="372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26204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E6B2EC5D-9AE0-4665-B8E8-9C6CC37DBF9A}"/>
              </a:ext>
            </a:extLst>
          </p:cNvPr>
          <p:cNvGrpSpPr/>
          <p:nvPr/>
        </p:nvGrpSpPr>
        <p:grpSpPr>
          <a:xfrm>
            <a:off x="7025862" y="2468487"/>
            <a:ext cx="2458995" cy="1514852"/>
            <a:chOff x="6685005" y="2167462"/>
            <a:chExt cx="2458995" cy="15148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93B914-91B6-435B-8030-C381DA354F36}"/>
                </a:ext>
              </a:extLst>
            </p:cNvPr>
            <p:cNvSpPr txBox="1"/>
            <p:nvPr/>
          </p:nvSpPr>
          <p:spPr>
            <a:xfrm>
              <a:off x="6796216" y="2167462"/>
              <a:ext cx="2347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평균 </a:t>
              </a:r>
              <a:r>
                <a:rPr lang="en-US" altLang="ko-KR" sz="1600" b="1" dirty="0"/>
                <a:t>= 3, n = 3</a:t>
              </a:r>
              <a:endParaRPr lang="ko-KR" altLang="en-US" sz="16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055D0A-521A-4794-B7DF-FB702312F261}"/>
                </a:ext>
              </a:extLst>
            </p:cNvPr>
            <p:cNvSpPr/>
            <p:nvPr/>
          </p:nvSpPr>
          <p:spPr>
            <a:xfrm>
              <a:off x="6685005" y="2842054"/>
              <a:ext cx="1285103" cy="8402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/>
              <a:t>자유도는 </a:t>
            </a:r>
            <a:r>
              <a:rPr lang="ko-KR" altLang="en-US" sz="1800" dirty="0" err="1"/>
              <a:t>검정통계량을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표준화하는</a:t>
            </a:r>
            <a:r>
              <a:rPr lang="ko-KR" altLang="en-US" sz="1800" dirty="0"/>
              <a:t> 계산의 일부이며</a:t>
            </a:r>
            <a:r>
              <a:rPr lang="en-US" altLang="ko-KR" sz="1800" dirty="0"/>
              <a:t>, </a:t>
            </a:r>
            <a:r>
              <a:rPr lang="ko-KR" altLang="en-US" sz="1800" dirty="0"/>
              <a:t>이를 통해 기준분포</a:t>
            </a:r>
            <a:r>
              <a:rPr lang="en-US" altLang="ko-KR" sz="1800" dirty="0"/>
              <a:t>(t</a:t>
            </a:r>
            <a:r>
              <a:rPr lang="ko-KR" altLang="en-US" sz="1800" dirty="0"/>
              <a:t> 분포</a:t>
            </a:r>
            <a:r>
              <a:rPr lang="en-US" altLang="ko-KR" sz="1800" dirty="0"/>
              <a:t>, F </a:t>
            </a:r>
            <a:r>
              <a:rPr lang="ko-KR" altLang="en-US" sz="1800" dirty="0"/>
              <a:t>분포 등</a:t>
            </a:r>
            <a:r>
              <a:rPr lang="en-US" altLang="ko-KR" sz="1800" dirty="0"/>
              <a:t>)</a:t>
            </a:r>
            <a:r>
              <a:rPr lang="ko-KR" altLang="en-US" sz="1800" dirty="0"/>
              <a:t>와 비교 할 수 있다</a:t>
            </a:r>
            <a:r>
              <a:rPr lang="en-US" altLang="ko-KR" sz="1800" dirty="0"/>
              <a:t>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/>
              <a:t>자유도 개념은 회귀를 할 때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다중공선성을</a:t>
            </a:r>
            <a:r>
              <a:rPr lang="ko-KR" altLang="en-US" sz="1800" dirty="0"/>
              <a:t> 피하기 위해</a:t>
            </a:r>
            <a:r>
              <a:rPr lang="en-US" altLang="ko-KR" sz="1800" dirty="0"/>
              <a:t>) </a:t>
            </a:r>
            <a:r>
              <a:rPr lang="ko-KR" altLang="en-US" sz="1800" dirty="0"/>
              <a:t>범주형 변수들을 </a:t>
            </a:r>
            <a:r>
              <a:rPr lang="en-US" altLang="ko-KR" sz="1800" dirty="0"/>
              <a:t>n-1 </a:t>
            </a:r>
            <a:r>
              <a:rPr lang="ko-KR" altLang="en-US" sz="1800" dirty="0"/>
              <a:t>지표 혹은 더미 변수로 </a:t>
            </a:r>
            <a:r>
              <a:rPr lang="ko-KR" altLang="en-US" sz="1800" dirty="0" err="1"/>
              <a:t>요인화하는</a:t>
            </a:r>
            <a:r>
              <a:rPr lang="ko-KR" altLang="en-US" sz="1800" dirty="0"/>
              <a:t> 것의 이유가 된다</a:t>
            </a:r>
            <a:r>
              <a:rPr lang="en-US" altLang="ko-KR" sz="1800" dirty="0"/>
              <a:t>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800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1" dirty="0" err="1"/>
              <a:t>검정통계량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통계적 가설검정을 위하여 확률분포를 결정하는 데 사용되는 통계량</a:t>
            </a:r>
            <a:r>
              <a:rPr lang="en-US" altLang="ko-KR" sz="1600" dirty="0">
                <a:solidFill>
                  <a:schemeClr val="tx1"/>
                </a:solidFill>
              </a:rPr>
              <a:t>,  </a:t>
            </a:r>
            <a:r>
              <a:rPr lang="ko-KR" altLang="en-US" sz="1600" dirty="0" err="1">
                <a:solidFill>
                  <a:schemeClr val="tx1"/>
                </a:solidFill>
              </a:rPr>
              <a:t>표집분포가</a:t>
            </a:r>
            <a:r>
              <a:rPr lang="ko-KR" altLang="en-US" sz="1600" dirty="0">
                <a:solidFill>
                  <a:schemeClr val="tx1"/>
                </a:solidFill>
              </a:rPr>
              <a:t> 면적이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인 확률분포가 되도록 추정치를 전환한 통계량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1" dirty="0" err="1"/>
              <a:t>다중공선성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600" dirty="0"/>
              <a:t>회귀 분석에서의 일부 예측 변수가 다른 예측 변수와 상관 정도가 높아</a:t>
            </a:r>
            <a:r>
              <a:rPr lang="en-US" altLang="ko-KR" sz="1600" dirty="0"/>
              <a:t>, </a:t>
            </a:r>
            <a:r>
              <a:rPr lang="ko-KR" altLang="en-US" sz="1600" dirty="0"/>
              <a:t>부정적 영향을 미치는 현상</a:t>
            </a:r>
            <a:endParaRPr lang="ko-KR" altLang="en-US" sz="1600" b="1" dirty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</TotalTime>
  <Words>222</Words>
  <Application>Microsoft Office PowerPoint</Application>
  <PresentationFormat>A4 용지(210x297mm)</PresentationFormat>
  <Paragraphs>39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99</cp:revision>
  <dcterms:created xsi:type="dcterms:W3CDTF">2018-12-13T08:26:30Z</dcterms:created>
  <dcterms:modified xsi:type="dcterms:W3CDTF">2020-05-20T01:30:12Z</dcterms:modified>
</cp:coreProperties>
</file>