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7" r:id="rId3"/>
    <p:sldId id="259" r:id="rId4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4">
          <p15:clr>
            <a:srgbClr val="A4A3A4"/>
          </p15:clr>
        </p15:guide>
        <p15:guide id="2" pos="135">
          <p15:clr>
            <a:srgbClr val="A4A3A4"/>
          </p15:clr>
        </p15:guide>
        <p15:guide id="3" orient="horz" pos="731">
          <p15:clr>
            <a:srgbClr val="A4A3A4"/>
          </p15:clr>
        </p15:guide>
        <p15:guide id="4" pos="6124">
          <p15:clr>
            <a:srgbClr val="A4A3A4"/>
          </p15:clr>
        </p15:guide>
        <p15:guide id="5" pos="4115">
          <p15:clr>
            <a:srgbClr val="A4A3A4"/>
          </p15:clr>
        </p15:guide>
        <p15:guide id="6" orient="horz" pos="1003">
          <p15:clr>
            <a:srgbClr val="A4A3A4"/>
          </p15:clr>
        </p15:guide>
        <p15:guide id="7" pos="5737">
          <p15:clr>
            <a:srgbClr val="A4A3A4"/>
          </p15:clr>
        </p15:guide>
        <p15:guide id="8" orient="horz" pos="2591">
          <p15:clr>
            <a:srgbClr val="A4A3A4"/>
          </p15:clr>
        </p15:guide>
        <p15:guide id="9" orient="horz" pos="4065">
          <p15:clr>
            <a:srgbClr val="A4A3A4"/>
          </p15:clr>
        </p15:guide>
        <p15:guide id="10" orient="horz" pos="1253">
          <p15:clr>
            <a:srgbClr val="A4A3A4"/>
          </p15:clr>
        </p15:guide>
        <p15:guide id="11" orient="horz" pos="2704">
          <p15:clr>
            <a:srgbClr val="A4A3A4"/>
          </p15:clr>
        </p15:guide>
        <p15:guide id="12" pos="282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0" roundtripDataSignature="AMtx7mhva3UHPhQA4WbyUQCroSE+7w+S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267" autoAdjust="0"/>
  </p:normalViewPr>
  <p:slideViewPr>
    <p:cSldViewPr snapToGrid="0">
      <p:cViewPr varScale="1">
        <p:scale>
          <a:sx n="77" d="100"/>
          <a:sy n="77" d="100"/>
        </p:scale>
        <p:origin x="2424" y="84"/>
      </p:cViewPr>
      <p:guideLst>
        <p:guide orient="horz" pos="414"/>
        <p:guide pos="135"/>
        <p:guide orient="horz" pos="731"/>
        <p:guide pos="6124"/>
        <p:guide pos="4115"/>
        <p:guide orient="horz" pos="1003"/>
        <p:guide pos="5737"/>
        <p:guide orient="horz" pos="2591"/>
        <p:guide orient="horz" pos="4065"/>
        <p:guide orient="horz" pos="1253"/>
        <p:guide orient="horz" pos="2704"/>
        <p:guide pos="2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-4FPHfc6W0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altLang="ko-KR" dirty="0">
                <a:highlight>
                  <a:srgbClr val="FFFF00"/>
                </a:highlight>
                <a:hlinkClick r:id="rId3"/>
              </a:rPr>
              <a:t>https://www.youtube.com/watch?v=Q-4FPHfc6W0</a:t>
            </a:r>
            <a:endParaRPr u="none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298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lang="en-US" altLang="ko-KR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9089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lang="en-US" altLang="ko-KR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0374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"/>
          <p:cNvSpPr/>
          <p:nvPr/>
        </p:nvSpPr>
        <p:spPr>
          <a:xfrm rot="-5400000">
            <a:off x="4031090" y="-4031091"/>
            <a:ext cx="1843821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50000"/>
            <a:ext cx="9906000" cy="1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556692"/>
            <a:ext cx="9906000" cy="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7"/>
          <p:cNvSpPr/>
          <p:nvPr/>
        </p:nvSpPr>
        <p:spPr>
          <a:xfrm rot="-5400000">
            <a:off x="4745966" y="-4745968"/>
            <a:ext cx="414069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</a:rPr>
              <a:t>Chapter 1. 탐색적 데이터 분석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9A71DD-D990-4E56-9E57-50C7C4AE0CDB}"/>
              </a:ext>
            </a:extLst>
          </p:cNvPr>
          <p:cNvSpPr txBox="1"/>
          <p:nvPr/>
        </p:nvSpPr>
        <p:spPr>
          <a:xfrm>
            <a:off x="0" y="1114072"/>
            <a:ext cx="9906000" cy="5863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3.9.3 </a:t>
            </a:r>
            <a:r>
              <a:rPr lang="ko-KR" altLang="en-US" sz="2000" b="1" dirty="0" err="1"/>
              <a:t>피셔의</a:t>
            </a:r>
            <a:r>
              <a:rPr lang="ko-KR" altLang="en-US" sz="2000" b="1" dirty="0"/>
              <a:t> 정확검정</a:t>
            </a:r>
            <a:endParaRPr lang="en-US" altLang="ko-KR" sz="20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카이 제곱 검정이 부정확한 경우에는 </a:t>
            </a:r>
            <a:r>
              <a:rPr lang="ko-KR" altLang="en-US" sz="1600" dirty="0" err="1"/>
              <a:t>피셔의</a:t>
            </a:r>
            <a:r>
              <a:rPr lang="ko-KR" altLang="en-US" sz="1600" dirty="0"/>
              <a:t> 정확 검정</a:t>
            </a:r>
            <a:r>
              <a:rPr lang="en-US" altLang="ko-KR" sz="1600" dirty="0"/>
              <a:t>Fisher’s Exact Test</a:t>
            </a:r>
            <a:r>
              <a:rPr lang="ko-KR" altLang="en-US" sz="1600" dirty="0"/>
              <a:t>을 사용한다</a:t>
            </a:r>
            <a:r>
              <a:rPr lang="en-US" altLang="ko-KR" sz="1800" dirty="0"/>
              <a:t>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기대빈도가 </a:t>
            </a:r>
            <a:r>
              <a:rPr lang="en-US" altLang="ko-KR" sz="1800" dirty="0"/>
              <a:t>5</a:t>
            </a:r>
            <a:r>
              <a:rPr lang="ko-KR" altLang="en-US" sz="1800" dirty="0"/>
              <a:t>보다 작은 셀이 전체의 </a:t>
            </a:r>
            <a:r>
              <a:rPr lang="en-US" altLang="ko-KR" sz="1800" dirty="0"/>
              <a:t>20% </a:t>
            </a:r>
            <a:r>
              <a:rPr lang="ko-KR" altLang="en-US" sz="1800" dirty="0"/>
              <a:t>이상인 경우에는 교차분석을 사용할 수 없다</a:t>
            </a:r>
            <a:r>
              <a:rPr lang="en-US" altLang="ko-KR" sz="1800" dirty="0"/>
              <a:t>. </a:t>
            </a:r>
            <a:r>
              <a:rPr lang="ko-KR" altLang="en-US" sz="1800" dirty="0"/>
              <a:t>이경우 </a:t>
            </a:r>
            <a:r>
              <a:rPr lang="ko-KR" altLang="en-US" sz="1800" dirty="0" err="1"/>
              <a:t>피셔의</a:t>
            </a:r>
            <a:r>
              <a:rPr lang="ko-KR" altLang="en-US" sz="1800" dirty="0"/>
              <a:t> 정확검정사용</a:t>
            </a:r>
            <a:endParaRPr lang="en-US" altLang="ko-KR" sz="1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err="1"/>
              <a:t>피셔의</a:t>
            </a:r>
            <a:r>
              <a:rPr lang="ko-KR" altLang="en-US" sz="1800" dirty="0"/>
              <a:t> 정확한 검정은 가능한 모든 경우의 수를 직접 따져서 가설을 검정하는 방법으로 </a:t>
            </a:r>
            <a:r>
              <a:rPr lang="ko-KR" altLang="en-US" sz="1800" dirty="0" err="1"/>
              <a:t>귀무가설과</a:t>
            </a:r>
            <a:r>
              <a:rPr lang="ko-KR" altLang="en-US" sz="1800" dirty="0"/>
              <a:t> 대립가설은 </a:t>
            </a:r>
            <a:r>
              <a:rPr lang="ko-KR" altLang="en-US" sz="1800" dirty="0" err="1"/>
              <a:t>카이제곱</a:t>
            </a:r>
            <a:r>
              <a:rPr lang="ko-KR" altLang="en-US" sz="1800" dirty="0"/>
              <a:t> 검정에서 와 같다</a:t>
            </a:r>
            <a:r>
              <a:rPr lang="en-US" altLang="ko-KR" sz="1800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셀들의 </a:t>
            </a:r>
            <a:r>
              <a:rPr lang="en-US" altLang="ko-KR" sz="1800" dirty="0"/>
              <a:t>20%</a:t>
            </a:r>
            <a:r>
              <a:rPr lang="ko-KR" altLang="en-US" sz="1800" dirty="0"/>
              <a:t>를 초과하는 셀에서 기대빈도가 </a:t>
            </a:r>
            <a:r>
              <a:rPr lang="en-US" altLang="ko-KR" sz="1800" dirty="0"/>
              <a:t>5</a:t>
            </a:r>
            <a:r>
              <a:rPr lang="ko-KR" altLang="en-US" sz="1800" dirty="0"/>
              <a:t>미만이면 </a:t>
            </a:r>
            <a:r>
              <a:rPr lang="ko-KR" altLang="en-US" sz="1800" dirty="0" err="1"/>
              <a:t>피셔의</a:t>
            </a:r>
            <a:r>
              <a:rPr lang="ko-KR" altLang="en-US" sz="1800" dirty="0"/>
              <a:t> 정확검정사용</a:t>
            </a:r>
            <a:endParaRPr lang="en-US" altLang="ko-KR" sz="1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두 변수가 관련성이 없다는 </a:t>
            </a:r>
            <a:r>
              <a:rPr lang="ko-KR" altLang="en-US" sz="1800" dirty="0" err="1"/>
              <a:t>귀무가설하에서</a:t>
            </a:r>
            <a:r>
              <a:rPr lang="ko-KR" altLang="en-US" sz="1800" dirty="0"/>
              <a:t> 셀에 들어갈 값이 실제 관측된 값보다 작거나 혹은 같은 경우가 나올 확률을 </a:t>
            </a:r>
            <a:r>
              <a:rPr lang="en-US" altLang="ko-KR" sz="1800" dirty="0"/>
              <a:t>(p-value)</a:t>
            </a:r>
            <a:r>
              <a:rPr lang="ko-KR" altLang="en-US" sz="1800" dirty="0"/>
              <a:t>구한다</a:t>
            </a:r>
            <a:r>
              <a:rPr lang="en-US" altLang="ko-KR" sz="1800" dirty="0"/>
              <a:t>.</a:t>
            </a:r>
          </a:p>
          <a:p>
            <a:pPr>
              <a:lnSpc>
                <a:spcPct val="20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16148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 err="1">
                <a:solidFill>
                  <a:schemeClr val="dk1"/>
                </a:solidFill>
              </a:rPr>
              <a:t>Chapter</a:t>
            </a:r>
            <a:r>
              <a:rPr lang="ko-KR" sz="1800" b="1" dirty="0">
                <a:solidFill>
                  <a:schemeClr val="dk1"/>
                </a:solidFill>
              </a:rPr>
              <a:t> 1. 탐색적 데이터 분석</a:t>
            </a:r>
            <a:endParaRPr dirty="0"/>
          </a:p>
        </p:txBody>
      </p:sp>
      <p:sp>
        <p:nvSpPr>
          <p:cNvPr id="32" name="Google Shape;32;p2"/>
          <p:cNvSpPr/>
          <p:nvPr/>
        </p:nvSpPr>
        <p:spPr>
          <a:xfrm>
            <a:off x="-62262" y="930518"/>
            <a:ext cx="996826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800" dirty="0" err="1"/>
              <a:t>귀무가설</a:t>
            </a:r>
            <a:r>
              <a:rPr lang="en-US" altLang="ko-KR" sz="1800" dirty="0"/>
              <a:t> : </a:t>
            </a:r>
            <a:r>
              <a:rPr lang="ko-KR" altLang="en-US" sz="1800" dirty="0"/>
              <a:t>비타민</a:t>
            </a:r>
            <a:r>
              <a:rPr lang="en-US" altLang="ko-KR" sz="1800" dirty="0"/>
              <a:t> C</a:t>
            </a:r>
            <a:r>
              <a:rPr lang="ko-KR" altLang="en-US" sz="1800" dirty="0"/>
              <a:t>가 감기예방에 효과가 없다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대립가설 </a:t>
            </a:r>
            <a:r>
              <a:rPr lang="en-US" altLang="ko-KR" sz="1800" dirty="0"/>
              <a:t>:</a:t>
            </a:r>
            <a:r>
              <a:rPr lang="ko-KR" altLang="en-US" sz="1800" dirty="0"/>
              <a:t> 비타민 </a:t>
            </a:r>
            <a:r>
              <a:rPr lang="en-US" altLang="ko-KR" sz="1800" dirty="0"/>
              <a:t>C</a:t>
            </a:r>
            <a:r>
              <a:rPr lang="ko-KR" altLang="en-US" sz="1800" dirty="0"/>
              <a:t>가 감기예방에 효과가 있다</a:t>
            </a:r>
            <a:r>
              <a:rPr lang="en-US" altLang="ko-KR" sz="1800" dirty="0"/>
              <a:t>.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7B05DF5-25A7-4940-87FF-426F40BDC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788399"/>
              </p:ext>
            </p:extLst>
          </p:nvPr>
        </p:nvGraphicFramePr>
        <p:xfrm>
          <a:off x="278116" y="2195462"/>
          <a:ext cx="660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val="2024068560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698241563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1545638667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621763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감기에 안 걸림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감기에 걸림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비타민 </a:t>
                      </a:r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(7)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(3)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26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위약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(7)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(3)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485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614123"/>
                  </a:ext>
                </a:extLst>
              </a:tr>
            </a:tbl>
          </a:graphicData>
        </a:graphic>
      </p:graphicFrame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FFAB2386-823F-4344-ABAA-FDB12AABB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242426"/>
              </p:ext>
            </p:extLst>
          </p:nvPr>
        </p:nvGraphicFramePr>
        <p:xfrm>
          <a:off x="278116" y="4252532"/>
          <a:ext cx="660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val="2024068560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698241563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1545638667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621763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감기에 안 걸림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감기에 걸림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비타민 </a:t>
                      </a:r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a+b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26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위약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c+d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485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a+c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b+d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A+b+c+d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614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589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</a:rPr>
              <a:t>Chapter 1. 탐색적 데이터 분석</a:t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-62262" y="930518"/>
            <a:ext cx="996826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/>
            <a:endParaRPr lang="ko-KR" altLang="en-US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8E3CB7-FDA0-4123-A3C4-F0102D986C1D}"/>
                  </a:ext>
                </a:extLst>
              </p:cNvPr>
              <p:cNvSpPr txBox="1"/>
              <p:nvPr/>
            </p:nvSpPr>
            <p:spPr>
              <a:xfrm>
                <a:off x="-435428" y="5251297"/>
                <a:ext cx="3398022" cy="5226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ko-KR" altLang="en-US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=10</m:t>
                                </m:r>
                              </m:e>
                            </m:d>
                            <m:r>
                              <a:rPr lang="ko-KR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i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i="0">
                                        <a:latin typeface="Cambria Math" panose="02040503050406030204" pitchFamily="18" charset="0"/>
                                      </a:rPr>
                                      <m:t>1010</m:t>
                                    </m:r>
                                  </m:e>
                                  <m:sup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</m:sSup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i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ko-KR" altLang="en-US" i="0">
                                            <a:latin typeface="Cambria Math" panose="02040503050406030204" pitchFamily="18" charset="0"/>
                                          </a:rPr>
                                          <m:t>14</m:t>
                                        </m:r>
                                      </m:sub>
                                    </m:sSub>
                                  </m:sup>
                                </m:sSup>
                              </m:den>
                            </m:f>
                            <m:r>
                              <a:rPr lang="ko-KR" altLang="en-US" i="0">
                                <a:latin typeface="Cambria Math" panose="02040503050406030204" pitchFamily="18" charset="0"/>
                              </a:rPr>
                              <m:t>=0.005</m:t>
                            </m:r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8E3CB7-FDA0-4123-A3C4-F0102D986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5428" y="5251297"/>
                <a:ext cx="3398022" cy="5226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AAD35B-AEB2-46CA-9B43-CBB30D004B54}"/>
                  </a:ext>
                </a:extLst>
              </p:cNvPr>
              <p:cNvSpPr txBox="1"/>
              <p:nvPr/>
            </p:nvSpPr>
            <p:spPr>
              <a:xfrm>
                <a:off x="-435428" y="3336259"/>
                <a:ext cx="3398022" cy="5226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ko-KR" altLang="en-US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  <m:r>
                              <a:rPr lang="ko-KR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i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  <m:r>
                                      <a:rPr lang="ko-KR" altLang="en-US" i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</m:sSup>
                                <m: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i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ko-KR" altLang="en-US" i="0">
                                            <a:latin typeface="Cambria Math" panose="02040503050406030204" pitchFamily="18" charset="0"/>
                                          </a:rPr>
                                          <m:t>14</m:t>
                                        </m:r>
                                      </m:sub>
                                    </m:sSub>
                                  </m:sup>
                                </m:sSup>
                              </m:den>
                            </m:f>
                            <m:r>
                              <a:rPr lang="ko-KR" altLang="en-US" i="0">
                                <a:latin typeface="Cambria Math" panose="02040503050406030204" pitchFamily="18" charset="0"/>
                              </a:rPr>
                              <m:t>=0.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372</m:t>
                            </m:r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AAD35B-AEB2-46CA-9B43-CBB30D004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5428" y="3336259"/>
                <a:ext cx="3398022" cy="5226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8A541A-0DDD-49C0-8200-5D3F10B39D0E}"/>
                  </a:ext>
                </a:extLst>
              </p:cNvPr>
              <p:cNvSpPr txBox="1"/>
              <p:nvPr/>
            </p:nvSpPr>
            <p:spPr>
              <a:xfrm>
                <a:off x="-435428" y="3974605"/>
                <a:ext cx="3398022" cy="5226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ko-KR" altLang="en-US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d>
                            <m:r>
                              <a:rPr lang="ko-KR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i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ko-KR" altLang="en-US" i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</m:sSup>
                                <m: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i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ko-KR" altLang="en-US" i="0">
                                            <a:latin typeface="Cambria Math" panose="02040503050406030204" pitchFamily="18" charset="0"/>
                                          </a:rPr>
                                          <m:t>14</m:t>
                                        </m:r>
                                      </m:sub>
                                    </m:sSub>
                                  </m:sup>
                                </m:sSup>
                              </m:den>
                            </m:f>
                            <m:r>
                              <a:rPr lang="ko-KR" altLang="en-US" i="0">
                                <a:latin typeface="Cambria Math" panose="02040503050406030204" pitchFamily="18" charset="0"/>
                              </a:rPr>
                              <m:t>=0.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244</m:t>
                            </m:r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8A541A-0DDD-49C0-8200-5D3F10B39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5428" y="3974605"/>
                <a:ext cx="3398022" cy="5226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A84CA0-8562-47EC-A237-4FBD72E1C3C9}"/>
                  </a:ext>
                </a:extLst>
              </p:cNvPr>
              <p:cNvSpPr txBox="1"/>
              <p:nvPr/>
            </p:nvSpPr>
            <p:spPr>
              <a:xfrm>
                <a:off x="-435428" y="2697913"/>
                <a:ext cx="3398022" cy="5226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ko-KR" altLang="en-US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d>
                            <m:r>
                              <a:rPr lang="ko-KR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i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a:rPr lang="ko-KR" altLang="en-US" i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</m:sSup>
                                <m: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i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ko-KR" altLang="en-US" i="0">
                                            <a:latin typeface="Cambria Math" panose="02040503050406030204" pitchFamily="18" charset="0"/>
                                          </a:rPr>
                                          <m:t>14</m:t>
                                        </m:r>
                                      </m:sub>
                                    </m:sSub>
                                  </m:sup>
                                </m:sSup>
                              </m:den>
                            </m:f>
                            <m:r>
                              <a:rPr lang="ko-KR" altLang="en-US" i="0">
                                <a:latin typeface="Cambria Math" panose="02040503050406030204" pitchFamily="18" charset="0"/>
                              </a:rPr>
                              <m:t>=0.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244</m:t>
                            </m:r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A84CA0-8562-47EC-A237-4FBD72E1C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5428" y="2697913"/>
                <a:ext cx="3398022" cy="5226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E9C7AF-B7A6-4877-81DB-3761348ECCF4}"/>
                  </a:ext>
                </a:extLst>
              </p:cNvPr>
              <p:cNvSpPr txBox="1"/>
              <p:nvPr/>
            </p:nvSpPr>
            <p:spPr>
              <a:xfrm>
                <a:off x="-435428" y="4612951"/>
                <a:ext cx="3398022" cy="5226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ko-KR" altLang="en-US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d>
                            <m:r>
                              <a:rPr lang="ko-KR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i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  <m:r>
                                      <a:rPr lang="ko-KR" altLang="en-US" i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</m:sSup>
                                <m: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i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ko-KR" altLang="en-US" i="0">
                                            <a:latin typeface="Cambria Math" panose="02040503050406030204" pitchFamily="18" charset="0"/>
                                          </a:rPr>
                                          <m:t>14</m:t>
                                        </m:r>
                                      </m:sub>
                                    </m:sSub>
                                  </m:sup>
                                </m:sSup>
                              </m:den>
                            </m:f>
                            <m:r>
                              <a:rPr lang="ko-KR" altLang="en-US" i="0">
                                <a:latin typeface="Cambria Math" panose="02040503050406030204" pitchFamily="18" charset="0"/>
                              </a:rPr>
                              <m:t>=0.0</m:t>
                            </m:r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ko-KR" altLang="en-US" i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E9C7AF-B7A6-4877-81DB-3761348EC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5428" y="4612951"/>
                <a:ext cx="3398022" cy="5226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A9136C-36BB-4C95-AA8B-3D543468F110}"/>
                  </a:ext>
                </a:extLst>
              </p:cNvPr>
              <p:cNvSpPr txBox="1"/>
              <p:nvPr/>
            </p:nvSpPr>
            <p:spPr>
              <a:xfrm>
                <a:off x="-435428" y="2062790"/>
                <a:ext cx="3398022" cy="5226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ko-KR" altLang="en-US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r>
                              <a:rPr lang="ko-KR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i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ko-KR" altLang="en-US" i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</m:sSup>
                                <m: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i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ko-KR" altLang="en-US" i="0">
                                            <a:latin typeface="Cambria Math" panose="02040503050406030204" pitchFamily="18" charset="0"/>
                                          </a:rPr>
                                          <m:t>14</m:t>
                                        </m:r>
                                      </m:sub>
                                    </m:sSub>
                                  </m:sup>
                                </m:sSup>
                              </m:den>
                            </m:f>
                            <m:r>
                              <a:rPr lang="ko-KR" altLang="en-US" i="0">
                                <a:latin typeface="Cambria Math" panose="02040503050406030204" pitchFamily="18" charset="0"/>
                              </a:rPr>
                              <m:t>=0.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065</m:t>
                            </m:r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A9136C-36BB-4C95-AA8B-3D543468F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5428" y="2062790"/>
                <a:ext cx="3398022" cy="5226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1D232DA-0FAB-4DBE-A068-E3A6E4A6A787}"/>
                  </a:ext>
                </a:extLst>
              </p:cNvPr>
              <p:cNvSpPr txBox="1"/>
              <p:nvPr/>
            </p:nvSpPr>
            <p:spPr>
              <a:xfrm>
                <a:off x="-435428" y="1419766"/>
                <a:ext cx="3398022" cy="5226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ko-KR" altLang="en-US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lang="ko-KR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i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ko-KR" altLang="en-US" i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</m:sSup>
                                <m: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i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ko-KR" altLang="en-US" i="0">
                                            <a:latin typeface="Cambria Math" panose="02040503050406030204" pitchFamily="18" charset="0"/>
                                          </a:rPr>
                                          <m:t>14</m:t>
                                        </m:r>
                                      </m:sub>
                                    </m:sSub>
                                  </m:sup>
                                </m:sSup>
                              </m:den>
                            </m:f>
                            <m:r>
                              <a:rPr lang="ko-KR" altLang="en-US" i="0">
                                <a:latin typeface="Cambria Math" panose="02040503050406030204" pitchFamily="18" charset="0"/>
                              </a:rPr>
                              <m:t>=0.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005</m:t>
                            </m:r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1D232DA-0FAB-4DBE-A068-E3A6E4A6A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5428" y="1419766"/>
                <a:ext cx="3398022" cy="5226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EAAC43E-D6D8-4BA3-8E08-5016962C7F35}"/>
              </a:ext>
            </a:extLst>
          </p:cNvPr>
          <p:cNvSpPr txBox="1"/>
          <p:nvPr/>
        </p:nvSpPr>
        <p:spPr>
          <a:xfrm>
            <a:off x="3394553" y="1363249"/>
            <a:ext cx="65114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P(X = 4) = 0.005</a:t>
            </a:r>
          </a:p>
          <a:p>
            <a:r>
              <a:rPr lang="en-US" altLang="ko-KR" sz="2000" dirty="0"/>
              <a:t>P(X = 5) = 0.065</a:t>
            </a:r>
          </a:p>
          <a:p>
            <a:r>
              <a:rPr lang="en-US" altLang="ko-KR" sz="2000" dirty="0"/>
              <a:t>P(X = 6) = 0.244</a:t>
            </a:r>
          </a:p>
          <a:p>
            <a:r>
              <a:rPr lang="en-US" altLang="ko-KR" sz="2000" dirty="0"/>
              <a:t>P(X = 7) = 0.372</a:t>
            </a:r>
          </a:p>
          <a:p>
            <a:r>
              <a:rPr lang="en-US" altLang="ko-KR" sz="2000" dirty="0"/>
              <a:t>P(X = 8) = 0.244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P(X = 9) = 0.065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P(X = 10) = 0.005</a:t>
            </a:r>
          </a:p>
          <a:p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>
                <a:solidFill>
                  <a:schemeClr val="tx1"/>
                </a:solidFill>
              </a:rPr>
              <a:t>P-value = P(X &gt;= 9) = 0.07</a:t>
            </a: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ko-KR" altLang="en-US" sz="2000" dirty="0">
                <a:solidFill>
                  <a:schemeClr val="tx1"/>
                </a:solidFill>
              </a:rPr>
              <a:t>비타민 </a:t>
            </a:r>
            <a:r>
              <a:rPr lang="en-US" altLang="ko-KR" sz="2000" dirty="0">
                <a:solidFill>
                  <a:schemeClr val="tx1"/>
                </a:solidFill>
              </a:rPr>
              <a:t>C </a:t>
            </a:r>
            <a:r>
              <a:rPr lang="ko-KR" altLang="en-US" sz="2000" dirty="0">
                <a:solidFill>
                  <a:schemeClr val="tx1"/>
                </a:solidFill>
              </a:rPr>
              <a:t>복용이 감기예방에 효과가 있다고 볼 수 없다</a:t>
            </a:r>
            <a:r>
              <a:rPr lang="en-US" altLang="ko-KR" sz="2000" dirty="0">
                <a:solidFill>
                  <a:schemeClr val="tx1"/>
                </a:solidFill>
              </a:rPr>
              <a:t>.(p=0.14)</a:t>
            </a:r>
          </a:p>
        </p:txBody>
      </p:sp>
    </p:spTree>
    <p:extLst>
      <p:ext uri="{BB962C8B-B14F-4D97-AF65-F5344CB8AC3E}">
        <p14:creationId xmlns:p14="http://schemas.microsoft.com/office/powerpoint/2010/main" val="3110518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8423</TotalTime>
  <Words>312</Words>
  <Application>Microsoft Office PowerPoint</Application>
  <PresentationFormat>A4 용지(210x297mm)</PresentationFormat>
  <Paragraphs>65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Noto Sans Symbols</vt:lpstr>
      <vt:lpstr>Malgun Gothic</vt:lpstr>
      <vt:lpstr>Arial</vt:lpstr>
      <vt:lpstr>Calibri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문희</dc:creator>
  <cp:lastModifiedBy> </cp:lastModifiedBy>
  <cp:revision>107</cp:revision>
  <dcterms:created xsi:type="dcterms:W3CDTF">2018-12-13T08:26:30Z</dcterms:created>
  <dcterms:modified xsi:type="dcterms:W3CDTF">2020-05-25T05:51:50Z</dcterms:modified>
</cp:coreProperties>
</file>