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신뢰구간이란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실제로 포함될 것으로 예측되는 범위라고 하는데 간단하게 어디부터 어디까지 신뢰구간이라고 할 수 있고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신뢰수준은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신뢰구간에 포함될 </a:t>
            </a:r>
            <a:r>
              <a:rPr lang="ko-KR" altLang="en-US" dirty="0" err="1">
                <a:highlight>
                  <a:srgbClr val="FFFF00"/>
                </a:highlight>
              </a:rPr>
              <a:t>활률이</a:t>
            </a:r>
            <a:r>
              <a:rPr lang="ko-KR" altLang="en-US" dirty="0">
                <a:highlight>
                  <a:srgbClr val="FFFF00"/>
                </a:highlight>
              </a:rPr>
              <a:t> 신뢰 수준이라고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tabLst/>
              <a:defRPr/>
            </a:pPr>
            <a:r>
              <a:rPr lang="ko-KR" altLang="en-US" dirty="0">
                <a:highlight>
                  <a:srgbClr val="FFFF00"/>
                </a:highlight>
              </a:rPr>
              <a:t>신뢰구간을 구하는 이유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모집단의 평균을 추정하는데 표본평균이 어느 정도로 신뢰할 수 있는지 알아보기 위해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신뢰구간을 구하는 공식은 표본평균 플러스 마이너스 </a:t>
            </a: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곱하기 </a:t>
            </a:r>
            <a:r>
              <a:rPr lang="ko-KR" altLang="en-US" dirty="0" err="1">
                <a:highlight>
                  <a:srgbClr val="FFFF00"/>
                </a:highlight>
              </a:rPr>
              <a:t>표본오차입니다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표준오차를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사용하는 이유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m_temp1=8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PostView.nhn?blogId=mykepzzang&amp;logNo=220840724901" TargetMode="External"/><Relationship Id="rId4" Type="http://schemas.openxmlformats.org/officeDocument/2006/relationships/hyperlink" Target="http://www.ktword.co.kr/word/abbr_view.php?nav=2&amp;choice=map&amp;id=728&amp;m_temp1=8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32;p2"/>
              <p:cNvSpPr/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1800"/>
                </a:pPr>
                <a:r>
                  <a:rPr lang="en-US" altLang="ko-KR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2.10 </a:t>
                </a:r>
                <a:r>
                  <a:rPr lang="ko-KR" altLang="en-US" sz="2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푸아송</a:t>
                </a:r>
                <a:r>
                  <a:rPr lang="ko-KR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분포와 그 외 관련 분포들</a:t>
                </a:r>
                <a:endParaRPr lang="en-US" altLang="ko-KR" sz="1600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 err="1"/>
                  <a:t>푸아송</a:t>
                </a:r>
                <a:r>
                  <a:rPr lang="ko-KR" altLang="en-US" sz="1600" b="1" dirty="0"/>
                  <a:t> 분포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dirty="0"/>
                  <a:t>한정된 특정 시간 또는 작은 공간 내에 발생하는 사건 수에 대한 분포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전제조건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독립성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다른 구간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시간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공간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 발생하는 사상은 서로 통계적 독립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일정성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단위 구간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시간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공간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내 발생 확률은 동일 </a:t>
                </a:r>
                <a:r>
                  <a:rPr lang="en-US" altLang="ko-KR" sz="1600" dirty="0"/>
                  <a:t>ex) 1</a:t>
                </a:r>
                <a:r>
                  <a:rPr lang="ko-KR" altLang="en-US" sz="1600" dirty="0"/>
                  <a:t>시간 </a:t>
                </a:r>
                <a:r>
                  <a:rPr lang="en-US" altLang="ko-KR" sz="1600" dirty="0"/>
                  <a:t>6</a:t>
                </a:r>
                <a:r>
                  <a:rPr lang="ko-KR" altLang="en-US" sz="1600" dirty="0"/>
                  <a:t>명</a:t>
                </a:r>
                <a:r>
                  <a:rPr lang="en-US" altLang="ko-KR" sz="1600" dirty="0"/>
                  <a:t>, 2</a:t>
                </a:r>
                <a:r>
                  <a:rPr lang="ko-KR" altLang="en-US" sz="1600" dirty="0"/>
                  <a:t>시간 </a:t>
                </a:r>
                <a:r>
                  <a:rPr lang="en-US" altLang="ko-KR" sz="1600" dirty="0"/>
                  <a:t>12</a:t>
                </a:r>
                <a:r>
                  <a:rPr lang="ko-KR" altLang="en-US" sz="1600" dirty="0"/>
                  <a:t>명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비집락성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작은 구간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시간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공간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 동시 발생할 확률은 무시할 정도로 작음 </a:t>
                </a:r>
                <a:r>
                  <a:rPr lang="en-US" altLang="ko-KR" sz="1600" dirty="0"/>
                  <a:t>ex) </a:t>
                </a:r>
                <a:r>
                  <a:rPr lang="ko-KR" altLang="en-US" sz="1600" dirty="0" err="1"/>
                  <a:t>같은시간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같은장소에서</a:t>
                </a:r>
                <a:r>
                  <a:rPr lang="ko-KR" altLang="en-US" sz="1600" dirty="0"/>
                  <a:t> 같은 교통사고가 </a:t>
                </a:r>
                <a:r>
                  <a:rPr lang="ko-KR" altLang="en-US" sz="1600" dirty="0" err="1"/>
                  <a:t>두번</a:t>
                </a:r>
                <a:r>
                  <a:rPr lang="ko-KR" altLang="en-US" sz="1600" dirty="0"/>
                  <a:t> 이상 발생할 확률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분포의 특징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평균</a:t>
                </a:r>
                <a:r>
                  <a:rPr lang="en-US" altLang="ko-KR" sz="1600" dirty="0"/>
                  <a:t>(</a:t>
                </a:r>
                <a:r>
                  <a:rPr lang="ko-KR" altLang="en-US" sz="1600" dirty="0" err="1"/>
                  <a:t>기댓값</a:t>
                </a:r>
                <a:r>
                  <a:rPr lang="en-US" altLang="ko-KR" sz="1600" dirty="0"/>
                  <a:t>) =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= </a:t>
                </a:r>
                <a:r>
                  <a:rPr lang="ko-KR" altLang="en-US" sz="1600" dirty="0" err="1"/>
                  <a:t>모수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</a:t>
                </a:r>
                <a:r>
                  <a:rPr lang="ko-KR" altLang="en-US" sz="1600" dirty="0"/>
                  <a:t> 확률함수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en-US" altLang="ko-KR" sz="1600" dirty="0"/>
                  <a:t>X(</a:t>
                </a:r>
                <a:r>
                  <a:rPr lang="ko-KR" altLang="en-US" sz="1600" dirty="0"/>
                  <a:t>확률변수</a:t>
                </a:r>
                <a:r>
                  <a:rPr lang="en-US" altLang="ko-KR" sz="1600" dirty="0"/>
                  <a:t>)=0,1,2,…., e=2.71828…</a:t>
                </a:r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en-US" altLang="ko-KR" sz="1600" dirty="0" err="1"/>
                  <a:t>np.random.poisson</a:t>
                </a:r>
                <a:r>
                  <a:rPr lang="en-US" altLang="ko-KR" sz="1600" dirty="0"/>
                  <a:t>(5, 10000)</a:t>
                </a:r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Google Shape;3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blipFill>
                <a:blip r:embed="rId3"/>
                <a:stretch>
                  <a:fillRect r="-306" b="-146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E38D8AF-8EB9-4C55-872E-CC79D048D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314" y="3114631"/>
            <a:ext cx="1581371" cy="628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AD7B8E-391A-473C-9F11-EB6E8519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12" y="3684788"/>
            <a:ext cx="489653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신뢰수준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신뢰수준이 높을 수록 구간이 더 넓어진다</a:t>
            </a:r>
            <a:r>
              <a:rPr lang="en-US" altLang="ko-KR" sz="1600" dirty="0"/>
              <a:t>.</a:t>
            </a:r>
          </a:p>
          <a:p>
            <a:pPr lvl="5">
              <a:lnSpc>
                <a:spcPct val="150000"/>
              </a:lnSpc>
            </a:pPr>
            <a:r>
              <a:rPr lang="ko-KR" altLang="en-US" sz="1600" dirty="0"/>
              <a:t>표본이 클 수록 구간이 좁아진다</a:t>
            </a:r>
            <a:r>
              <a:rPr lang="en-US" altLang="ko-KR" sz="1600" dirty="0"/>
              <a:t>(</a:t>
            </a:r>
            <a:r>
              <a:rPr lang="ko-KR" altLang="en-US" sz="1600" dirty="0"/>
              <a:t>확실성이 커진다</a:t>
            </a:r>
            <a:r>
              <a:rPr lang="en-US" altLang="ko-KR" sz="1600" dirty="0"/>
              <a:t>.)</a:t>
            </a:r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endParaRPr lang="en-US" altLang="ko-KR" sz="1600" dirty="0"/>
          </a:p>
          <a:p>
            <a:pPr lvl="5">
              <a:lnSpc>
                <a:spcPct val="150000"/>
              </a:lnSpc>
            </a:pPr>
            <a:r>
              <a:rPr lang="en-US" altLang="ko-KR" sz="1600" dirty="0" err="1"/>
              <a:t>np.random.exponential</a:t>
            </a:r>
            <a:r>
              <a:rPr lang="en-US" altLang="ko-KR" sz="1600" dirty="0"/>
              <a:t>(0.5, 10000)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98406B-55D3-44DC-B351-D0E3DD541FC3}"/>
              </a:ext>
            </a:extLst>
          </p:cNvPr>
          <p:cNvSpPr/>
          <p:nvPr/>
        </p:nvSpPr>
        <p:spPr>
          <a:xfrm>
            <a:off x="2476500" y="3079642"/>
            <a:ext cx="4953000" cy="698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algn="just">
              <a:lnSpc>
                <a:spcPct val="150000"/>
              </a:lnSpc>
              <a:buClrTx/>
              <a:buSzPts val="1800"/>
            </a:pPr>
            <a:r>
              <a:rPr lang="en-US" altLang="ko-KR" dirty="0">
                <a:hlinkClick r:id="rId3"/>
              </a:rPr>
              <a:t>http://www.ktword.co.kr/word/abbr_view.php?m_temp1=870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0533-D510-48D9-AEE5-F72CCA48B569}"/>
              </a:ext>
            </a:extLst>
          </p:cNvPr>
          <p:cNvSpPr/>
          <p:nvPr/>
        </p:nvSpPr>
        <p:spPr>
          <a:xfrm>
            <a:off x="1731917" y="4328029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http://www.ktword.co.kr/word/abbr_view.php?nav=2&amp;choice=map&amp;id=728&amp;m_temp1=870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477C4-244B-4659-A4C9-CEEDFFDF9E77}"/>
              </a:ext>
            </a:extLst>
          </p:cNvPr>
          <p:cNvSpPr/>
          <p:nvPr/>
        </p:nvSpPr>
        <p:spPr>
          <a:xfrm>
            <a:off x="4083231" y="2150782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5"/>
              </a:rPr>
              <a:t>https://blog.naver.com/PostView.nhn?blogId=mykepzzang&amp;logNo=220840724901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311</Words>
  <Application>Microsoft Office PowerPoint</Application>
  <PresentationFormat>A4 용지(210x297mm)</PresentationFormat>
  <Paragraphs>43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70</cp:revision>
  <dcterms:created xsi:type="dcterms:W3CDTF">2018-12-13T08:26:30Z</dcterms:created>
  <dcterms:modified xsi:type="dcterms:W3CDTF">2020-05-11T08:49:29Z</dcterms:modified>
</cp:coreProperties>
</file>