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75" r:id="rId2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67" autoAdjust="0"/>
  </p:normalViewPr>
  <p:slideViewPr>
    <p:cSldViewPr snapToGrid="0">
      <p:cViewPr varScale="1">
        <p:scale>
          <a:sx n="77" d="100"/>
          <a:sy n="77" d="100"/>
        </p:scale>
        <p:origin x="1704" y="96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ivx2lKFa2k" TargetMode="External"/><Relationship Id="rId2" Type="http://schemas.openxmlformats.org/officeDocument/2006/relationships/hyperlink" Target="https://niceguy1575.tistory.com/5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3291" y="3067665"/>
            <a:ext cx="796412" cy="68825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통계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분석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17407" y="1292942"/>
            <a:ext cx="796412" cy="68825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차이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검정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617407" y="5358581"/>
            <a:ext cx="796412" cy="68825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관계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검정</a:t>
            </a:r>
          </a:p>
        </p:txBody>
      </p:sp>
      <p:cxnSp>
        <p:nvCxnSpPr>
          <p:cNvPr id="6" name="꺾인 연결선 5"/>
          <p:cNvCxnSpPr>
            <a:stCxn id="2" idx="3"/>
            <a:endCxn id="3" idx="1"/>
          </p:cNvCxnSpPr>
          <p:nvPr/>
        </p:nvCxnSpPr>
        <p:spPr>
          <a:xfrm flipV="1">
            <a:off x="1189703" y="1637071"/>
            <a:ext cx="427704" cy="17747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2" idx="3"/>
            <a:endCxn id="4" idx="1"/>
          </p:cNvCxnSpPr>
          <p:nvPr/>
        </p:nvCxnSpPr>
        <p:spPr>
          <a:xfrm>
            <a:off x="1189703" y="3411794"/>
            <a:ext cx="427704" cy="2290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156156" y="1135626"/>
            <a:ext cx="1573160" cy="5456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t-</a:t>
            </a:r>
            <a:r>
              <a:rPr lang="ko-KR" altLang="en-US" b="1" dirty="0">
                <a:solidFill>
                  <a:schemeClr val="tx1"/>
                </a:solidFill>
              </a:rPr>
              <a:t>검정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(t-test)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3" idx="3"/>
            <a:endCxn id="10" idx="1"/>
          </p:cNvCxnSpPr>
          <p:nvPr/>
        </p:nvCxnSpPr>
        <p:spPr>
          <a:xfrm flipV="1">
            <a:off x="2413819" y="1408471"/>
            <a:ext cx="742337" cy="228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156156" y="3210233"/>
            <a:ext cx="1573160" cy="89423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분산분석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(ANOVA)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Analysis of Variance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6" name="꺾인 연결선 15"/>
          <p:cNvCxnSpPr>
            <a:stCxn id="3" idx="3"/>
            <a:endCxn id="15" idx="1"/>
          </p:cNvCxnSpPr>
          <p:nvPr/>
        </p:nvCxnSpPr>
        <p:spPr>
          <a:xfrm>
            <a:off x="2413819" y="1637071"/>
            <a:ext cx="742337" cy="2020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599471" y="747252"/>
            <a:ext cx="3633020" cy="5456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일표본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t-</a:t>
            </a:r>
            <a:r>
              <a:rPr lang="ko-KR" altLang="en-US" dirty="0">
                <a:solidFill>
                  <a:schemeClr val="tx1"/>
                </a:solidFill>
              </a:rPr>
              <a:t>검정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(One Sample t-test)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599470" y="1435510"/>
            <a:ext cx="3633020" cy="5456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독립표본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t-</a:t>
            </a:r>
            <a:r>
              <a:rPr lang="ko-KR" altLang="en-US" dirty="0">
                <a:solidFill>
                  <a:schemeClr val="tx1"/>
                </a:solidFill>
              </a:rPr>
              <a:t>검정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(Independent Sample t-test)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99470" y="2123768"/>
            <a:ext cx="3633020" cy="5456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대응표본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t-</a:t>
            </a:r>
            <a:r>
              <a:rPr lang="ko-KR" altLang="en-US" dirty="0">
                <a:solidFill>
                  <a:schemeClr val="tx1"/>
                </a:solidFill>
              </a:rPr>
              <a:t>검정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(Paired Sample t-test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" name="꺾인 연결선 21"/>
          <p:cNvCxnSpPr>
            <a:stCxn id="10" idx="3"/>
            <a:endCxn id="19" idx="1"/>
          </p:cNvCxnSpPr>
          <p:nvPr/>
        </p:nvCxnSpPr>
        <p:spPr>
          <a:xfrm flipV="1">
            <a:off x="4729316" y="1020097"/>
            <a:ext cx="870155" cy="388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0" idx="3"/>
            <a:endCxn id="20" idx="1"/>
          </p:cNvCxnSpPr>
          <p:nvPr/>
        </p:nvCxnSpPr>
        <p:spPr>
          <a:xfrm>
            <a:off x="4729316" y="1408471"/>
            <a:ext cx="870154" cy="2998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10" idx="3"/>
            <a:endCxn id="21" idx="1"/>
          </p:cNvCxnSpPr>
          <p:nvPr/>
        </p:nvCxnSpPr>
        <p:spPr>
          <a:xfrm>
            <a:off x="4729316" y="1408471"/>
            <a:ext cx="870154" cy="9881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982926" y="2690545"/>
            <a:ext cx="3249564" cy="5456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일원 분산분석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(One Way ANOVA)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982926" y="3309976"/>
            <a:ext cx="3249564" cy="5456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ko-KR" altLang="en-US" sz="1300" dirty="0" err="1">
                <a:solidFill>
                  <a:schemeClr val="tx1"/>
                </a:solidFill>
              </a:rPr>
              <a:t>반복측정</a:t>
            </a:r>
            <a:r>
              <a:rPr lang="ko-KR" altLang="en-US" sz="1300" dirty="0">
                <a:solidFill>
                  <a:schemeClr val="tx1"/>
                </a:solidFill>
              </a:rPr>
              <a:t> 분산분석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(Repeated Measures ANOVA)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82925" y="4446638"/>
            <a:ext cx="3249565" cy="43772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이원 </a:t>
            </a:r>
            <a:r>
              <a:rPr lang="ko-KR" altLang="en-US" sz="1300" dirty="0" err="1">
                <a:solidFill>
                  <a:schemeClr val="tx1"/>
                </a:solidFill>
              </a:rPr>
              <a:t>반복측정</a:t>
            </a:r>
            <a:r>
              <a:rPr lang="ko-KR" altLang="en-US" sz="1300" dirty="0">
                <a:solidFill>
                  <a:schemeClr val="tx1"/>
                </a:solidFill>
              </a:rPr>
              <a:t> 분산분석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(Two Way Repeated Measures ANOVA)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37" name="꺾인 연결선 36"/>
          <p:cNvCxnSpPr>
            <a:cxnSpLocks/>
            <a:stCxn id="15" idx="3"/>
            <a:endCxn id="31" idx="1"/>
          </p:cNvCxnSpPr>
          <p:nvPr/>
        </p:nvCxnSpPr>
        <p:spPr>
          <a:xfrm flipV="1">
            <a:off x="4729316" y="2963390"/>
            <a:ext cx="1253610" cy="6939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꺾인 연결선 39"/>
          <p:cNvCxnSpPr>
            <a:cxnSpLocks/>
            <a:stCxn id="15" idx="3"/>
            <a:endCxn id="32" idx="1"/>
          </p:cNvCxnSpPr>
          <p:nvPr/>
        </p:nvCxnSpPr>
        <p:spPr>
          <a:xfrm flipV="1">
            <a:off x="4729316" y="3582821"/>
            <a:ext cx="1253610" cy="745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cxnSpLocks/>
            <a:stCxn id="15" idx="3"/>
            <a:endCxn id="33" idx="1"/>
          </p:cNvCxnSpPr>
          <p:nvPr/>
        </p:nvCxnSpPr>
        <p:spPr>
          <a:xfrm>
            <a:off x="4729316" y="3657350"/>
            <a:ext cx="1253609" cy="10081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3158613" y="4854678"/>
            <a:ext cx="1573160" cy="5456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교차분석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(Chi Square)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9" name="꺾인 연결선 48"/>
          <p:cNvCxnSpPr>
            <a:stCxn id="4" idx="3"/>
            <a:endCxn id="48" idx="1"/>
          </p:cNvCxnSpPr>
          <p:nvPr/>
        </p:nvCxnSpPr>
        <p:spPr>
          <a:xfrm flipV="1">
            <a:off x="2413819" y="5127523"/>
            <a:ext cx="744794" cy="575187"/>
          </a:xfrm>
          <a:prstGeom prst="bentConnector3">
            <a:avLst>
              <a:gd name="adj1" fmla="val 275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156156" y="5466737"/>
            <a:ext cx="1573160" cy="5456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1"/>
                </a:solidFill>
              </a:rPr>
              <a:t>상관분석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(Correlation)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156156" y="6086168"/>
            <a:ext cx="1573160" cy="5456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회귀분석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chemeClr val="tx1"/>
                </a:solidFill>
              </a:rPr>
              <a:t>(Regression)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4" name="꺾인 연결선 53"/>
          <p:cNvCxnSpPr>
            <a:stCxn id="4" idx="3"/>
            <a:endCxn id="52" idx="1"/>
          </p:cNvCxnSpPr>
          <p:nvPr/>
        </p:nvCxnSpPr>
        <p:spPr>
          <a:xfrm>
            <a:off x="2413819" y="5702710"/>
            <a:ext cx="742337" cy="36872"/>
          </a:xfrm>
          <a:prstGeom prst="bentConnector3">
            <a:avLst>
              <a:gd name="adj1" fmla="val 272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4" idx="3"/>
            <a:endCxn id="53" idx="1"/>
          </p:cNvCxnSpPr>
          <p:nvPr/>
        </p:nvCxnSpPr>
        <p:spPr>
          <a:xfrm>
            <a:off x="2413819" y="5702710"/>
            <a:ext cx="742337" cy="656303"/>
          </a:xfrm>
          <a:prstGeom prst="bentConnector3">
            <a:avLst>
              <a:gd name="adj1" fmla="val 274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6445046" y="5066069"/>
            <a:ext cx="2787444" cy="47194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단순회귀분석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(Linear Regression)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445046" y="5604386"/>
            <a:ext cx="2787444" cy="47194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다중회귀분석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(Multiple Linear Regression)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445046" y="6142703"/>
            <a:ext cx="2787444" cy="47194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/>
                </a:solidFill>
              </a:rPr>
              <a:t>로지스틱</a:t>
            </a:r>
            <a:r>
              <a:rPr lang="ko-KR" altLang="en-US" dirty="0">
                <a:solidFill>
                  <a:schemeClr val="tx1"/>
                </a:solidFill>
              </a:rPr>
              <a:t> 회귀분석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(Logistic Regression)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꺾인 연결선 62"/>
          <p:cNvCxnSpPr>
            <a:cxnSpLocks/>
            <a:stCxn id="53" idx="3"/>
            <a:endCxn id="60" idx="1"/>
          </p:cNvCxnSpPr>
          <p:nvPr/>
        </p:nvCxnSpPr>
        <p:spPr>
          <a:xfrm flipV="1">
            <a:off x="4729316" y="5302044"/>
            <a:ext cx="1715730" cy="10569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cxnSpLocks/>
            <a:stCxn id="53" idx="3"/>
            <a:endCxn id="61" idx="1"/>
          </p:cNvCxnSpPr>
          <p:nvPr/>
        </p:nvCxnSpPr>
        <p:spPr>
          <a:xfrm flipV="1">
            <a:off x="4729316" y="5840361"/>
            <a:ext cx="1715730" cy="518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cxnSpLocks/>
            <a:stCxn id="53" idx="3"/>
            <a:endCxn id="62" idx="1"/>
          </p:cNvCxnSpPr>
          <p:nvPr/>
        </p:nvCxnSpPr>
        <p:spPr>
          <a:xfrm>
            <a:off x="4729316" y="6359013"/>
            <a:ext cx="1715730" cy="19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872103" y="146571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76" name="TextBox 75"/>
          <p:cNvSpPr txBox="1"/>
          <p:nvPr/>
        </p:nvSpPr>
        <p:spPr>
          <a:xfrm>
            <a:off x="5187601" y="166999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77" name="TextBox 76"/>
          <p:cNvSpPr txBox="1"/>
          <p:nvPr/>
        </p:nvSpPr>
        <p:spPr>
          <a:xfrm>
            <a:off x="5187601" y="97804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78" name="TextBox 77"/>
          <p:cNvSpPr txBox="1"/>
          <p:nvPr/>
        </p:nvSpPr>
        <p:spPr>
          <a:xfrm>
            <a:off x="4783517" y="2388462"/>
            <a:ext cx="6383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반복</a:t>
            </a:r>
            <a:r>
              <a:rPr lang="en-US" altLang="ko-KR" sz="1050" dirty="0"/>
              <a:t>(2)</a:t>
            </a:r>
            <a:endParaRPr lang="ko-KR" altLang="en-US" sz="1050" dirty="0"/>
          </a:p>
        </p:txBody>
      </p:sp>
      <p:sp>
        <p:nvSpPr>
          <p:cNvPr id="79" name="TextBox 78"/>
          <p:cNvSpPr txBox="1"/>
          <p:nvPr/>
        </p:nvSpPr>
        <p:spPr>
          <a:xfrm>
            <a:off x="5318919" y="3619810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반복</a:t>
            </a:r>
            <a:r>
              <a:rPr lang="en-US" altLang="ko-KR" sz="1000" dirty="0"/>
              <a:t>(3)</a:t>
            </a:r>
            <a:endParaRPr lang="ko-KR" alt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5386376" y="293375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5982926" y="3885164"/>
            <a:ext cx="3249564" cy="54569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</a:rPr>
              <a:t>이원 분산분석</a:t>
            </a:r>
            <a:endParaRPr lang="en-US" altLang="ko-KR" sz="1300" dirty="0">
              <a:solidFill>
                <a:schemeClr val="tx1"/>
              </a:solidFill>
            </a:endParaRPr>
          </a:p>
          <a:p>
            <a:r>
              <a:rPr lang="en-US" altLang="ko-KR" sz="1300" dirty="0">
                <a:solidFill>
                  <a:schemeClr val="tx1"/>
                </a:solidFill>
              </a:rPr>
              <a:t>(Two Way ANOVA)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98" name="꺾인 연결선 97"/>
          <p:cNvCxnSpPr>
            <a:cxnSpLocks/>
            <a:stCxn id="15" idx="3"/>
            <a:endCxn id="95" idx="1"/>
          </p:cNvCxnSpPr>
          <p:nvPr/>
        </p:nvCxnSpPr>
        <p:spPr>
          <a:xfrm>
            <a:off x="4729316" y="3657350"/>
            <a:ext cx="1253610" cy="5006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289554" y="4137425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요인</a:t>
            </a:r>
            <a:r>
              <a:rPr lang="en-US" altLang="ko-KR" sz="900" dirty="0"/>
              <a:t>+</a:t>
            </a:r>
            <a:r>
              <a:rPr lang="ko-KR" altLang="en-US" sz="900" dirty="0"/>
              <a:t>요인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299045" y="4692325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반복</a:t>
            </a:r>
            <a:r>
              <a:rPr lang="en-US" altLang="ko-KR" sz="900" dirty="0"/>
              <a:t>+</a:t>
            </a:r>
            <a:r>
              <a:rPr lang="ko-KR" altLang="en-US" sz="900" dirty="0"/>
              <a:t>요인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625881" y="521762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범주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461842" y="2179135"/>
            <a:ext cx="1391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범주 </a:t>
            </a:r>
            <a:r>
              <a:rPr lang="en-US" altLang="ko-KR" sz="1100" dirty="0"/>
              <a:t>+ </a:t>
            </a:r>
            <a:r>
              <a:rPr lang="ko-KR" altLang="en-US" sz="1100" dirty="0"/>
              <a:t>연속형</a:t>
            </a:r>
            <a:endParaRPr lang="en-US" altLang="ko-KR" sz="1100" dirty="0"/>
          </a:p>
          <a:p>
            <a:r>
              <a:rPr lang="ko-KR" altLang="en-US" sz="1100" dirty="0"/>
              <a:t>집단간 평균 차이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499021" y="4485036"/>
            <a:ext cx="1391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연속형</a:t>
            </a:r>
            <a:r>
              <a:rPr lang="ko-KR" altLang="en-US" sz="1100" dirty="0"/>
              <a:t> </a:t>
            </a:r>
            <a:r>
              <a:rPr lang="en-US" altLang="ko-KR" sz="1100" dirty="0"/>
              <a:t>+ </a:t>
            </a:r>
            <a:r>
              <a:rPr lang="ko-KR" altLang="en-US" sz="1100" dirty="0" err="1"/>
              <a:t>연속형</a:t>
            </a:r>
            <a:endParaRPr lang="en-US" altLang="ko-KR" sz="1100" dirty="0"/>
          </a:p>
          <a:p>
            <a:r>
              <a:rPr lang="ko-KR" altLang="en-US" sz="1100" dirty="0"/>
              <a:t>단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교차분석은</a:t>
            </a:r>
            <a:endParaRPr lang="en-US" altLang="ko-KR" sz="1100" dirty="0"/>
          </a:p>
          <a:p>
            <a:r>
              <a:rPr lang="ko-KR" altLang="en-US" sz="1100" dirty="0"/>
              <a:t>범주 </a:t>
            </a:r>
            <a:r>
              <a:rPr lang="en-US" altLang="ko-KR" sz="1100" dirty="0"/>
              <a:t>+ </a:t>
            </a:r>
            <a:r>
              <a:rPr lang="ko-KR" altLang="en-US" sz="1100" dirty="0"/>
              <a:t>범주</a:t>
            </a:r>
            <a:endParaRPr lang="en-US" altLang="ko-KR" sz="1100" dirty="0"/>
          </a:p>
          <a:p>
            <a:r>
              <a:rPr lang="ko-KR" altLang="en-US" sz="1100" dirty="0"/>
              <a:t>관계</a:t>
            </a:r>
            <a:r>
              <a:rPr lang="en-US" altLang="ko-KR" sz="1100" dirty="0"/>
              <a:t>, </a:t>
            </a:r>
            <a:r>
              <a:rPr lang="ko-KR" altLang="en-US" sz="1100" dirty="0"/>
              <a:t>영향력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646213" y="5764925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1:1</a:t>
            </a:r>
            <a:endParaRPr lang="ko-KR" altLang="en-US" sz="10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645759" y="6385925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1:N</a:t>
            </a:r>
            <a:endParaRPr lang="ko-KR" alt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117869" y="5328237"/>
            <a:ext cx="1182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1:1 </a:t>
            </a:r>
            <a:r>
              <a:rPr lang="ko-KR" altLang="en-US" sz="1000" dirty="0"/>
              <a:t>종속</a:t>
            </a:r>
            <a:r>
              <a:rPr lang="en-US" altLang="ko-KR" sz="1000" dirty="0"/>
              <a:t>(</a:t>
            </a:r>
            <a:r>
              <a:rPr lang="ko-KR" altLang="en-US" sz="1000" dirty="0"/>
              <a:t>연속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117869" y="5835360"/>
            <a:ext cx="1182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1:N </a:t>
            </a:r>
            <a:r>
              <a:rPr lang="ko-KR" altLang="en-US" sz="1000" dirty="0"/>
              <a:t>종속</a:t>
            </a:r>
            <a:r>
              <a:rPr lang="en-US" altLang="ko-KR" sz="1000" dirty="0"/>
              <a:t>(</a:t>
            </a:r>
            <a:r>
              <a:rPr lang="ko-KR" altLang="en-US" sz="1000" dirty="0"/>
              <a:t>연속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15" name="TextBox 114"/>
          <p:cNvSpPr txBox="1"/>
          <p:nvPr/>
        </p:nvSpPr>
        <p:spPr>
          <a:xfrm>
            <a:off x="5117869" y="6390881"/>
            <a:ext cx="1182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1:N </a:t>
            </a:r>
            <a:r>
              <a:rPr lang="ko-KR" altLang="en-US" sz="1000" dirty="0"/>
              <a:t>종속</a:t>
            </a:r>
            <a:r>
              <a:rPr lang="en-US" altLang="ko-KR" sz="1000" dirty="0"/>
              <a:t>(</a:t>
            </a:r>
            <a:r>
              <a:rPr lang="ko-KR" altLang="en-US" sz="1000" dirty="0"/>
              <a:t>범주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906515" y="293292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126" name="직사각형 125"/>
          <p:cNvSpPr/>
          <p:nvPr/>
        </p:nvSpPr>
        <p:spPr>
          <a:xfrm>
            <a:off x="46720" y="106414"/>
            <a:ext cx="29001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2"/>
              </a:rPr>
              <a:t>https://niceguy1575.tistory.com/51</a:t>
            </a:r>
            <a:endParaRPr lang="ko-KR" altLang="en-US" dirty="0"/>
          </a:p>
        </p:txBody>
      </p:sp>
      <p:sp>
        <p:nvSpPr>
          <p:cNvPr id="127" name="직사각형 126"/>
          <p:cNvSpPr/>
          <p:nvPr/>
        </p:nvSpPr>
        <p:spPr>
          <a:xfrm>
            <a:off x="3369839" y="96780"/>
            <a:ext cx="39725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https://www.youtube.com/watch?v=9ivx2lKFa2k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B69B48-AA7A-472E-AFA9-59D369A2E24B}"/>
              </a:ext>
            </a:extLst>
          </p:cNvPr>
          <p:cNvSpPr txBox="1"/>
          <p:nvPr/>
        </p:nvSpPr>
        <p:spPr>
          <a:xfrm>
            <a:off x="2765012" y="2297738"/>
            <a:ext cx="931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집단 수 차이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5C4F0DEF-854E-49D8-9D81-0FEE9239E656}"/>
              </a:ext>
            </a:extLst>
          </p:cNvPr>
          <p:cNvCxnSpPr>
            <a:stCxn id="20" idx="3"/>
            <a:endCxn id="31" idx="3"/>
          </p:cNvCxnSpPr>
          <p:nvPr/>
        </p:nvCxnSpPr>
        <p:spPr>
          <a:xfrm>
            <a:off x="9232490" y="1708355"/>
            <a:ext cx="12700" cy="1255035"/>
          </a:xfrm>
          <a:prstGeom prst="bentConnector3">
            <a:avLst>
              <a:gd name="adj1" fmla="val 180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52FCB6E-6566-49D7-8663-76126DF2D85D}"/>
              </a:ext>
            </a:extLst>
          </p:cNvPr>
          <p:cNvCxnSpPr>
            <a:stCxn id="21" idx="3"/>
            <a:endCxn id="32" idx="3"/>
          </p:cNvCxnSpPr>
          <p:nvPr/>
        </p:nvCxnSpPr>
        <p:spPr>
          <a:xfrm>
            <a:off x="9232490" y="2396613"/>
            <a:ext cx="12700" cy="1186208"/>
          </a:xfrm>
          <a:prstGeom prst="bentConnector3">
            <a:avLst>
              <a:gd name="adj1" fmla="val 4167118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42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8325</TotalTime>
  <Words>176</Words>
  <Application>Microsoft Office PowerPoint</Application>
  <PresentationFormat>A4 용지(210x297mm)</PresentationFormat>
  <Paragraphs>58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Malgun Gothic</vt:lpstr>
      <vt:lpstr>Arial</vt:lpstr>
      <vt:lpstr>Calibri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 </cp:lastModifiedBy>
  <cp:revision>100</cp:revision>
  <dcterms:created xsi:type="dcterms:W3CDTF">2018-12-13T08:26:30Z</dcterms:created>
  <dcterms:modified xsi:type="dcterms:W3CDTF">2020-05-26T04:12:15Z</dcterms:modified>
</cp:coreProperties>
</file>