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70" r:id="rId4"/>
    <p:sldId id="292" r:id="rId5"/>
    <p:sldId id="290" r:id="rId6"/>
    <p:sldId id="291" r:id="rId7"/>
    <p:sldId id="288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275" r:id="rId18"/>
    <p:sldId id="26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A6B509-290A-4320-A304-926F280944C3}" type="doc">
      <dgm:prSet loTypeId="urn:microsoft.com/office/officeart/2005/8/layout/hProcess10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38EFBA5-D04D-4643-97A6-128408530D3B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학습데이터 </a:t>
          </a:r>
          <a:r>
            <a:rPr lang="ko-KR" altLang="en-US" sz="1800" dirty="0" err="1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전처리</a:t>
          </a:r>
          <a:endParaRPr lang="ko-KR" altLang="en-US" sz="1800" dirty="0"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gm:t>
    </dgm:pt>
    <dgm:pt modelId="{9E8BB398-66B9-4788-948B-33C4B17DF64A}" type="parTrans" cxnId="{612C3393-3F14-4F17-B0FA-248D0C12BEBC}">
      <dgm:prSet/>
      <dgm:spPr/>
      <dgm:t>
        <a:bodyPr/>
        <a:lstStyle/>
        <a:p>
          <a:pPr latinLnBrk="1"/>
          <a:endParaRPr lang="ko-KR" altLang="en-US"/>
        </a:p>
      </dgm:t>
    </dgm:pt>
    <dgm:pt modelId="{07F0264F-424C-4344-B004-C5A4AA6D774D}" type="sibTrans" cxnId="{612C3393-3F14-4F17-B0FA-248D0C12BEBC}">
      <dgm:prSet/>
      <dgm:spPr/>
      <dgm:t>
        <a:bodyPr/>
        <a:lstStyle/>
        <a:p>
          <a:pPr latinLnBrk="1"/>
          <a:endParaRPr lang="ko-KR" altLang="en-US"/>
        </a:p>
      </dgm:t>
    </dgm:pt>
    <dgm:pt modelId="{3FEA675A-D350-4816-82A3-F93EEA2CAC50}">
      <dgm:prSet phldrT="[텍스트]" custT="1"/>
      <dgm:spPr/>
      <dgm:t>
        <a:bodyPr/>
        <a:lstStyle/>
        <a:p>
          <a:pPr latinLnBrk="1"/>
          <a:r>
            <a:rPr lang="ko-KR" altLang="en-US" sz="1800" dirty="0" err="1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딥러닝이</a:t>
          </a:r>
          <a:r>
            <a: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 심층 신경망 구조 탐색</a:t>
          </a:r>
        </a:p>
      </dgm:t>
    </dgm:pt>
    <dgm:pt modelId="{7CFB258C-02CB-4584-81AB-516A690253CC}" type="parTrans" cxnId="{6C1AFDBE-CEEF-49B7-AA7C-D0ABBB87B8E1}">
      <dgm:prSet/>
      <dgm:spPr/>
      <dgm:t>
        <a:bodyPr/>
        <a:lstStyle/>
        <a:p>
          <a:pPr latinLnBrk="1"/>
          <a:endParaRPr lang="ko-KR" altLang="en-US"/>
        </a:p>
      </dgm:t>
    </dgm:pt>
    <dgm:pt modelId="{BDD64B65-E16B-4A6D-A95C-08DB75916EE5}" type="sibTrans" cxnId="{6C1AFDBE-CEEF-49B7-AA7C-D0ABBB87B8E1}">
      <dgm:prSet/>
      <dgm:spPr/>
      <dgm:t>
        <a:bodyPr/>
        <a:lstStyle/>
        <a:p>
          <a:pPr latinLnBrk="1"/>
          <a:endParaRPr lang="ko-KR" altLang="en-US"/>
        </a:p>
      </dgm:t>
    </dgm:pt>
    <dgm:pt modelId="{01B1EB2C-33EC-4FD8-9655-768A921BF543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학습 최적화를 위한 </a:t>
          </a:r>
          <a:r>
            <a:rPr lang="ko-KR" altLang="en-US" sz="1800" dirty="0" err="1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하이퍼파라미터</a:t>
          </a:r>
          <a:r>
            <a: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 튜닝</a:t>
          </a:r>
        </a:p>
      </dgm:t>
    </dgm:pt>
    <dgm:pt modelId="{8264378F-4785-4EDE-8B34-2FE038390E78}" type="parTrans" cxnId="{36CE83E2-6CB4-4AF7-9084-73560DF224AF}">
      <dgm:prSet/>
      <dgm:spPr/>
      <dgm:t>
        <a:bodyPr/>
        <a:lstStyle/>
        <a:p>
          <a:pPr latinLnBrk="1"/>
          <a:endParaRPr lang="ko-KR" altLang="en-US"/>
        </a:p>
      </dgm:t>
    </dgm:pt>
    <dgm:pt modelId="{50C05DAC-4E81-4163-AFBC-E5D83F8D9DD5}" type="sibTrans" cxnId="{36CE83E2-6CB4-4AF7-9084-73560DF224AF}">
      <dgm:prSet/>
      <dgm:spPr/>
      <dgm:t>
        <a:bodyPr/>
        <a:lstStyle/>
        <a:p>
          <a:pPr latinLnBrk="1"/>
          <a:endParaRPr lang="ko-KR" altLang="en-US"/>
        </a:p>
      </dgm:t>
    </dgm:pt>
    <dgm:pt modelId="{176583FD-FBB5-4974-B551-62CFB51F2B3D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최종 모델 선택</a:t>
          </a:r>
        </a:p>
      </dgm:t>
    </dgm:pt>
    <dgm:pt modelId="{BE5462AD-400B-43BD-8EA5-93703A13CFED}" type="parTrans" cxnId="{E71BB2C6-BF78-4A71-8106-742BB14DB922}">
      <dgm:prSet/>
      <dgm:spPr/>
      <dgm:t>
        <a:bodyPr/>
        <a:lstStyle/>
        <a:p>
          <a:pPr latinLnBrk="1"/>
          <a:endParaRPr lang="ko-KR" altLang="en-US"/>
        </a:p>
      </dgm:t>
    </dgm:pt>
    <dgm:pt modelId="{EDAC3085-A32B-433C-84F1-B0A68D050718}" type="sibTrans" cxnId="{E71BB2C6-BF78-4A71-8106-742BB14DB922}">
      <dgm:prSet/>
      <dgm:spPr/>
      <dgm:t>
        <a:bodyPr/>
        <a:lstStyle/>
        <a:p>
          <a:pPr latinLnBrk="1"/>
          <a:endParaRPr lang="ko-KR" altLang="en-US"/>
        </a:p>
      </dgm:t>
    </dgm:pt>
    <dgm:pt modelId="{DEEFE4BA-E1DF-4C2C-BD91-374FD601DECB}" type="pres">
      <dgm:prSet presAssocID="{11A6B509-290A-4320-A304-926F280944C3}" presName="Name0" presStyleCnt="0">
        <dgm:presLayoutVars>
          <dgm:dir/>
          <dgm:resizeHandles val="exact"/>
        </dgm:presLayoutVars>
      </dgm:prSet>
      <dgm:spPr/>
    </dgm:pt>
    <dgm:pt modelId="{064A7907-23C9-4043-897E-DD2F7B6E8418}" type="pres">
      <dgm:prSet presAssocID="{D38EFBA5-D04D-4643-97A6-128408530D3B}" presName="composite" presStyleCnt="0"/>
      <dgm:spPr/>
    </dgm:pt>
    <dgm:pt modelId="{387E70EC-3359-4074-815C-1E1FBD966CC1}" type="pres">
      <dgm:prSet presAssocID="{D38EFBA5-D04D-4643-97A6-128408530D3B}" presName="imagSh" presStyleLbl="bgImgPlace1" presStyleIdx="0" presStyleCnt="4"/>
      <dgm:spPr>
        <a:solidFill>
          <a:schemeClr val="accent1">
            <a:tint val="50000"/>
            <a:hueOff val="0"/>
            <a:satOff val="0"/>
            <a:lumOff val="0"/>
          </a:schemeClr>
        </a:solidFill>
      </dgm:spPr>
    </dgm:pt>
    <dgm:pt modelId="{6E1E62B7-3977-4543-8E4E-F3626E2509E0}" type="pres">
      <dgm:prSet presAssocID="{D38EFBA5-D04D-4643-97A6-128408530D3B}" presName="txNode" presStyleLbl="node1" presStyleIdx="0" presStyleCnt="4" custLinFactNeighborX="-1814" custLinFactNeighborY="-39978">
        <dgm:presLayoutVars>
          <dgm:bulletEnabled val="1"/>
        </dgm:presLayoutVars>
      </dgm:prSet>
      <dgm:spPr/>
    </dgm:pt>
    <dgm:pt modelId="{6ABF57C2-0FD8-42B9-81F2-B16C7A090B24}" type="pres">
      <dgm:prSet presAssocID="{07F0264F-424C-4344-B004-C5A4AA6D774D}" presName="sibTrans" presStyleLbl="sibTrans2D1" presStyleIdx="0" presStyleCnt="3"/>
      <dgm:spPr/>
    </dgm:pt>
    <dgm:pt modelId="{B8E2EEE5-9AE1-4990-83BE-D5328EF3ACCB}" type="pres">
      <dgm:prSet presAssocID="{07F0264F-424C-4344-B004-C5A4AA6D774D}" presName="connTx" presStyleLbl="sibTrans2D1" presStyleIdx="0" presStyleCnt="3"/>
      <dgm:spPr/>
    </dgm:pt>
    <dgm:pt modelId="{FCED0050-8368-4149-B0E3-67B7B47C5561}" type="pres">
      <dgm:prSet presAssocID="{3FEA675A-D350-4816-82A3-F93EEA2CAC50}" presName="composite" presStyleCnt="0"/>
      <dgm:spPr/>
    </dgm:pt>
    <dgm:pt modelId="{527BAD39-2B41-4E5D-AB3A-2743684B7A85}" type="pres">
      <dgm:prSet presAssocID="{3FEA675A-D350-4816-82A3-F93EEA2CAC50}" presName="imagSh" presStyleLbl="bgImgPlace1" presStyleIdx="1" presStyleCnt="4"/>
      <dgm:spPr>
        <a:solidFill>
          <a:schemeClr val="accent1">
            <a:tint val="50000"/>
            <a:hueOff val="0"/>
            <a:satOff val="0"/>
            <a:lumOff val="0"/>
          </a:schemeClr>
        </a:solidFill>
      </dgm:spPr>
    </dgm:pt>
    <dgm:pt modelId="{5E4938B1-003B-49C4-8DF9-62AF320D2983}" type="pres">
      <dgm:prSet presAssocID="{3FEA675A-D350-4816-82A3-F93EEA2CAC50}" presName="txNode" presStyleLbl="node1" presStyleIdx="1" presStyleCnt="4" custLinFactNeighborX="-1220" custLinFactNeighborY="-39647">
        <dgm:presLayoutVars>
          <dgm:bulletEnabled val="1"/>
        </dgm:presLayoutVars>
      </dgm:prSet>
      <dgm:spPr/>
    </dgm:pt>
    <dgm:pt modelId="{60E88DAA-342D-4C73-B67F-0E4291C5F0BC}" type="pres">
      <dgm:prSet presAssocID="{BDD64B65-E16B-4A6D-A95C-08DB75916EE5}" presName="sibTrans" presStyleLbl="sibTrans2D1" presStyleIdx="1" presStyleCnt="3"/>
      <dgm:spPr/>
    </dgm:pt>
    <dgm:pt modelId="{E4F93734-239C-43A7-82B1-509B3AF88DE4}" type="pres">
      <dgm:prSet presAssocID="{BDD64B65-E16B-4A6D-A95C-08DB75916EE5}" presName="connTx" presStyleLbl="sibTrans2D1" presStyleIdx="1" presStyleCnt="3"/>
      <dgm:spPr/>
    </dgm:pt>
    <dgm:pt modelId="{12D0E638-42A7-49D3-9ECE-DB148CA08752}" type="pres">
      <dgm:prSet presAssocID="{01B1EB2C-33EC-4FD8-9655-768A921BF543}" presName="composite" presStyleCnt="0"/>
      <dgm:spPr/>
    </dgm:pt>
    <dgm:pt modelId="{FE8AEBC4-C7FC-43F8-9B2A-71C228A63739}" type="pres">
      <dgm:prSet presAssocID="{01B1EB2C-33EC-4FD8-9655-768A921BF543}" presName="imagSh" presStyleLbl="bgImgPlace1" presStyleIdx="2" presStyleCnt="4"/>
      <dgm:spPr>
        <a:solidFill>
          <a:schemeClr val="accent1">
            <a:tint val="50000"/>
            <a:hueOff val="0"/>
            <a:satOff val="0"/>
            <a:lumOff val="0"/>
          </a:schemeClr>
        </a:solidFill>
      </dgm:spPr>
    </dgm:pt>
    <dgm:pt modelId="{9F1EAA89-9141-43A5-958C-1A4828675524}" type="pres">
      <dgm:prSet presAssocID="{01B1EB2C-33EC-4FD8-9655-768A921BF543}" presName="txNode" presStyleLbl="node1" presStyleIdx="2" presStyleCnt="4" custLinFactNeighborX="610" custLinFactNeighborY="-39647">
        <dgm:presLayoutVars>
          <dgm:bulletEnabled val="1"/>
        </dgm:presLayoutVars>
      </dgm:prSet>
      <dgm:spPr/>
    </dgm:pt>
    <dgm:pt modelId="{4AE20BDA-BA34-47E9-923E-C5BF38C919AE}" type="pres">
      <dgm:prSet presAssocID="{50C05DAC-4E81-4163-AFBC-E5D83F8D9DD5}" presName="sibTrans" presStyleLbl="sibTrans2D1" presStyleIdx="2" presStyleCnt="3"/>
      <dgm:spPr/>
    </dgm:pt>
    <dgm:pt modelId="{E5287223-2FB4-46E3-8ED6-7421E4BE3772}" type="pres">
      <dgm:prSet presAssocID="{50C05DAC-4E81-4163-AFBC-E5D83F8D9DD5}" presName="connTx" presStyleLbl="sibTrans2D1" presStyleIdx="2" presStyleCnt="3"/>
      <dgm:spPr/>
    </dgm:pt>
    <dgm:pt modelId="{8A01463E-184F-4B43-85A4-11755BCA8C9A}" type="pres">
      <dgm:prSet presAssocID="{176583FD-FBB5-4974-B551-62CFB51F2B3D}" presName="composite" presStyleCnt="0"/>
      <dgm:spPr/>
    </dgm:pt>
    <dgm:pt modelId="{61F91552-8023-4B46-9B8E-02A149D5181A}" type="pres">
      <dgm:prSet presAssocID="{176583FD-FBB5-4974-B551-62CFB51F2B3D}" presName="imagSh" presStyleLbl="bgImgPlace1" presStyleIdx="3" presStyleCnt="4"/>
      <dgm:spPr>
        <a:solidFill>
          <a:schemeClr val="accent1">
            <a:tint val="50000"/>
            <a:hueOff val="0"/>
            <a:satOff val="0"/>
            <a:lumOff val="0"/>
          </a:schemeClr>
        </a:solidFill>
      </dgm:spPr>
    </dgm:pt>
    <dgm:pt modelId="{C1CAC137-7134-4075-A4CE-2FD6B0B33FD8}" type="pres">
      <dgm:prSet presAssocID="{176583FD-FBB5-4974-B551-62CFB51F2B3D}" presName="txNode" presStyleLbl="node1" presStyleIdx="3" presStyleCnt="4" custLinFactNeighborX="-533" custLinFactNeighborY="-39977">
        <dgm:presLayoutVars>
          <dgm:bulletEnabled val="1"/>
        </dgm:presLayoutVars>
      </dgm:prSet>
      <dgm:spPr/>
    </dgm:pt>
  </dgm:ptLst>
  <dgm:cxnLst>
    <dgm:cxn modelId="{E0FDDB3C-85DA-4FFE-8A49-3B4EE61ACFC3}" type="presOf" srcId="{BDD64B65-E16B-4A6D-A95C-08DB75916EE5}" destId="{E4F93734-239C-43A7-82B1-509B3AF88DE4}" srcOrd="1" destOrd="0" presId="urn:microsoft.com/office/officeart/2005/8/layout/hProcess10"/>
    <dgm:cxn modelId="{9DC2A43D-E766-4752-B198-566BF71F1436}" type="presOf" srcId="{50C05DAC-4E81-4163-AFBC-E5D83F8D9DD5}" destId="{E5287223-2FB4-46E3-8ED6-7421E4BE3772}" srcOrd="1" destOrd="0" presId="urn:microsoft.com/office/officeart/2005/8/layout/hProcess10"/>
    <dgm:cxn modelId="{B00C2673-9936-4C6E-AE00-8A81E5A0C6B6}" type="presOf" srcId="{BDD64B65-E16B-4A6D-A95C-08DB75916EE5}" destId="{60E88DAA-342D-4C73-B67F-0E4291C5F0BC}" srcOrd="0" destOrd="0" presId="urn:microsoft.com/office/officeart/2005/8/layout/hProcess10"/>
    <dgm:cxn modelId="{90332D75-34B6-4C1B-A2D2-7D193816C17E}" type="presOf" srcId="{07F0264F-424C-4344-B004-C5A4AA6D774D}" destId="{6ABF57C2-0FD8-42B9-81F2-B16C7A090B24}" srcOrd="0" destOrd="0" presId="urn:microsoft.com/office/officeart/2005/8/layout/hProcess10"/>
    <dgm:cxn modelId="{5CC54C80-D563-487D-B5F4-5DB57ED6868B}" type="presOf" srcId="{01B1EB2C-33EC-4FD8-9655-768A921BF543}" destId="{9F1EAA89-9141-43A5-958C-1A4828675524}" srcOrd="0" destOrd="0" presId="urn:microsoft.com/office/officeart/2005/8/layout/hProcess10"/>
    <dgm:cxn modelId="{E8DD3A87-CA10-477F-BEEB-B7263E7A18A1}" type="presOf" srcId="{3FEA675A-D350-4816-82A3-F93EEA2CAC50}" destId="{5E4938B1-003B-49C4-8DF9-62AF320D2983}" srcOrd="0" destOrd="0" presId="urn:microsoft.com/office/officeart/2005/8/layout/hProcess10"/>
    <dgm:cxn modelId="{612C3393-3F14-4F17-B0FA-248D0C12BEBC}" srcId="{11A6B509-290A-4320-A304-926F280944C3}" destId="{D38EFBA5-D04D-4643-97A6-128408530D3B}" srcOrd="0" destOrd="0" parTransId="{9E8BB398-66B9-4788-948B-33C4B17DF64A}" sibTransId="{07F0264F-424C-4344-B004-C5A4AA6D774D}"/>
    <dgm:cxn modelId="{391093A0-5760-4BAD-929C-AEB25F02E9E2}" type="presOf" srcId="{07F0264F-424C-4344-B004-C5A4AA6D774D}" destId="{B8E2EEE5-9AE1-4990-83BE-D5328EF3ACCB}" srcOrd="1" destOrd="0" presId="urn:microsoft.com/office/officeart/2005/8/layout/hProcess10"/>
    <dgm:cxn modelId="{4EEB1BA1-5DE3-40CA-AA23-11AFEBAD64A7}" type="presOf" srcId="{11A6B509-290A-4320-A304-926F280944C3}" destId="{DEEFE4BA-E1DF-4C2C-BD91-374FD601DECB}" srcOrd="0" destOrd="0" presId="urn:microsoft.com/office/officeart/2005/8/layout/hProcess10"/>
    <dgm:cxn modelId="{791593BC-AE2E-44B2-B52C-20D23422B9A0}" type="presOf" srcId="{D38EFBA5-D04D-4643-97A6-128408530D3B}" destId="{6E1E62B7-3977-4543-8E4E-F3626E2509E0}" srcOrd="0" destOrd="0" presId="urn:microsoft.com/office/officeart/2005/8/layout/hProcess10"/>
    <dgm:cxn modelId="{6C1AFDBE-CEEF-49B7-AA7C-D0ABBB87B8E1}" srcId="{11A6B509-290A-4320-A304-926F280944C3}" destId="{3FEA675A-D350-4816-82A3-F93EEA2CAC50}" srcOrd="1" destOrd="0" parTransId="{7CFB258C-02CB-4584-81AB-516A690253CC}" sibTransId="{BDD64B65-E16B-4A6D-A95C-08DB75916EE5}"/>
    <dgm:cxn modelId="{E71BB2C6-BF78-4A71-8106-742BB14DB922}" srcId="{11A6B509-290A-4320-A304-926F280944C3}" destId="{176583FD-FBB5-4974-B551-62CFB51F2B3D}" srcOrd="3" destOrd="0" parTransId="{BE5462AD-400B-43BD-8EA5-93703A13CFED}" sibTransId="{EDAC3085-A32B-433C-84F1-B0A68D050718}"/>
    <dgm:cxn modelId="{661C3BD5-6486-4876-BBBF-42AE48F2CD73}" type="presOf" srcId="{50C05DAC-4E81-4163-AFBC-E5D83F8D9DD5}" destId="{4AE20BDA-BA34-47E9-923E-C5BF38C919AE}" srcOrd="0" destOrd="0" presId="urn:microsoft.com/office/officeart/2005/8/layout/hProcess10"/>
    <dgm:cxn modelId="{64D58FDF-6F74-4D83-BDD1-0BEF36AC65A3}" type="presOf" srcId="{176583FD-FBB5-4974-B551-62CFB51F2B3D}" destId="{C1CAC137-7134-4075-A4CE-2FD6B0B33FD8}" srcOrd="0" destOrd="0" presId="urn:microsoft.com/office/officeart/2005/8/layout/hProcess10"/>
    <dgm:cxn modelId="{36CE83E2-6CB4-4AF7-9084-73560DF224AF}" srcId="{11A6B509-290A-4320-A304-926F280944C3}" destId="{01B1EB2C-33EC-4FD8-9655-768A921BF543}" srcOrd="2" destOrd="0" parTransId="{8264378F-4785-4EDE-8B34-2FE038390E78}" sibTransId="{50C05DAC-4E81-4163-AFBC-E5D83F8D9DD5}"/>
    <dgm:cxn modelId="{5E653E03-F165-4E26-ACF9-43FA6D819520}" type="presParOf" srcId="{DEEFE4BA-E1DF-4C2C-BD91-374FD601DECB}" destId="{064A7907-23C9-4043-897E-DD2F7B6E8418}" srcOrd="0" destOrd="0" presId="urn:microsoft.com/office/officeart/2005/8/layout/hProcess10"/>
    <dgm:cxn modelId="{8D0547C3-9ECF-434F-B38A-E6670429830D}" type="presParOf" srcId="{064A7907-23C9-4043-897E-DD2F7B6E8418}" destId="{387E70EC-3359-4074-815C-1E1FBD966CC1}" srcOrd="0" destOrd="0" presId="urn:microsoft.com/office/officeart/2005/8/layout/hProcess10"/>
    <dgm:cxn modelId="{1CFE8E3B-DA52-4812-873E-AC148C2228B6}" type="presParOf" srcId="{064A7907-23C9-4043-897E-DD2F7B6E8418}" destId="{6E1E62B7-3977-4543-8E4E-F3626E2509E0}" srcOrd="1" destOrd="0" presId="urn:microsoft.com/office/officeart/2005/8/layout/hProcess10"/>
    <dgm:cxn modelId="{0B7BE6B7-CE7A-4505-88A8-9342F4FA5BFA}" type="presParOf" srcId="{DEEFE4BA-E1DF-4C2C-BD91-374FD601DECB}" destId="{6ABF57C2-0FD8-42B9-81F2-B16C7A090B24}" srcOrd="1" destOrd="0" presId="urn:microsoft.com/office/officeart/2005/8/layout/hProcess10"/>
    <dgm:cxn modelId="{984F0A3E-00FE-4403-9751-AB9B6CFFE72C}" type="presParOf" srcId="{6ABF57C2-0FD8-42B9-81F2-B16C7A090B24}" destId="{B8E2EEE5-9AE1-4990-83BE-D5328EF3ACCB}" srcOrd="0" destOrd="0" presId="urn:microsoft.com/office/officeart/2005/8/layout/hProcess10"/>
    <dgm:cxn modelId="{D8DC6693-559C-4BA1-B25C-843894D180A6}" type="presParOf" srcId="{DEEFE4BA-E1DF-4C2C-BD91-374FD601DECB}" destId="{FCED0050-8368-4149-B0E3-67B7B47C5561}" srcOrd="2" destOrd="0" presId="urn:microsoft.com/office/officeart/2005/8/layout/hProcess10"/>
    <dgm:cxn modelId="{99A83543-ABF7-45F3-B59C-CBD5E4CB3378}" type="presParOf" srcId="{FCED0050-8368-4149-B0E3-67B7B47C5561}" destId="{527BAD39-2B41-4E5D-AB3A-2743684B7A85}" srcOrd="0" destOrd="0" presId="urn:microsoft.com/office/officeart/2005/8/layout/hProcess10"/>
    <dgm:cxn modelId="{E4D70049-6B88-4C11-8AF3-3DF6544C41C6}" type="presParOf" srcId="{FCED0050-8368-4149-B0E3-67B7B47C5561}" destId="{5E4938B1-003B-49C4-8DF9-62AF320D2983}" srcOrd="1" destOrd="0" presId="urn:microsoft.com/office/officeart/2005/8/layout/hProcess10"/>
    <dgm:cxn modelId="{1A0BADF3-9384-431D-92A7-D899A3C3BA58}" type="presParOf" srcId="{DEEFE4BA-E1DF-4C2C-BD91-374FD601DECB}" destId="{60E88DAA-342D-4C73-B67F-0E4291C5F0BC}" srcOrd="3" destOrd="0" presId="urn:microsoft.com/office/officeart/2005/8/layout/hProcess10"/>
    <dgm:cxn modelId="{94541553-13D8-4C4E-AFA3-3B2F830CFB92}" type="presParOf" srcId="{60E88DAA-342D-4C73-B67F-0E4291C5F0BC}" destId="{E4F93734-239C-43A7-82B1-509B3AF88DE4}" srcOrd="0" destOrd="0" presId="urn:microsoft.com/office/officeart/2005/8/layout/hProcess10"/>
    <dgm:cxn modelId="{3462C899-2029-43EA-BEA8-CF0D63B3747C}" type="presParOf" srcId="{DEEFE4BA-E1DF-4C2C-BD91-374FD601DECB}" destId="{12D0E638-42A7-49D3-9ECE-DB148CA08752}" srcOrd="4" destOrd="0" presId="urn:microsoft.com/office/officeart/2005/8/layout/hProcess10"/>
    <dgm:cxn modelId="{3513D0AD-D6A7-44D4-B6A2-726959439361}" type="presParOf" srcId="{12D0E638-42A7-49D3-9ECE-DB148CA08752}" destId="{FE8AEBC4-C7FC-43F8-9B2A-71C228A63739}" srcOrd="0" destOrd="0" presId="urn:microsoft.com/office/officeart/2005/8/layout/hProcess10"/>
    <dgm:cxn modelId="{515AEADC-D169-4ECB-84F8-2A07388772EA}" type="presParOf" srcId="{12D0E638-42A7-49D3-9ECE-DB148CA08752}" destId="{9F1EAA89-9141-43A5-958C-1A4828675524}" srcOrd="1" destOrd="0" presId="urn:microsoft.com/office/officeart/2005/8/layout/hProcess10"/>
    <dgm:cxn modelId="{E0194E1A-C683-4A57-8D9D-4BA89BC4146F}" type="presParOf" srcId="{DEEFE4BA-E1DF-4C2C-BD91-374FD601DECB}" destId="{4AE20BDA-BA34-47E9-923E-C5BF38C919AE}" srcOrd="5" destOrd="0" presId="urn:microsoft.com/office/officeart/2005/8/layout/hProcess10"/>
    <dgm:cxn modelId="{7A4D4BCE-1378-43AF-93DF-46EAAA7C9064}" type="presParOf" srcId="{4AE20BDA-BA34-47E9-923E-C5BF38C919AE}" destId="{E5287223-2FB4-46E3-8ED6-7421E4BE3772}" srcOrd="0" destOrd="0" presId="urn:microsoft.com/office/officeart/2005/8/layout/hProcess10"/>
    <dgm:cxn modelId="{A3EE6EE1-F3AE-4E76-B3E8-5535D366CDCA}" type="presParOf" srcId="{DEEFE4BA-E1DF-4C2C-BD91-374FD601DECB}" destId="{8A01463E-184F-4B43-85A4-11755BCA8C9A}" srcOrd="6" destOrd="0" presId="urn:microsoft.com/office/officeart/2005/8/layout/hProcess10"/>
    <dgm:cxn modelId="{49F07875-8252-43EF-9A32-78C8398B9D48}" type="presParOf" srcId="{8A01463E-184F-4B43-85A4-11755BCA8C9A}" destId="{61F91552-8023-4B46-9B8E-02A149D5181A}" srcOrd="0" destOrd="0" presId="urn:microsoft.com/office/officeart/2005/8/layout/hProcess10"/>
    <dgm:cxn modelId="{FF6DB70A-E1CD-4D33-85D3-A8D184793E62}" type="presParOf" srcId="{8A01463E-184F-4B43-85A4-11755BCA8C9A}" destId="{C1CAC137-7134-4075-A4CE-2FD6B0B33FD8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E70EC-3359-4074-815C-1E1FBD966CC1}">
      <dsp:nvSpPr>
        <dsp:cNvPr id="0" name=""/>
        <dsp:cNvSpPr/>
      </dsp:nvSpPr>
      <dsp:spPr>
        <a:xfrm>
          <a:off x="1404" y="1739415"/>
          <a:ext cx="1828206" cy="1828206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1E62B7-3977-4543-8E4E-F3626E2509E0}">
      <dsp:nvSpPr>
        <dsp:cNvPr id="0" name=""/>
        <dsp:cNvSpPr/>
      </dsp:nvSpPr>
      <dsp:spPr>
        <a:xfrm>
          <a:off x="265855" y="2105458"/>
          <a:ext cx="1828206" cy="1828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학습데이터 </a:t>
          </a:r>
          <a:r>
            <a:rPr lang="ko-KR" altLang="en-US" sz="1800" kern="1200" dirty="0" err="1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전처리</a:t>
          </a:r>
          <a:endParaRPr lang="ko-KR" altLang="en-US" sz="1800" kern="1200" dirty="0"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sp:txBody>
      <dsp:txXfrm>
        <a:off x="319401" y="2159004"/>
        <a:ext cx="1721114" cy="1721114"/>
      </dsp:txXfrm>
    </dsp:sp>
    <dsp:sp modelId="{6ABF57C2-0FD8-42B9-81F2-B16C7A090B24}">
      <dsp:nvSpPr>
        <dsp:cNvPr id="0" name=""/>
        <dsp:cNvSpPr/>
      </dsp:nvSpPr>
      <dsp:spPr>
        <a:xfrm>
          <a:off x="2181763" y="2433871"/>
          <a:ext cx="352152" cy="4392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/>
        </a:p>
      </dsp:txBody>
      <dsp:txXfrm>
        <a:off x="2181763" y="2521729"/>
        <a:ext cx="246506" cy="263576"/>
      </dsp:txXfrm>
    </dsp:sp>
    <dsp:sp modelId="{527BAD39-2B41-4E5D-AB3A-2743684B7A85}">
      <dsp:nvSpPr>
        <dsp:cNvPr id="0" name=""/>
        <dsp:cNvSpPr/>
      </dsp:nvSpPr>
      <dsp:spPr>
        <a:xfrm>
          <a:off x="2835761" y="1739415"/>
          <a:ext cx="1828206" cy="1828206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4938B1-003B-49C4-8DF9-62AF320D2983}">
      <dsp:nvSpPr>
        <dsp:cNvPr id="0" name=""/>
        <dsp:cNvSpPr/>
      </dsp:nvSpPr>
      <dsp:spPr>
        <a:xfrm>
          <a:off x="3111072" y="2111509"/>
          <a:ext cx="1828206" cy="1828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 err="1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딥러닝이</a:t>
          </a:r>
          <a:r>
            <a:rPr lang="ko-KR" altLang="en-US" sz="18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 심층 신경망 구조 탐색</a:t>
          </a:r>
        </a:p>
      </dsp:txBody>
      <dsp:txXfrm>
        <a:off x="3164618" y="2165055"/>
        <a:ext cx="1721114" cy="1721114"/>
      </dsp:txXfrm>
    </dsp:sp>
    <dsp:sp modelId="{60E88DAA-342D-4C73-B67F-0E4291C5F0BC}">
      <dsp:nvSpPr>
        <dsp:cNvPr id="0" name=""/>
        <dsp:cNvSpPr/>
      </dsp:nvSpPr>
      <dsp:spPr>
        <a:xfrm>
          <a:off x="5016120" y="2433871"/>
          <a:ext cx="352152" cy="4392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/>
        </a:p>
      </dsp:txBody>
      <dsp:txXfrm>
        <a:off x="5016120" y="2521729"/>
        <a:ext cx="246506" cy="263576"/>
      </dsp:txXfrm>
    </dsp:sp>
    <dsp:sp modelId="{FE8AEBC4-C7FC-43F8-9B2A-71C228A63739}">
      <dsp:nvSpPr>
        <dsp:cNvPr id="0" name=""/>
        <dsp:cNvSpPr/>
      </dsp:nvSpPr>
      <dsp:spPr>
        <a:xfrm>
          <a:off x="5670118" y="1739415"/>
          <a:ext cx="1828206" cy="1828206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EAA89-9141-43A5-958C-1A4828675524}">
      <dsp:nvSpPr>
        <dsp:cNvPr id="0" name=""/>
        <dsp:cNvSpPr/>
      </dsp:nvSpPr>
      <dsp:spPr>
        <a:xfrm>
          <a:off x="5978885" y="2111509"/>
          <a:ext cx="1828206" cy="1828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학습 최적화를 위한 </a:t>
          </a:r>
          <a:r>
            <a:rPr lang="ko-KR" altLang="en-US" sz="1800" kern="1200" dirty="0" err="1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하이퍼파라미터</a:t>
          </a:r>
          <a:r>
            <a:rPr lang="ko-KR" altLang="en-US" sz="18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 튜닝</a:t>
          </a:r>
        </a:p>
      </dsp:txBody>
      <dsp:txXfrm>
        <a:off x="6032431" y="2165055"/>
        <a:ext cx="1721114" cy="1721114"/>
      </dsp:txXfrm>
    </dsp:sp>
    <dsp:sp modelId="{4AE20BDA-BA34-47E9-923E-C5BF38C919AE}">
      <dsp:nvSpPr>
        <dsp:cNvPr id="0" name=""/>
        <dsp:cNvSpPr/>
      </dsp:nvSpPr>
      <dsp:spPr>
        <a:xfrm>
          <a:off x="7850477" y="2433871"/>
          <a:ext cx="352152" cy="4392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/>
        </a:p>
      </dsp:txBody>
      <dsp:txXfrm>
        <a:off x="7850477" y="2521729"/>
        <a:ext cx="246506" cy="263576"/>
      </dsp:txXfrm>
    </dsp:sp>
    <dsp:sp modelId="{61F91552-8023-4B46-9B8E-02A149D5181A}">
      <dsp:nvSpPr>
        <dsp:cNvPr id="0" name=""/>
        <dsp:cNvSpPr/>
      </dsp:nvSpPr>
      <dsp:spPr>
        <a:xfrm>
          <a:off x="8504475" y="1739415"/>
          <a:ext cx="1828206" cy="1828206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CAC137-7134-4075-A4CE-2FD6B0B33FD8}">
      <dsp:nvSpPr>
        <dsp:cNvPr id="0" name=""/>
        <dsp:cNvSpPr/>
      </dsp:nvSpPr>
      <dsp:spPr>
        <a:xfrm>
          <a:off x="8792346" y="2105476"/>
          <a:ext cx="1828206" cy="1828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최종 모델 선택</a:t>
          </a:r>
        </a:p>
      </dsp:txBody>
      <dsp:txXfrm>
        <a:off x="8845892" y="2159022"/>
        <a:ext cx="1721114" cy="1721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9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7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5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6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8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71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8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2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8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22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3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3699820" y="-296626"/>
            <a:ext cx="1162456" cy="6593597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7576247" y="3583040"/>
            <a:ext cx="4608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233048" y="2272101"/>
            <a:ext cx="6096000" cy="10670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kern="0" dirty="0">
                <a:solidFill>
                  <a:srgbClr val="70A9F0"/>
                </a:solidFill>
                <a:latin typeface="Bahnschrift SemiCondensed" panose="020B0502040204020203" pitchFamily="34" charset="0"/>
                <a:ea typeface="나눔고딕" panose="020D0604000000000000" pitchFamily="50" charset="-127"/>
              </a:rPr>
              <a:t>이미지 인식 기술 동향</a:t>
            </a:r>
            <a:endParaRPr lang="en-US" altLang="ko-KR" sz="4800" b="1" kern="0" dirty="0">
              <a:solidFill>
                <a:srgbClr val="70A9F0"/>
              </a:solidFill>
              <a:latin typeface="Bahnschrift SemiCondensed" panose="020B0502040204020203" pitchFamily="34" charset="0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21899" y="3581401"/>
            <a:ext cx="40701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kern="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김동현</a:t>
            </a:r>
            <a:endParaRPr lang="ko-KR" altLang="en-US" sz="4400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450247" y="2305644"/>
            <a:ext cx="252000" cy="252000"/>
          </a:xfrm>
          <a:prstGeom prst="ellipse">
            <a:avLst/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4217426-7082-44C6-ABA4-27D61073491A}"/>
              </a:ext>
            </a:extLst>
          </p:cNvPr>
          <p:cNvSpPr/>
          <p:nvPr/>
        </p:nvSpPr>
        <p:spPr>
          <a:xfrm>
            <a:off x="3973605" y="3265637"/>
            <a:ext cx="1425390" cy="451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kern="0">
                <a:solidFill>
                  <a:srgbClr val="70A9F0"/>
                </a:solidFill>
                <a:latin typeface="Bahnschrift Light SemiCondensed" panose="020B0502040204020203" pitchFamily="34" charset="0"/>
                <a:ea typeface="나눔고딕" panose="020D0604000000000000" pitchFamily="50" charset="-127"/>
              </a:rPr>
              <a:t>WITH FLEXINK</a:t>
            </a:r>
            <a:endParaRPr lang="ko-KR" altLang="en-US" sz="900" kern="0" dirty="0">
              <a:solidFill>
                <a:srgbClr val="70A9F0"/>
              </a:solidFill>
              <a:latin typeface="Bahnschrift Light SemiCondensed" panose="020B0502040204020203" pitchFamily="34" charset="0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6796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BFC5D85-BFBB-44FA-B3EA-11A7638FF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21" y="1535233"/>
            <a:ext cx="10042358" cy="4765210"/>
          </a:xfrm>
          <a:prstGeom prst="rect">
            <a:avLst/>
          </a:prstGeom>
        </p:spPr>
      </p:pic>
      <p:sp>
        <p:nvSpPr>
          <p:cNvPr id="6" name="오른쪽 대괄호 5"/>
          <p:cNvSpPr/>
          <p:nvPr/>
        </p:nvSpPr>
        <p:spPr>
          <a:xfrm rot="16200000">
            <a:off x="3601676" y="-2250369"/>
            <a:ext cx="760633" cy="637648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7170236" y="1318190"/>
            <a:ext cx="394694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3C6DC0-0E96-4B2F-8FEB-32FB8E043530}"/>
              </a:ext>
            </a:extLst>
          </p:cNvPr>
          <p:cNvGrpSpPr/>
          <p:nvPr/>
        </p:nvGrpSpPr>
        <p:grpSpPr>
          <a:xfrm>
            <a:off x="766550" y="204429"/>
            <a:ext cx="6403684" cy="1200329"/>
            <a:chOff x="706906" y="242646"/>
            <a:chExt cx="6268308" cy="13285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DC2432-9022-4E16-920B-77AFFF2C70FF}"/>
                </a:ext>
              </a:extLst>
            </p:cNvPr>
            <p:cNvSpPr txBox="1"/>
            <p:nvPr/>
          </p:nvSpPr>
          <p:spPr>
            <a:xfrm>
              <a:off x="3418423" y="1126950"/>
              <a:ext cx="3556791" cy="408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안전하고 신뢰성 있는 이미지 인식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CE0E08-28A7-459F-85AA-EE51ABD4302C}"/>
                </a:ext>
              </a:extLst>
            </p:cNvPr>
            <p:cNvSpPr/>
            <p:nvPr/>
          </p:nvSpPr>
          <p:spPr>
            <a:xfrm>
              <a:off x="1676358" y="716403"/>
              <a:ext cx="5298855" cy="579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딥러닝 기반 이미지 인식 기술 동향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68EAF9-17CB-46D3-82D7-C0AFEE39C786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B91B64-F28C-4D00-BAFD-F30AC59E98E2}"/>
              </a:ext>
            </a:extLst>
          </p:cNvPr>
          <p:cNvSpPr/>
          <p:nvPr/>
        </p:nvSpPr>
        <p:spPr>
          <a:xfrm>
            <a:off x="9436911" y="6216741"/>
            <a:ext cx="18277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000" dirty="0"/>
              <a:t>http://news.khan.co.kr/</a:t>
            </a:r>
            <a:endParaRPr lang="ko-KR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739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3601676" y="-2250369"/>
            <a:ext cx="760633" cy="637648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7170236" y="1318190"/>
            <a:ext cx="394694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3C6DC0-0E96-4B2F-8FEB-32FB8E043530}"/>
              </a:ext>
            </a:extLst>
          </p:cNvPr>
          <p:cNvGrpSpPr/>
          <p:nvPr/>
        </p:nvGrpSpPr>
        <p:grpSpPr>
          <a:xfrm>
            <a:off x="766550" y="204429"/>
            <a:ext cx="6403684" cy="1200329"/>
            <a:chOff x="706906" y="242646"/>
            <a:chExt cx="6268308" cy="13285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DC2432-9022-4E16-920B-77AFFF2C70FF}"/>
                </a:ext>
              </a:extLst>
            </p:cNvPr>
            <p:cNvSpPr txBox="1"/>
            <p:nvPr/>
          </p:nvSpPr>
          <p:spPr>
            <a:xfrm>
              <a:off x="3418423" y="1126950"/>
              <a:ext cx="3556791" cy="408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인공지능 학습의 한계 극복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CE0E08-28A7-459F-85AA-EE51ABD4302C}"/>
                </a:ext>
              </a:extLst>
            </p:cNvPr>
            <p:cNvSpPr/>
            <p:nvPr/>
          </p:nvSpPr>
          <p:spPr>
            <a:xfrm>
              <a:off x="1676358" y="716403"/>
              <a:ext cx="5298855" cy="579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딥러닝 기반 이미지 인식 기술 동향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68EAF9-17CB-46D3-82D7-C0AFEE39C786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0C7513EE-0CEE-4615-B150-DDEA01976E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6550" y="1757887"/>
            <a:ext cx="10350629" cy="392922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6FC38B-1E1A-4804-90B9-0E665594DA73}"/>
              </a:ext>
            </a:extLst>
          </p:cNvPr>
          <p:cNvSpPr/>
          <p:nvPr/>
        </p:nvSpPr>
        <p:spPr>
          <a:xfrm>
            <a:off x="9289435" y="5687111"/>
            <a:ext cx="1301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https://mc.ai/</a:t>
            </a:r>
            <a:endParaRPr lang="ko-KR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9877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3601676" y="-2250369"/>
            <a:ext cx="760633" cy="637648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7170236" y="1318190"/>
            <a:ext cx="394694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3C6DC0-0E96-4B2F-8FEB-32FB8E043530}"/>
              </a:ext>
            </a:extLst>
          </p:cNvPr>
          <p:cNvGrpSpPr/>
          <p:nvPr/>
        </p:nvGrpSpPr>
        <p:grpSpPr>
          <a:xfrm>
            <a:off x="766550" y="204429"/>
            <a:ext cx="6403684" cy="1200329"/>
            <a:chOff x="706906" y="242646"/>
            <a:chExt cx="6268308" cy="13285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DC2432-9022-4E16-920B-77AFFF2C70FF}"/>
                </a:ext>
              </a:extLst>
            </p:cNvPr>
            <p:cNvSpPr txBox="1"/>
            <p:nvPr/>
          </p:nvSpPr>
          <p:spPr>
            <a:xfrm>
              <a:off x="3418423" y="1126950"/>
              <a:ext cx="3556791" cy="408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인공지능 학습의 한계 극복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CE0E08-28A7-459F-85AA-EE51ABD4302C}"/>
                </a:ext>
              </a:extLst>
            </p:cNvPr>
            <p:cNvSpPr/>
            <p:nvPr/>
          </p:nvSpPr>
          <p:spPr>
            <a:xfrm>
              <a:off x="1676358" y="716403"/>
              <a:ext cx="5298855" cy="579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딥러닝 기반 이미지 인식 기술 동향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68EAF9-17CB-46D3-82D7-C0AFEE39C786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0C7513EE-0CEE-4615-B150-DDEA01976ED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550" y="1920589"/>
            <a:ext cx="10350629" cy="360382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6FC38B-1E1A-4804-90B9-0E665594DA73}"/>
              </a:ext>
            </a:extLst>
          </p:cNvPr>
          <p:cNvSpPr/>
          <p:nvPr/>
        </p:nvSpPr>
        <p:spPr>
          <a:xfrm>
            <a:off x="9010512" y="5524409"/>
            <a:ext cx="21066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000" dirty="0"/>
              <a:t>https://lilianweng.github.io/</a:t>
            </a:r>
            <a:endParaRPr lang="ko-KR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3097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3601676" y="-2250369"/>
            <a:ext cx="760633" cy="637648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7170236" y="1318190"/>
            <a:ext cx="394694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3C6DC0-0E96-4B2F-8FEB-32FB8E043530}"/>
              </a:ext>
            </a:extLst>
          </p:cNvPr>
          <p:cNvGrpSpPr/>
          <p:nvPr/>
        </p:nvGrpSpPr>
        <p:grpSpPr>
          <a:xfrm>
            <a:off x="766550" y="204429"/>
            <a:ext cx="6403684" cy="1200329"/>
            <a:chOff x="706906" y="242646"/>
            <a:chExt cx="6268308" cy="13285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DC2432-9022-4E16-920B-77AFFF2C70FF}"/>
                </a:ext>
              </a:extLst>
            </p:cNvPr>
            <p:cNvSpPr txBox="1"/>
            <p:nvPr/>
          </p:nvSpPr>
          <p:spPr>
            <a:xfrm>
              <a:off x="3418423" y="1126950"/>
              <a:ext cx="3556791" cy="408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인공지능 학습의 한계 극복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CE0E08-28A7-459F-85AA-EE51ABD4302C}"/>
                </a:ext>
              </a:extLst>
            </p:cNvPr>
            <p:cNvSpPr/>
            <p:nvPr/>
          </p:nvSpPr>
          <p:spPr>
            <a:xfrm>
              <a:off x="1676358" y="716403"/>
              <a:ext cx="5298855" cy="579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딥러닝 기반 이미지 인식 기술 동향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68EAF9-17CB-46D3-82D7-C0AFEE39C786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0C7513EE-0CEE-4615-B150-DDEA01976ED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6939" y="1719566"/>
            <a:ext cx="8457578" cy="408162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6FC38B-1E1A-4804-90B9-0E665594DA73}"/>
              </a:ext>
            </a:extLst>
          </p:cNvPr>
          <p:cNvSpPr/>
          <p:nvPr/>
        </p:nvSpPr>
        <p:spPr>
          <a:xfrm>
            <a:off x="8962422" y="5801186"/>
            <a:ext cx="21547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000" dirty="0"/>
              <a:t>https://www.brandidea.com/</a:t>
            </a:r>
            <a:endParaRPr lang="ko-KR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643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3601676" y="-2250369"/>
            <a:ext cx="760633" cy="637648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7170236" y="1318190"/>
            <a:ext cx="394694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3C6DC0-0E96-4B2F-8FEB-32FB8E043530}"/>
              </a:ext>
            </a:extLst>
          </p:cNvPr>
          <p:cNvGrpSpPr/>
          <p:nvPr/>
        </p:nvGrpSpPr>
        <p:grpSpPr>
          <a:xfrm>
            <a:off x="766550" y="204429"/>
            <a:ext cx="6403684" cy="1200329"/>
            <a:chOff x="706906" y="242646"/>
            <a:chExt cx="6268308" cy="13285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DC2432-9022-4E16-920B-77AFFF2C70FF}"/>
                </a:ext>
              </a:extLst>
            </p:cNvPr>
            <p:cNvSpPr txBox="1"/>
            <p:nvPr/>
          </p:nvSpPr>
          <p:spPr>
            <a:xfrm>
              <a:off x="3418423" y="1126950"/>
              <a:ext cx="3556791" cy="408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인공지능 학습의 한계 극복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CE0E08-28A7-459F-85AA-EE51ABD4302C}"/>
                </a:ext>
              </a:extLst>
            </p:cNvPr>
            <p:cNvSpPr/>
            <p:nvPr/>
          </p:nvSpPr>
          <p:spPr>
            <a:xfrm>
              <a:off x="1676358" y="716403"/>
              <a:ext cx="5298855" cy="579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딥러닝 기반 이미지 인식 기술 동향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68EAF9-17CB-46D3-82D7-C0AFEE39C786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71AC1B1B-765E-46EB-BC7B-F1FBB91947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4038814"/>
              </p:ext>
            </p:extLst>
          </p:nvPr>
        </p:nvGraphicFramePr>
        <p:xfrm>
          <a:off x="766550" y="632460"/>
          <a:ext cx="10631701" cy="6403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117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3601676" y="-2250369"/>
            <a:ext cx="760633" cy="637648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7170236" y="1318190"/>
            <a:ext cx="394694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3C6DC0-0E96-4B2F-8FEB-32FB8E043530}"/>
              </a:ext>
            </a:extLst>
          </p:cNvPr>
          <p:cNvGrpSpPr/>
          <p:nvPr/>
        </p:nvGrpSpPr>
        <p:grpSpPr>
          <a:xfrm>
            <a:off x="766550" y="204429"/>
            <a:ext cx="6403684" cy="1200329"/>
            <a:chOff x="706906" y="242646"/>
            <a:chExt cx="6268308" cy="13285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DC2432-9022-4E16-920B-77AFFF2C70FF}"/>
                </a:ext>
              </a:extLst>
            </p:cNvPr>
            <p:cNvSpPr txBox="1"/>
            <p:nvPr/>
          </p:nvSpPr>
          <p:spPr>
            <a:xfrm>
              <a:off x="3418423" y="1126950"/>
              <a:ext cx="3556791" cy="408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인공지능 학습의 한계 극복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CE0E08-28A7-459F-85AA-EE51ABD4302C}"/>
                </a:ext>
              </a:extLst>
            </p:cNvPr>
            <p:cNvSpPr/>
            <p:nvPr/>
          </p:nvSpPr>
          <p:spPr>
            <a:xfrm>
              <a:off x="1676358" y="716403"/>
              <a:ext cx="5298855" cy="579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딥러닝 기반 이미지 인식 기술 동향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68EAF9-17CB-46D3-82D7-C0AFEE39C786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04E1AD0-765A-4BFC-9CB8-CE0D6A039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29" y="1719566"/>
            <a:ext cx="9065941" cy="43053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DD5EE7-354E-41FB-B383-54041E1ADFDC}"/>
              </a:ext>
            </a:extLst>
          </p:cNvPr>
          <p:cNvSpPr/>
          <p:nvPr/>
        </p:nvSpPr>
        <p:spPr>
          <a:xfrm>
            <a:off x="8474213" y="6024866"/>
            <a:ext cx="18902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000" dirty="0"/>
              <a:t>https://jayhey.github.io/</a:t>
            </a:r>
            <a:endParaRPr lang="ko-KR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815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3601676" y="-2250369"/>
            <a:ext cx="760633" cy="637648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7170236" y="1318190"/>
            <a:ext cx="394694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3C6DC0-0E96-4B2F-8FEB-32FB8E043530}"/>
              </a:ext>
            </a:extLst>
          </p:cNvPr>
          <p:cNvGrpSpPr/>
          <p:nvPr/>
        </p:nvGrpSpPr>
        <p:grpSpPr>
          <a:xfrm>
            <a:off x="766550" y="204429"/>
            <a:ext cx="6403684" cy="1200329"/>
            <a:chOff x="706906" y="242646"/>
            <a:chExt cx="6268308" cy="13285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DC2432-9022-4E16-920B-77AFFF2C70FF}"/>
                </a:ext>
              </a:extLst>
            </p:cNvPr>
            <p:cNvSpPr txBox="1"/>
            <p:nvPr/>
          </p:nvSpPr>
          <p:spPr>
            <a:xfrm>
              <a:off x="2292474" y="1126950"/>
              <a:ext cx="4682740" cy="408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온 디바이스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(On-Device)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인공지능 이미지 인식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CE0E08-28A7-459F-85AA-EE51ABD4302C}"/>
                </a:ext>
              </a:extLst>
            </p:cNvPr>
            <p:cNvSpPr/>
            <p:nvPr/>
          </p:nvSpPr>
          <p:spPr>
            <a:xfrm>
              <a:off x="1676358" y="716403"/>
              <a:ext cx="5298855" cy="579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딥러닝 기반 이미지 인식 기술 동향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68EAF9-17CB-46D3-82D7-C0AFEE39C786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04E1AD0-765A-4BFC-9CB8-CE0D6A039F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65"/>
          <a:stretch/>
        </p:blipFill>
        <p:spPr>
          <a:xfrm>
            <a:off x="1188719" y="1945954"/>
            <a:ext cx="9669781" cy="359384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DD5EE7-354E-41FB-B383-54041E1ADFDC}"/>
              </a:ext>
            </a:extLst>
          </p:cNvPr>
          <p:cNvSpPr/>
          <p:nvPr/>
        </p:nvSpPr>
        <p:spPr>
          <a:xfrm>
            <a:off x="8859235" y="5539802"/>
            <a:ext cx="19992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000" dirty="0"/>
              <a:t>https://m.post.naver.com/</a:t>
            </a:r>
            <a:endParaRPr lang="ko-KR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6687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오른쪽 대괄호 16">
            <a:extLst>
              <a:ext uri="{FF2B5EF4-FFF2-40B4-BE49-F238E27FC236}">
                <a16:creationId xmlns:a16="http://schemas.microsoft.com/office/drawing/2014/main" id="{005E1568-0585-4C4E-8CD8-AD90B19A47D6}"/>
              </a:ext>
            </a:extLst>
          </p:cNvPr>
          <p:cNvSpPr/>
          <p:nvPr/>
        </p:nvSpPr>
        <p:spPr>
          <a:xfrm rot="16200000">
            <a:off x="1561623" y="-209076"/>
            <a:ext cx="692483" cy="222823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F7BF58-74A7-4BE5-A9CC-FAB9FE7AE258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3021980" y="1251281"/>
            <a:ext cx="8095199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74B6A74-BD23-4DA0-81E4-EF459931B688}"/>
              </a:ext>
            </a:extLst>
          </p:cNvPr>
          <p:cNvGrpSpPr/>
          <p:nvPr/>
        </p:nvGrpSpPr>
        <p:grpSpPr>
          <a:xfrm>
            <a:off x="766550" y="204429"/>
            <a:ext cx="2085356" cy="1200329"/>
            <a:chOff x="706906" y="242646"/>
            <a:chExt cx="2078646" cy="132855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C79D65-F7C6-43B9-B9D3-F1114ED94D59}"/>
                </a:ext>
              </a:extLst>
            </p:cNvPr>
            <p:cNvSpPr txBox="1"/>
            <p:nvPr/>
          </p:nvSpPr>
          <p:spPr>
            <a:xfrm>
              <a:off x="1988043" y="1126950"/>
              <a:ext cx="759940" cy="408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정리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5625875-33B1-4BFA-B21F-AA5D5499E66F}"/>
                </a:ext>
              </a:extLst>
            </p:cNvPr>
            <p:cNvSpPr/>
            <p:nvPr/>
          </p:nvSpPr>
          <p:spPr>
            <a:xfrm>
              <a:off x="1927190" y="686326"/>
              <a:ext cx="858362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정리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7E59404-2616-40E0-B3A5-748167B76EA9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6848B20-5B49-43E9-B66E-3A6298FEF4BA}"/>
              </a:ext>
            </a:extLst>
          </p:cNvPr>
          <p:cNvSpPr txBox="1"/>
          <p:nvPr/>
        </p:nvSpPr>
        <p:spPr>
          <a:xfrm>
            <a:off x="844165" y="1185207"/>
            <a:ext cx="10998429" cy="42688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50000"/>
              </a:lnSpc>
            </a:pPr>
            <a:endParaRPr lang="en-US" altLang="ko-KR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514350" indent="-514350">
              <a:lnSpc>
                <a:spcPct val="250000"/>
              </a:lnSpc>
              <a:buAutoNum type="arabicPeriod"/>
            </a:pPr>
            <a:r>
              <a:rPr lang="ko-KR" altLang="en-US" sz="3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인공지능 판정은 안전하고 신뢰성을 높인다</a:t>
            </a:r>
            <a:r>
              <a:rPr lang="en-US" altLang="ko-KR" sz="3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514350" indent="-514350">
              <a:lnSpc>
                <a:spcPct val="250000"/>
              </a:lnSpc>
              <a:buAutoNum type="arabicPeriod"/>
            </a:pPr>
            <a:r>
              <a:rPr lang="ko-KR" altLang="en-US" sz="3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학습에 필요하 막대한 비용과 자원을 최소화 한다</a:t>
            </a:r>
            <a:r>
              <a:rPr lang="en-US" altLang="ko-KR" sz="3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3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일상 모든 곳에 인공지능 적용이 가능하도록 가볍게 만든다</a:t>
            </a:r>
            <a:r>
              <a:rPr lang="en-US" altLang="ko-KR" sz="3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93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>
          <a:xfrm>
            <a:off x="4962517" y="2720240"/>
            <a:ext cx="226696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ea"/>
                <a:sym typeface="+mn-lt"/>
              </a:rPr>
              <a:t>END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ea"/>
              <a:sym typeface="+mn-lt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067175" y="3381959"/>
            <a:ext cx="4057650" cy="0"/>
            <a:chOff x="4067175" y="3381959"/>
            <a:chExt cx="4057650" cy="0"/>
          </a:xfrm>
        </p:grpSpPr>
        <p:cxnSp>
          <p:nvCxnSpPr>
            <p:cNvPr id="9" name="直接连接符 17"/>
            <p:cNvCxnSpPr/>
            <p:nvPr/>
          </p:nvCxnSpPr>
          <p:spPr>
            <a:xfrm>
              <a:off x="4067175" y="3381959"/>
              <a:ext cx="97155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8"/>
            <p:cNvCxnSpPr/>
            <p:nvPr/>
          </p:nvCxnSpPr>
          <p:spPr>
            <a:xfrm>
              <a:off x="7153275" y="3381959"/>
              <a:ext cx="97155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425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오른쪽 대괄호 14">
            <a:extLst>
              <a:ext uri="{FF2B5EF4-FFF2-40B4-BE49-F238E27FC236}">
                <a16:creationId xmlns:a16="http://schemas.microsoft.com/office/drawing/2014/main" id="{E3D86D49-5A37-4FDC-AC2F-5ED7B1E73595}"/>
              </a:ext>
            </a:extLst>
          </p:cNvPr>
          <p:cNvSpPr/>
          <p:nvPr/>
        </p:nvSpPr>
        <p:spPr>
          <a:xfrm rot="16200000" flipH="1">
            <a:off x="2071809" y="-262060"/>
            <a:ext cx="472831" cy="3028950"/>
          </a:xfrm>
          <a:prstGeom prst="rightBracket">
            <a:avLst>
              <a:gd name="adj" fmla="val 0"/>
            </a:avLst>
          </a:prstGeom>
          <a:ln w="22225"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DFB0AF0-7AB0-41E1-87B2-C815067FFEEE}"/>
              </a:ext>
            </a:extLst>
          </p:cNvPr>
          <p:cNvCxnSpPr>
            <a:stCxn id="15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5FF90F-68A7-407C-B338-60824416B120}"/>
              </a:ext>
            </a:extLst>
          </p:cNvPr>
          <p:cNvSpPr/>
          <p:nvPr/>
        </p:nvSpPr>
        <p:spPr>
          <a:xfrm>
            <a:off x="1235562" y="631277"/>
            <a:ext cx="21453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70A9F0"/>
                </a:solidFill>
              </a:rPr>
              <a:t>IDNEX</a:t>
            </a:r>
            <a:endParaRPr lang="ko-KR" altLang="en-US" sz="4400" b="1" dirty="0">
              <a:solidFill>
                <a:srgbClr val="70A9F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86BD2D9-5807-4D29-8F35-38B349096EA7}"/>
              </a:ext>
            </a:extLst>
          </p:cNvPr>
          <p:cNvGrpSpPr/>
          <p:nvPr/>
        </p:nvGrpSpPr>
        <p:grpSpPr>
          <a:xfrm>
            <a:off x="1235562" y="2195241"/>
            <a:ext cx="617463" cy="539526"/>
            <a:chOff x="817719" y="2092749"/>
            <a:chExt cx="617463" cy="53952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FB53119-A77B-4C99-9699-90594F864D04}"/>
                </a:ext>
              </a:extLst>
            </p:cNvPr>
            <p:cNvSpPr/>
            <p:nvPr/>
          </p:nvSpPr>
          <p:spPr>
            <a:xfrm>
              <a:off x="817719" y="2092749"/>
              <a:ext cx="472057" cy="451413"/>
            </a:xfrm>
            <a:prstGeom prst="rect">
              <a:avLst/>
            </a:prstGeom>
            <a:solidFill>
              <a:srgbClr val="70A9F0"/>
            </a:solidFill>
            <a:ln w="25400">
              <a:solidFill>
                <a:srgbClr val="70A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F5B5351-3263-4FAE-9EC5-737300DF24D0}"/>
                </a:ext>
              </a:extLst>
            </p:cNvPr>
            <p:cNvSpPr/>
            <p:nvPr/>
          </p:nvSpPr>
          <p:spPr>
            <a:xfrm>
              <a:off x="963125" y="2180862"/>
              <a:ext cx="472057" cy="451413"/>
            </a:xfrm>
            <a:prstGeom prst="rect">
              <a:avLst/>
            </a:prstGeom>
            <a:noFill/>
            <a:ln w="25400">
              <a:solidFill>
                <a:srgbClr val="70A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7999540-D1AE-4795-A0C9-2916EDB9E787}"/>
              </a:ext>
            </a:extLst>
          </p:cNvPr>
          <p:cNvGrpSpPr/>
          <p:nvPr/>
        </p:nvGrpSpPr>
        <p:grpSpPr>
          <a:xfrm>
            <a:off x="1235562" y="3690682"/>
            <a:ext cx="617463" cy="539526"/>
            <a:chOff x="817719" y="2092749"/>
            <a:chExt cx="617463" cy="53952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DA19DA8-6191-48C3-829A-DAA4A64D4B69}"/>
                </a:ext>
              </a:extLst>
            </p:cNvPr>
            <p:cNvSpPr/>
            <p:nvPr/>
          </p:nvSpPr>
          <p:spPr>
            <a:xfrm>
              <a:off x="817719" y="2092749"/>
              <a:ext cx="472057" cy="451413"/>
            </a:xfrm>
            <a:prstGeom prst="rect">
              <a:avLst/>
            </a:prstGeom>
            <a:solidFill>
              <a:srgbClr val="70A9F0"/>
            </a:solidFill>
            <a:ln w="25400">
              <a:solidFill>
                <a:srgbClr val="70A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48966E6-90EB-47D9-BC79-1F5EF023775D}"/>
                </a:ext>
              </a:extLst>
            </p:cNvPr>
            <p:cNvSpPr/>
            <p:nvPr/>
          </p:nvSpPr>
          <p:spPr>
            <a:xfrm>
              <a:off x="963125" y="2180862"/>
              <a:ext cx="472057" cy="451413"/>
            </a:xfrm>
            <a:prstGeom prst="rect">
              <a:avLst/>
            </a:prstGeom>
            <a:noFill/>
            <a:ln w="25400">
              <a:solidFill>
                <a:srgbClr val="70A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A258936-E3A3-4A68-A983-644433AD34D9}"/>
              </a:ext>
            </a:extLst>
          </p:cNvPr>
          <p:cNvGrpSpPr/>
          <p:nvPr/>
        </p:nvGrpSpPr>
        <p:grpSpPr>
          <a:xfrm>
            <a:off x="1237118" y="5210519"/>
            <a:ext cx="617463" cy="539526"/>
            <a:chOff x="817719" y="2092749"/>
            <a:chExt cx="617463" cy="539526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CF0FE9E-B9E4-4572-8D07-44EC92758C65}"/>
                </a:ext>
              </a:extLst>
            </p:cNvPr>
            <p:cNvSpPr/>
            <p:nvPr/>
          </p:nvSpPr>
          <p:spPr>
            <a:xfrm>
              <a:off x="817719" y="2092749"/>
              <a:ext cx="472057" cy="451413"/>
            </a:xfrm>
            <a:prstGeom prst="rect">
              <a:avLst/>
            </a:prstGeom>
            <a:solidFill>
              <a:srgbClr val="70A9F0"/>
            </a:solidFill>
            <a:ln w="25400">
              <a:solidFill>
                <a:srgbClr val="70A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B14715A-A37F-4216-806B-06CB2E354C5E}"/>
                </a:ext>
              </a:extLst>
            </p:cNvPr>
            <p:cNvSpPr/>
            <p:nvPr/>
          </p:nvSpPr>
          <p:spPr>
            <a:xfrm>
              <a:off x="963125" y="2180862"/>
              <a:ext cx="472057" cy="451413"/>
            </a:xfrm>
            <a:prstGeom prst="rect">
              <a:avLst/>
            </a:prstGeom>
            <a:noFill/>
            <a:ln w="25400">
              <a:solidFill>
                <a:srgbClr val="70A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0378134-5DED-42DB-876B-9D0D49E15A2C}"/>
              </a:ext>
            </a:extLst>
          </p:cNvPr>
          <p:cNvSpPr/>
          <p:nvPr/>
        </p:nvSpPr>
        <p:spPr>
          <a:xfrm>
            <a:off x="1998431" y="2140870"/>
            <a:ext cx="761747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주제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D5D733-24EB-4EC3-B742-F2A58B38E2A7}"/>
              </a:ext>
            </a:extLst>
          </p:cNvPr>
          <p:cNvSpPr/>
          <p:nvPr/>
        </p:nvSpPr>
        <p:spPr>
          <a:xfrm>
            <a:off x="1284680" y="2086501"/>
            <a:ext cx="373820" cy="5601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8E75320-E2D9-4F3B-8348-31F2F5A0907D}"/>
              </a:ext>
            </a:extLst>
          </p:cNvPr>
          <p:cNvSpPr/>
          <p:nvPr/>
        </p:nvSpPr>
        <p:spPr>
          <a:xfrm>
            <a:off x="1284680" y="3581942"/>
            <a:ext cx="373820" cy="5601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haroni" panose="02010803020104030203" pitchFamily="2" charset="-79"/>
              </a:rPr>
              <a:t>2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A5F2F07-FCF3-4019-B410-31B94269B326}"/>
              </a:ext>
            </a:extLst>
          </p:cNvPr>
          <p:cNvSpPr/>
          <p:nvPr/>
        </p:nvSpPr>
        <p:spPr>
          <a:xfrm>
            <a:off x="1286138" y="5092605"/>
            <a:ext cx="373820" cy="5601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haroni" panose="02010803020104030203" pitchFamily="2" charset="-79"/>
              </a:rPr>
              <a:t>3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293D630-DE19-48A2-BECA-61E76EAB186E}"/>
              </a:ext>
            </a:extLst>
          </p:cNvPr>
          <p:cNvSpPr/>
          <p:nvPr/>
        </p:nvSpPr>
        <p:spPr>
          <a:xfrm>
            <a:off x="2073397" y="3636311"/>
            <a:ext cx="2666114" cy="1135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딥러닝 기반 이미지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  <a:p>
            <a:pPr algn="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인식 기술 동향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D31F052-DE9C-42AC-A1F1-A5D00CE93543}"/>
              </a:ext>
            </a:extLst>
          </p:cNvPr>
          <p:cNvSpPr/>
          <p:nvPr/>
        </p:nvSpPr>
        <p:spPr>
          <a:xfrm>
            <a:off x="2073397" y="5156148"/>
            <a:ext cx="761747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정리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FA06C1-B2C8-4B2C-9B27-EF8243852924}"/>
              </a:ext>
            </a:extLst>
          </p:cNvPr>
          <p:cNvSpPr txBox="1"/>
          <p:nvPr/>
        </p:nvSpPr>
        <p:spPr>
          <a:xfrm>
            <a:off x="6114252" y="2309624"/>
            <a:ext cx="3698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인공지능 이미지 인식 기술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DE8621-1A86-4451-AAA2-5D330236C5D6}"/>
              </a:ext>
            </a:extLst>
          </p:cNvPr>
          <p:cNvSpPr txBox="1"/>
          <p:nvPr/>
        </p:nvSpPr>
        <p:spPr>
          <a:xfrm>
            <a:off x="6114252" y="3495525"/>
            <a:ext cx="4680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안전하고 신뢰성 있는 이미지 인식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인공지능 학습의 한계 극복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 디바이스 인공지능 이미지 인식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E79549-9D17-4AA7-93D2-762D4BB673A7}"/>
              </a:ext>
            </a:extLst>
          </p:cNvPr>
          <p:cNvSpPr txBox="1"/>
          <p:nvPr/>
        </p:nvSpPr>
        <p:spPr>
          <a:xfrm>
            <a:off x="6114252" y="5236170"/>
            <a:ext cx="3220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정리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690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오른쪽 대괄호 11">
            <a:extLst>
              <a:ext uri="{FF2B5EF4-FFF2-40B4-BE49-F238E27FC236}">
                <a16:creationId xmlns:a16="http://schemas.microsoft.com/office/drawing/2014/main" id="{F318FACD-37C9-4752-A3C7-0BD9AE25E547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E6F8461-3FC7-40CD-86B2-5D298CF187A3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03B669B-2FAB-40C0-AB75-3E8CF067488A}"/>
              </a:ext>
            </a:extLst>
          </p:cNvPr>
          <p:cNvGrpSpPr/>
          <p:nvPr/>
        </p:nvGrpSpPr>
        <p:grpSpPr>
          <a:xfrm>
            <a:off x="766550" y="207951"/>
            <a:ext cx="3169202" cy="1445284"/>
            <a:chOff x="706906" y="242646"/>
            <a:chExt cx="3158996" cy="159968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26850D-6FCC-4E2D-89F0-A2669818FC3C}"/>
                </a:ext>
              </a:extLst>
            </p:cNvPr>
            <p:cNvSpPr txBox="1"/>
            <p:nvPr/>
          </p:nvSpPr>
          <p:spPr>
            <a:xfrm>
              <a:off x="1527643" y="1126950"/>
              <a:ext cx="2338259" cy="715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인고지능 이미지 인식 기술 동향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8EDB5BA-C944-4055-B121-438DC16D5AEF}"/>
                </a:ext>
              </a:extLst>
            </p:cNvPr>
            <p:cNvSpPr/>
            <p:nvPr/>
          </p:nvSpPr>
          <p:spPr>
            <a:xfrm>
              <a:off x="3001199" y="686326"/>
              <a:ext cx="858361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주제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F4927EC-40BF-43CF-A88E-8E11C0D1D6CD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01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2452106-E923-4CEF-8FE4-DA0C8B2F8FEC}"/>
              </a:ext>
            </a:extLst>
          </p:cNvPr>
          <p:cNvSpPr txBox="1"/>
          <p:nvPr/>
        </p:nvSpPr>
        <p:spPr>
          <a:xfrm>
            <a:off x="1844948" y="1975280"/>
            <a:ext cx="9275932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5400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5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인공지능 이미지 인식이란</a:t>
            </a:r>
            <a:r>
              <a:rPr lang="en-US" altLang="ko-KR" sz="5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54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72A169-6D88-49B4-880B-EEC924935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65" y="2734729"/>
            <a:ext cx="10276715" cy="3796250"/>
          </a:xfrm>
          <a:prstGeom prst="rect">
            <a:avLst/>
          </a:prstGeom>
        </p:spPr>
      </p:pic>
      <p:sp>
        <p:nvSpPr>
          <p:cNvPr id="12" name="오른쪽 대괄호 11">
            <a:extLst>
              <a:ext uri="{FF2B5EF4-FFF2-40B4-BE49-F238E27FC236}">
                <a16:creationId xmlns:a16="http://schemas.microsoft.com/office/drawing/2014/main" id="{F318FACD-37C9-4752-A3C7-0BD9AE25E547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E6F8461-3FC7-40CD-86B2-5D298CF187A3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03B669B-2FAB-40C0-AB75-3E8CF067488A}"/>
              </a:ext>
            </a:extLst>
          </p:cNvPr>
          <p:cNvGrpSpPr/>
          <p:nvPr/>
        </p:nvGrpSpPr>
        <p:grpSpPr>
          <a:xfrm>
            <a:off x="766550" y="207951"/>
            <a:ext cx="3169202" cy="1445284"/>
            <a:chOff x="706906" y="242646"/>
            <a:chExt cx="3158996" cy="159968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26850D-6FCC-4E2D-89F0-A2669818FC3C}"/>
                </a:ext>
              </a:extLst>
            </p:cNvPr>
            <p:cNvSpPr txBox="1"/>
            <p:nvPr/>
          </p:nvSpPr>
          <p:spPr>
            <a:xfrm>
              <a:off x="1527643" y="1126950"/>
              <a:ext cx="2338259" cy="715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인고지능 이미지 인식 기술 동향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8EDB5BA-C944-4055-B121-438DC16D5AEF}"/>
                </a:ext>
              </a:extLst>
            </p:cNvPr>
            <p:cNvSpPr/>
            <p:nvPr/>
          </p:nvSpPr>
          <p:spPr>
            <a:xfrm>
              <a:off x="3001199" y="686326"/>
              <a:ext cx="858361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주제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F4927EC-40BF-43CF-A88E-8E11C0D1D6CD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01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E954577-F7A1-4CF2-AFA3-7AF7B1BD74F1}"/>
              </a:ext>
            </a:extLst>
          </p:cNvPr>
          <p:cNvSpPr txBox="1"/>
          <p:nvPr/>
        </p:nvSpPr>
        <p:spPr>
          <a:xfrm>
            <a:off x="766550" y="870418"/>
            <a:ext cx="10052662" cy="17389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3600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40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이미지 인식의 세 가지 태스크</a:t>
            </a:r>
            <a:endParaRPr lang="en-US" altLang="ko-KR" sz="4000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740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오른쪽 대괄호 11">
            <a:extLst>
              <a:ext uri="{FF2B5EF4-FFF2-40B4-BE49-F238E27FC236}">
                <a16:creationId xmlns:a16="http://schemas.microsoft.com/office/drawing/2014/main" id="{F318FACD-37C9-4752-A3C7-0BD9AE25E547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E6F8461-3FC7-40CD-86B2-5D298CF187A3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03B669B-2FAB-40C0-AB75-3E8CF067488A}"/>
              </a:ext>
            </a:extLst>
          </p:cNvPr>
          <p:cNvGrpSpPr/>
          <p:nvPr/>
        </p:nvGrpSpPr>
        <p:grpSpPr>
          <a:xfrm>
            <a:off x="766550" y="207951"/>
            <a:ext cx="3169202" cy="1445284"/>
            <a:chOff x="706906" y="242646"/>
            <a:chExt cx="3158996" cy="159968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26850D-6FCC-4E2D-89F0-A2669818FC3C}"/>
                </a:ext>
              </a:extLst>
            </p:cNvPr>
            <p:cNvSpPr txBox="1"/>
            <p:nvPr/>
          </p:nvSpPr>
          <p:spPr>
            <a:xfrm>
              <a:off x="1527643" y="1126950"/>
              <a:ext cx="2338259" cy="715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인고지능 이미지 인식 기술 동향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8EDB5BA-C944-4055-B121-438DC16D5AEF}"/>
                </a:ext>
              </a:extLst>
            </p:cNvPr>
            <p:cNvSpPr/>
            <p:nvPr/>
          </p:nvSpPr>
          <p:spPr>
            <a:xfrm>
              <a:off x="3001199" y="686326"/>
              <a:ext cx="858361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주제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F4927EC-40BF-43CF-A88E-8E11C0D1D6CD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01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73207B4-A09F-454C-BCF7-62F777378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65" y="2000249"/>
            <a:ext cx="10276715" cy="429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9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오른쪽 대괄호 11">
            <a:extLst>
              <a:ext uri="{FF2B5EF4-FFF2-40B4-BE49-F238E27FC236}">
                <a16:creationId xmlns:a16="http://schemas.microsoft.com/office/drawing/2014/main" id="{F318FACD-37C9-4752-A3C7-0BD9AE25E547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E6F8461-3FC7-40CD-86B2-5D298CF187A3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03B669B-2FAB-40C0-AB75-3E8CF067488A}"/>
              </a:ext>
            </a:extLst>
          </p:cNvPr>
          <p:cNvGrpSpPr/>
          <p:nvPr/>
        </p:nvGrpSpPr>
        <p:grpSpPr>
          <a:xfrm>
            <a:off x="766550" y="207951"/>
            <a:ext cx="3169202" cy="1445284"/>
            <a:chOff x="706906" y="242646"/>
            <a:chExt cx="3158996" cy="159968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26850D-6FCC-4E2D-89F0-A2669818FC3C}"/>
                </a:ext>
              </a:extLst>
            </p:cNvPr>
            <p:cNvSpPr txBox="1"/>
            <p:nvPr/>
          </p:nvSpPr>
          <p:spPr>
            <a:xfrm>
              <a:off x="1527643" y="1126950"/>
              <a:ext cx="2338259" cy="715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인고지능 이미지 인식 기술 동향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8EDB5BA-C944-4055-B121-438DC16D5AEF}"/>
                </a:ext>
              </a:extLst>
            </p:cNvPr>
            <p:cNvSpPr/>
            <p:nvPr/>
          </p:nvSpPr>
          <p:spPr>
            <a:xfrm>
              <a:off x="3001199" y="686326"/>
              <a:ext cx="858361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주제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F4927EC-40BF-43CF-A88E-8E11C0D1D6CD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01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E954577-F7A1-4CF2-AFA3-7AF7B1BD74F1}"/>
              </a:ext>
            </a:extLst>
          </p:cNvPr>
          <p:cNvSpPr txBox="1"/>
          <p:nvPr/>
        </p:nvSpPr>
        <p:spPr>
          <a:xfrm>
            <a:off x="844166" y="1323145"/>
            <a:ext cx="10276714" cy="46843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endParaRPr lang="en-US" altLang="ko-KR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40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 기반 이미지 인식 기술 동향</a:t>
            </a:r>
            <a:endParaRPr lang="en-US" altLang="ko-KR" sz="4000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3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안전하고 신뢰성 있는 이미지 인식</a:t>
            </a:r>
            <a:endParaRPr lang="en-US" altLang="ko-KR" sz="32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3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인공지능 학습의 한계 극복</a:t>
            </a:r>
            <a:endParaRPr lang="en-US" altLang="ko-KR" sz="32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3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온 디바이스</a:t>
            </a:r>
            <a:r>
              <a:rPr lang="en-US" altLang="ko-KR" sz="3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(On-Device)</a:t>
            </a:r>
            <a:r>
              <a:rPr lang="ko-KR" altLang="en-US" sz="3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인공지능 이미지 인식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257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3601676" y="-2250369"/>
            <a:ext cx="760633" cy="637648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7170236" y="1318190"/>
            <a:ext cx="394694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3C6DC0-0E96-4B2F-8FEB-32FB8E043530}"/>
              </a:ext>
            </a:extLst>
          </p:cNvPr>
          <p:cNvGrpSpPr/>
          <p:nvPr/>
        </p:nvGrpSpPr>
        <p:grpSpPr>
          <a:xfrm>
            <a:off x="766550" y="204429"/>
            <a:ext cx="6403684" cy="1200329"/>
            <a:chOff x="706906" y="242646"/>
            <a:chExt cx="6268308" cy="13285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DC2432-9022-4E16-920B-77AFFF2C70FF}"/>
                </a:ext>
              </a:extLst>
            </p:cNvPr>
            <p:cNvSpPr txBox="1"/>
            <p:nvPr/>
          </p:nvSpPr>
          <p:spPr>
            <a:xfrm>
              <a:off x="3418423" y="1126950"/>
              <a:ext cx="3556791" cy="408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안전하고 신뢰성 있는 이미지 인식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CE0E08-28A7-459F-85AA-EE51ABD4302C}"/>
                </a:ext>
              </a:extLst>
            </p:cNvPr>
            <p:cNvSpPr/>
            <p:nvPr/>
          </p:nvSpPr>
          <p:spPr>
            <a:xfrm>
              <a:off x="1676358" y="716403"/>
              <a:ext cx="5298855" cy="579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딥러닝 기반 이미지 인식 기술 동향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68EAF9-17CB-46D3-82D7-C0AFEE39C786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45C00568-3225-4B41-B9DE-C23169F51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661" y="1710608"/>
            <a:ext cx="4768590" cy="407893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B91B64-F28C-4D00-BAFD-F30AC59E98E2}"/>
              </a:ext>
            </a:extLst>
          </p:cNvPr>
          <p:cNvSpPr/>
          <p:nvPr/>
        </p:nvSpPr>
        <p:spPr>
          <a:xfrm>
            <a:off x="9163344" y="5789546"/>
            <a:ext cx="22349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출처</a:t>
            </a:r>
            <a:r>
              <a:rPr lang="en-US" altLang="ko-KR" sz="1000" dirty="0"/>
              <a:t>: https://www.nocutnews.co.kr/</a:t>
            </a:r>
            <a:endParaRPr lang="ko-KR" altLang="en-US" sz="10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F6A44D9-1F93-4289-91E6-CB515025C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49" y="1710608"/>
            <a:ext cx="4768590" cy="407893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0BC1A0-504E-4388-A92E-EE02B8B3CFA0}"/>
              </a:ext>
            </a:extLst>
          </p:cNvPr>
          <p:cNvSpPr/>
          <p:nvPr/>
        </p:nvSpPr>
        <p:spPr>
          <a:xfrm>
            <a:off x="3760243" y="5789546"/>
            <a:ext cx="18020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출처</a:t>
            </a:r>
            <a:r>
              <a:rPr lang="en-US" altLang="ko-KR" sz="1000" dirty="0"/>
              <a:t>: http://www.hani.co.kr/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75853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3601676" y="-2250369"/>
            <a:ext cx="760633" cy="637648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7170236" y="1318190"/>
            <a:ext cx="394694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3C6DC0-0E96-4B2F-8FEB-32FB8E043530}"/>
              </a:ext>
            </a:extLst>
          </p:cNvPr>
          <p:cNvGrpSpPr/>
          <p:nvPr/>
        </p:nvGrpSpPr>
        <p:grpSpPr>
          <a:xfrm>
            <a:off x="766550" y="204429"/>
            <a:ext cx="6403684" cy="1200329"/>
            <a:chOff x="706906" y="242646"/>
            <a:chExt cx="6268308" cy="13285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DC2432-9022-4E16-920B-77AFFF2C70FF}"/>
                </a:ext>
              </a:extLst>
            </p:cNvPr>
            <p:cNvSpPr txBox="1"/>
            <p:nvPr/>
          </p:nvSpPr>
          <p:spPr>
            <a:xfrm>
              <a:off x="3418423" y="1126950"/>
              <a:ext cx="3556791" cy="408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안전하고 신뢰성 있는 이미지 인식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CE0E08-28A7-459F-85AA-EE51ABD4302C}"/>
                </a:ext>
              </a:extLst>
            </p:cNvPr>
            <p:cNvSpPr/>
            <p:nvPr/>
          </p:nvSpPr>
          <p:spPr>
            <a:xfrm>
              <a:off x="1676358" y="716403"/>
              <a:ext cx="5298855" cy="579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딥러닝 기반 이미지 인식 기술 동향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68EAF9-17CB-46D3-82D7-C0AFEE39C786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B91B64-F28C-4D00-BAFD-F30AC59E98E2}"/>
              </a:ext>
            </a:extLst>
          </p:cNvPr>
          <p:cNvSpPr/>
          <p:nvPr/>
        </p:nvSpPr>
        <p:spPr>
          <a:xfrm>
            <a:off x="9436911" y="5106364"/>
            <a:ext cx="16802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https://openai.com/</a:t>
            </a:r>
            <a:endParaRPr lang="ko-KR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68A5F0-7B2A-4FA3-94F9-99C05E0E2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49" y="2106690"/>
            <a:ext cx="10323430" cy="299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84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3601676" y="-2250369"/>
            <a:ext cx="760633" cy="637648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7170236" y="1318190"/>
            <a:ext cx="394694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3C6DC0-0E96-4B2F-8FEB-32FB8E043530}"/>
              </a:ext>
            </a:extLst>
          </p:cNvPr>
          <p:cNvGrpSpPr/>
          <p:nvPr/>
        </p:nvGrpSpPr>
        <p:grpSpPr>
          <a:xfrm>
            <a:off x="766550" y="204429"/>
            <a:ext cx="6403684" cy="1200329"/>
            <a:chOff x="706906" y="242646"/>
            <a:chExt cx="6268308" cy="13285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DC2432-9022-4E16-920B-77AFFF2C70FF}"/>
                </a:ext>
              </a:extLst>
            </p:cNvPr>
            <p:cNvSpPr txBox="1"/>
            <p:nvPr/>
          </p:nvSpPr>
          <p:spPr>
            <a:xfrm>
              <a:off x="3418423" y="1126950"/>
              <a:ext cx="3556791" cy="408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안전하고 신뢰성 있는 이미지 인식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CE0E08-28A7-459F-85AA-EE51ABD4302C}"/>
                </a:ext>
              </a:extLst>
            </p:cNvPr>
            <p:cNvSpPr/>
            <p:nvPr/>
          </p:nvSpPr>
          <p:spPr>
            <a:xfrm>
              <a:off x="1676358" y="716403"/>
              <a:ext cx="5298855" cy="579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딥러닝 기반 이미지 인식 기술 동향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68EAF9-17CB-46D3-82D7-C0AFEE39C786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B91B64-F28C-4D00-BAFD-F30AC59E98E2}"/>
              </a:ext>
            </a:extLst>
          </p:cNvPr>
          <p:cNvSpPr/>
          <p:nvPr/>
        </p:nvSpPr>
        <p:spPr>
          <a:xfrm>
            <a:off x="9289435" y="5539810"/>
            <a:ext cx="20890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000" dirty="0"/>
              <a:t>http://research.sualab.com/</a:t>
            </a:r>
            <a:endParaRPr lang="ko-KR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6088DB-59F8-4506-9A7A-0E95F800D6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" t="4337" r="7724" b="1890"/>
          <a:stretch/>
        </p:blipFill>
        <p:spPr>
          <a:xfrm>
            <a:off x="793750" y="2085286"/>
            <a:ext cx="10323430" cy="345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999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2280</TotalTime>
  <Words>366</Words>
  <Application>Microsoft Office PowerPoint</Application>
  <PresentationFormat>와이드스크린</PresentationFormat>
  <Paragraphs>89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HY신명조</vt:lpstr>
      <vt:lpstr>나눔고딕</vt:lpstr>
      <vt:lpstr>나눔고딕 ExtraBold</vt:lpstr>
      <vt:lpstr>맑은 고딕</vt:lpstr>
      <vt:lpstr>Arial</vt:lpstr>
      <vt:lpstr>Bahnschrift Light SemiCondensed</vt:lpstr>
      <vt:lpstr>Bahnschrift SemiCondensed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 동현</cp:lastModifiedBy>
  <cp:revision>79</cp:revision>
  <dcterms:created xsi:type="dcterms:W3CDTF">2020-02-14T03:17:50Z</dcterms:created>
  <dcterms:modified xsi:type="dcterms:W3CDTF">2020-03-20T07:22:46Z</dcterms:modified>
</cp:coreProperties>
</file>