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4" r:id="rId3"/>
    <p:sldId id="259" r:id="rId4"/>
    <p:sldId id="265" r:id="rId5"/>
    <p:sldId id="260" r:id="rId6"/>
    <p:sldId id="261" r:id="rId7"/>
    <p:sldId id="262" r:id="rId8"/>
    <p:sldId id="266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3" d="100"/>
          <a:sy n="73" d="100"/>
        </p:scale>
        <p:origin x="84" y="162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vnf3751&amp;logNo=220833952857&amp;proxyReferer=https:%2F%2Fwww.google.com%2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7EiN3NVmbMo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vnf3751&amp;logNo=220833952857&amp;proxyReferer=https:%2F%2Fwww.google.com%2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youtube.com/watch?v=7EiN3NVmbM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PostView.nhn?blogId=shoutjoy&amp;logNo=22183472324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https://m.blog.naver.com/PostView.nhn?blogId=vnf3751&amp;logNo=220833952857&amp;proxyReferer=https:%2F%2Fwww.google.com%2F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https://www.youtube.com/watch?v=7EiN3NVmbMo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https://m.blog.naver.com/PostView.nhn?blogId=vnf3751&amp;logNo=220833952857&amp;proxyReferer=https:%2F%2Fwww.google.com%2F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4"/>
              </a:rPr>
              <a:t>https://www.youtube.com/watch?v=7EiN3NVmbMo</a:t>
            </a:r>
            <a:endParaRPr lang="en-US"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244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1120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6988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u="none" dirty="0">
                <a:highlight>
                  <a:srgbClr val="FFFF00"/>
                </a:highlight>
              </a:rPr>
              <a:t>조절효과 </a:t>
            </a:r>
            <a:r>
              <a:rPr lang="en-US" altLang="ko-KR" u="none" dirty="0">
                <a:highlight>
                  <a:srgbClr val="FFFF00"/>
                </a:highlight>
              </a:rPr>
              <a:t>: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https://blog.naver.com/PostView.nhn?blogId=shoutjoy&amp;logNo=221834723248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83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40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30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8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-1" y="742858"/>
            <a:ext cx="9906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다중공선성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957620-293F-466D-91F1-3F4242DE7F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58" t="49860" r="28809"/>
          <a:stretch/>
        </p:blipFill>
        <p:spPr>
          <a:xfrm>
            <a:off x="508067" y="2633177"/>
            <a:ext cx="8515387" cy="366292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3AE09A-C6DC-4B58-8544-3180446FB413}"/>
              </a:ext>
            </a:extLst>
          </p:cNvPr>
          <p:cNvSpPr/>
          <p:nvPr/>
        </p:nvSpPr>
        <p:spPr>
          <a:xfrm>
            <a:off x="278116" y="1508877"/>
            <a:ext cx="8975290" cy="6958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상관관계가 매우 높은 독립변수들이 동시에 모델에 포함될 때 발생</a:t>
            </a:r>
          </a:p>
        </p:txBody>
      </p:sp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ACBD9-B236-4E1B-9525-3B3376922A2B}"/>
              </a:ext>
            </a:extLst>
          </p:cNvPr>
          <p:cNvSpPr txBox="1"/>
          <p:nvPr/>
        </p:nvSpPr>
        <p:spPr>
          <a:xfrm>
            <a:off x="0" y="838481"/>
            <a:ext cx="990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32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ko-KR" altLang="en-US" sz="20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AD5E9C5-3F7B-49AC-9A25-D15E0066408C}"/>
              </a:ext>
            </a:extLst>
          </p:cNvPr>
          <p:cNvSpPr/>
          <p:nvPr/>
        </p:nvSpPr>
        <p:spPr>
          <a:xfrm>
            <a:off x="278116" y="1328768"/>
            <a:ext cx="9349768" cy="433561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완벽한 </a:t>
            </a:r>
            <a:r>
              <a:rPr lang="ko-KR" altLang="en-US" sz="2000" b="1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</a:rPr>
              <a:t>-&gt; </a:t>
            </a:r>
            <a:r>
              <a:rPr lang="ko-KR" altLang="en-US" sz="2000" b="1" dirty="0">
                <a:solidFill>
                  <a:schemeClr val="tx1"/>
                </a:solidFill>
              </a:rPr>
              <a:t>같은 변수를 두 번 넣은 것 </a:t>
            </a:r>
            <a:r>
              <a:rPr lang="en-US" altLang="ko-KR" sz="2000" b="1" dirty="0">
                <a:solidFill>
                  <a:schemeClr val="tx1"/>
                </a:solidFill>
              </a:rPr>
              <a:t>-&gt; </a:t>
            </a:r>
            <a:r>
              <a:rPr lang="ko-KR" altLang="en-US" sz="2000" b="1" dirty="0" err="1">
                <a:solidFill>
                  <a:schemeClr val="tx1"/>
                </a:solidFill>
              </a:rPr>
              <a:t>최소제곱법</a:t>
            </a:r>
            <a:r>
              <a:rPr lang="ko-KR" altLang="en-US" sz="2000" b="1" dirty="0">
                <a:solidFill>
                  <a:schemeClr val="tx1"/>
                </a:solidFill>
              </a:rPr>
              <a:t> 계산상 어려움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완벽한 </a:t>
            </a:r>
            <a:r>
              <a:rPr lang="ko-KR" altLang="en-US" sz="20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b="1" dirty="0">
                <a:solidFill>
                  <a:schemeClr val="tx1"/>
                </a:solidFill>
              </a:rPr>
              <a:t> 아니라면</a:t>
            </a:r>
            <a:r>
              <a:rPr lang="en-US" altLang="ko-KR" sz="2000" b="1" dirty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회귀계수의 표준오차가 비정상적으로 커짐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회귀계수의 유의성은 </a:t>
            </a:r>
            <a:r>
              <a:rPr lang="en-US" altLang="ko-KR" sz="2000" dirty="0">
                <a:solidFill>
                  <a:schemeClr val="tx1"/>
                </a:solidFill>
              </a:rPr>
              <a:t>t-</a:t>
            </a:r>
            <a:r>
              <a:rPr lang="ko-KR" altLang="en-US" sz="2000" dirty="0">
                <a:solidFill>
                  <a:schemeClr val="tx1"/>
                </a:solidFill>
              </a:rPr>
              <a:t>값에 의해 결정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t-</a:t>
            </a:r>
            <a:r>
              <a:rPr lang="ko-KR" altLang="en-US" sz="2000" dirty="0">
                <a:solidFill>
                  <a:schemeClr val="tx1"/>
                </a:solidFill>
              </a:rPr>
              <a:t>값은 회귀계수를 표준오차로 나누어서 계산됨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표준오차가 비정상적으로 커지면 </a:t>
            </a:r>
            <a:r>
              <a:rPr lang="en-US" altLang="ko-KR" sz="2000" dirty="0">
                <a:solidFill>
                  <a:schemeClr val="tx1"/>
                </a:solidFill>
              </a:rPr>
              <a:t>t-</a:t>
            </a:r>
            <a:r>
              <a:rPr lang="ko-KR" altLang="en-US" sz="2000" dirty="0">
                <a:solidFill>
                  <a:schemeClr val="tx1"/>
                </a:solidFill>
              </a:rPr>
              <a:t>값이 작아져서 유의해야할 변수가 유의하지 않게 됨</a:t>
            </a:r>
            <a:r>
              <a:rPr lang="en-US" altLang="ko-KR" sz="2000" dirty="0">
                <a:solidFill>
                  <a:schemeClr val="tx1"/>
                </a:solidFill>
              </a:rPr>
              <a:t>(p</a:t>
            </a:r>
            <a:r>
              <a:rPr lang="ko-KR" altLang="en-US" sz="2000" dirty="0">
                <a:solidFill>
                  <a:schemeClr val="tx1"/>
                </a:solidFill>
              </a:rPr>
              <a:t>값이 커짐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B67ED6B-37D4-47CE-AAAA-0395BCFFE761}"/>
              </a:ext>
            </a:extLst>
          </p:cNvPr>
          <p:cNvSpPr/>
          <p:nvPr/>
        </p:nvSpPr>
        <p:spPr>
          <a:xfrm>
            <a:off x="278116" y="1374732"/>
            <a:ext cx="9349768" cy="440916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/>
                </a:solidFill>
              </a:rPr>
              <a:t>다중공선성을</a:t>
            </a:r>
            <a:r>
              <a:rPr lang="ko-KR" altLang="en-US" sz="2400" b="1" dirty="0">
                <a:solidFill>
                  <a:schemeClr val="tx1"/>
                </a:solidFill>
              </a:rPr>
              <a:t> 어떻게  찾아 내는가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산포도 </a:t>
            </a:r>
            <a:r>
              <a:rPr lang="en-US" altLang="ko-KR" sz="2000" b="1" dirty="0">
                <a:solidFill>
                  <a:schemeClr val="tx1"/>
                </a:solidFill>
              </a:rPr>
              <a:t>&amp; </a:t>
            </a:r>
            <a:r>
              <a:rPr lang="ko-KR" altLang="en-US" sz="2000" b="1" dirty="0">
                <a:solidFill>
                  <a:schemeClr val="tx1"/>
                </a:solidFill>
              </a:rPr>
              <a:t>상관계수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lvl="4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상관계수가 </a:t>
            </a:r>
            <a:r>
              <a:rPr lang="en-US" altLang="ko-KR" sz="2000" dirty="0">
                <a:solidFill>
                  <a:schemeClr val="tx1"/>
                </a:solidFill>
              </a:rPr>
              <a:t>0.9(</a:t>
            </a:r>
            <a:r>
              <a:rPr lang="ko-KR" altLang="en-US" sz="2000" dirty="0">
                <a:solidFill>
                  <a:schemeClr val="tx1"/>
                </a:solidFill>
              </a:rPr>
              <a:t>기준</a:t>
            </a:r>
            <a:r>
              <a:rPr lang="en-US" altLang="ko-KR" sz="2000" dirty="0">
                <a:solidFill>
                  <a:schemeClr val="tx1"/>
                </a:solidFill>
              </a:rPr>
              <a:t>X)</a:t>
            </a:r>
            <a:r>
              <a:rPr lang="ko-KR" altLang="en-US" sz="2000" dirty="0">
                <a:solidFill>
                  <a:schemeClr val="tx1"/>
                </a:solidFill>
              </a:rPr>
              <a:t>를 넘는다면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다중공선성의</a:t>
            </a:r>
            <a:r>
              <a:rPr lang="ko-KR" altLang="en-US" sz="2000" dirty="0">
                <a:solidFill>
                  <a:schemeClr val="tx1"/>
                </a:solidFill>
              </a:rPr>
              <a:t> 문제가 있을 수 있다</a:t>
            </a:r>
            <a:r>
              <a:rPr lang="en-US" altLang="ko-KR" sz="20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solidFill>
                  <a:schemeClr val="tx1"/>
                </a:solidFill>
              </a:rPr>
              <a:t>허용</a:t>
            </a:r>
            <a:r>
              <a:rPr lang="en-US" altLang="ko-KR" sz="2000" b="1" dirty="0">
                <a:solidFill>
                  <a:schemeClr val="tx1"/>
                </a:solidFill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</a:rPr>
              <a:t>공차 </a:t>
            </a:r>
            <a:r>
              <a:rPr lang="en-US" altLang="ko-KR" sz="2000" b="1" dirty="0">
                <a:solidFill>
                  <a:schemeClr val="tx1"/>
                </a:solidFill>
              </a:rPr>
              <a:t>(tolerance)</a:t>
            </a:r>
            <a:r>
              <a:rPr lang="ko-KR" altLang="en-US" sz="2000" b="1" dirty="0">
                <a:solidFill>
                  <a:schemeClr val="tx1"/>
                </a:solidFill>
              </a:rPr>
              <a:t>를 확인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한 개의 독립변수를 종속변수로 나머지 독립변수를 독립변수로 하는 회귀분석을 했을 때 나오는 </a:t>
            </a:r>
            <a:r>
              <a:rPr lang="en-US" altLang="ko-KR" sz="2000" dirty="0">
                <a:solidFill>
                  <a:schemeClr val="tx1"/>
                </a:solidFill>
              </a:rPr>
              <a:t>R^2</a:t>
            </a:r>
            <a:r>
              <a:rPr lang="ko-KR" altLang="en-US" sz="2000" dirty="0">
                <a:solidFill>
                  <a:schemeClr val="tx1"/>
                </a:solidFill>
              </a:rPr>
              <a:t>을 이용해 </a:t>
            </a:r>
            <a:r>
              <a:rPr lang="en-US" altLang="ko-KR" sz="2000" dirty="0">
                <a:solidFill>
                  <a:schemeClr val="tx1"/>
                </a:solidFill>
              </a:rPr>
              <a:t>(1 – R^2)</a:t>
            </a:r>
            <a:r>
              <a:rPr lang="ko-KR" altLang="en-US" sz="2000" dirty="0">
                <a:solidFill>
                  <a:schemeClr val="tx1"/>
                </a:solidFill>
              </a:rPr>
              <a:t>을 의미함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Tolerance</a:t>
            </a:r>
            <a:r>
              <a:rPr lang="ko-KR" altLang="en-US" sz="2000" dirty="0">
                <a:solidFill>
                  <a:schemeClr val="tx1"/>
                </a:solidFill>
              </a:rPr>
              <a:t>가 </a:t>
            </a:r>
            <a:r>
              <a:rPr lang="en-US" altLang="ko-KR" sz="2000" dirty="0">
                <a:solidFill>
                  <a:schemeClr val="tx1"/>
                </a:solidFill>
              </a:rPr>
              <a:t>0</a:t>
            </a:r>
            <a:r>
              <a:rPr lang="ko-KR" altLang="en-US" sz="2000" dirty="0">
                <a:solidFill>
                  <a:schemeClr val="tx1"/>
                </a:solidFill>
              </a:rPr>
              <a:t>이면 완벽한 상관성을 의미하여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심각함을 의미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56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9E7CB6D-25D3-4296-9407-E98D578E67A6}"/>
              </a:ext>
            </a:extLst>
          </p:cNvPr>
          <p:cNvSpPr/>
          <p:nvPr/>
        </p:nvSpPr>
        <p:spPr>
          <a:xfrm>
            <a:off x="278116" y="1318550"/>
            <a:ext cx="9349768" cy="4220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b="1" dirty="0" err="1">
                <a:solidFill>
                  <a:schemeClr val="tx1"/>
                </a:solidFill>
              </a:rPr>
              <a:t>분산팽창지수</a:t>
            </a:r>
            <a:r>
              <a:rPr lang="en-US" altLang="ko-KR" sz="2000" b="1" dirty="0">
                <a:solidFill>
                  <a:schemeClr val="tx1"/>
                </a:solidFill>
              </a:rPr>
              <a:t>(VIF : Variance Inflation Factor)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VIF = 1 / tolerance = 1 / (1 – R^2)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VIF</a:t>
            </a:r>
            <a:r>
              <a:rPr lang="ko-KR" altLang="en-US" sz="2000" dirty="0">
                <a:solidFill>
                  <a:schemeClr val="tx1"/>
                </a:solidFill>
              </a:rPr>
              <a:t>가 크면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크다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</a:rPr>
              <a:t>연속형변수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-&gt; 10</a:t>
            </a:r>
            <a:r>
              <a:rPr lang="ko-KR" altLang="en-US" sz="2000" dirty="0">
                <a:solidFill>
                  <a:schemeClr val="tx1"/>
                </a:solidFill>
              </a:rPr>
              <a:t>보다 크면 문제가 있다고 판단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더미변수 </a:t>
            </a:r>
            <a:r>
              <a:rPr lang="en-US" altLang="ko-KR" sz="2000" dirty="0">
                <a:solidFill>
                  <a:schemeClr val="tx1"/>
                </a:solidFill>
              </a:rPr>
              <a:t>-&gt; 3</a:t>
            </a:r>
            <a:r>
              <a:rPr lang="ko-KR" altLang="en-US" sz="2000" dirty="0">
                <a:solidFill>
                  <a:schemeClr val="tx1"/>
                </a:solidFill>
              </a:rPr>
              <a:t>이상이면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</a:t>
            </a:r>
            <a:r>
              <a:rPr lang="ko-KR" altLang="en-US" sz="2000" dirty="0">
                <a:solidFill>
                  <a:schemeClr val="tx1"/>
                </a:solidFill>
              </a:rPr>
              <a:t> 의심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b="1" dirty="0">
                <a:solidFill>
                  <a:schemeClr val="tx1"/>
                </a:solidFill>
              </a:rPr>
              <a:t>상태지수</a:t>
            </a:r>
            <a:r>
              <a:rPr lang="en-US" altLang="ko-KR" sz="2000" b="1" dirty="0">
                <a:solidFill>
                  <a:schemeClr val="tx1"/>
                </a:solidFill>
              </a:rPr>
              <a:t>(Condition Index)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흔하게 사용되지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100 </a:t>
            </a:r>
            <a:r>
              <a:rPr lang="ko-KR" altLang="en-US" sz="2000" dirty="0">
                <a:solidFill>
                  <a:schemeClr val="tx1"/>
                </a:solidFill>
              </a:rPr>
              <a:t>이상이면 심각한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존재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44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4128C2F-6314-4C7C-A71F-93672E3FB4BA}"/>
              </a:ext>
            </a:extLst>
          </p:cNvPr>
          <p:cNvSpPr/>
          <p:nvPr/>
        </p:nvSpPr>
        <p:spPr>
          <a:xfrm>
            <a:off x="278116" y="1318550"/>
            <a:ext cx="9349768" cy="4220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400" b="1" dirty="0">
                <a:solidFill>
                  <a:schemeClr val="tx1"/>
                </a:solidFill>
              </a:rPr>
              <a:t> 발생하면 어떻게 해결해야 하나</a:t>
            </a:r>
            <a:r>
              <a:rPr lang="en-US" altLang="ko-KR" sz="2400" b="1" dirty="0">
                <a:solidFill>
                  <a:schemeClr val="tx1"/>
                </a:solidFill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b="1" dirty="0">
                <a:solidFill>
                  <a:schemeClr val="tx1"/>
                </a:solidFill>
              </a:rPr>
              <a:t> 큰 변수가 유의한지 아닌지 확인해야함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있음에도 해당 독립변수가 </a:t>
            </a:r>
            <a:r>
              <a:rPr lang="ko-KR" altLang="en-US" sz="2000" dirty="0" err="1">
                <a:solidFill>
                  <a:schemeClr val="tx1"/>
                </a:solidFill>
              </a:rPr>
              <a:t>유의하다면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	</a:t>
            </a:r>
            <a:r>
              <a:rPr lang="ko-KR" altLang="en-US" sz="2000" dirty="0">
                <a:solidFill>
                  <a:schemeClr val="tx1"/>
                </a:solidFill>
              </a:rPr>
              <a:t>표준오차가 비정상적으로 팽창되었음에도 유의하다는 의미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	100% </a:t>
            </a:r>
            <a:r>
              <a:rPr lang="ko-KR" altLang="en-US" sz="2000" dirty="0">
                <a:solidFill>
                  <a:schemeClr val="tx1"/>
                </a:solidFill>
              </a:rPr>
              <a:t>완벽한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dirty="0">
                <a:solidFill>
                  <a:schemeClr val="tx1"/>
                </a:solidFill>
              </a:rPr>
              <a:t> 아닌 한 문제가 크게 되지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조절효과를 확인하기 위해 교호작용 변수를 추가하는 경우 연구자가 의도적으로 넣음으로써 어는 정도 </a:t>
            </a:r>
            <a:r>
              <a:rPr lang="ko-KR" altLang="en-US" sz="2000" dirty="0" err="1">
                <a:solidFill>
                  <a:schemeClr val="tx1"/>
                </a:solidFill>
              </a:rPr>
              <a:t>다중공선성을</a:t>
            </a:r>
            <a:r>
              <a:rPr lang="ko-KR" altLang="en-US" sz="2000" dirty="0">
                <a:solidFill>
                  <a:schemeClr val="tx1"/>
                </a:solidFill>
              </a:rPr>
              <a:t> 피할 수 없음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연구자의 의도와 변수의 유의성에 따라 결정해야 함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0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522B2C9-E215-4D22-A1AA-95AFBD651514}"/>
              </a:ext>
            </a:extLst>
          </p:cNvPr>
          <p:cNvSpPr/>
          <p:nvPr/>
        </p:nvSpPr>
        <p:spPr>
          <a:xfrm>
            <a:off x="278116" y="1318550"/>
            <a:ext cx="9349768" cy="422089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2000" b="1" dirty="0">
                <a:solidFill>
                  <a:schemeClr val="tx1"/>
                </a:solidFill>
              </a:rPr>
              <a:t>해당 변수를 제거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가장 일반적인 방법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중요변수일 경우 문제가 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근본적 원인은 기존연구 및 이론</a:t>
            </a:r>
            <a:r>
              <a:rPr lang="en-US" altLang="ko-KR" sz="2000" dirty="0">
                <a:solidFill>
                  <a:schemeClr val="tx1"/>
                </a:solidFill>
              </a:rPr>
              <a:t>/</a:t>
            </a:r>
            <a:r>
              <a:rPr lang="ko-KR" altLang="en-US" sz="2000" dirty="0">
                <a:solidFill>
                  <a:schemeClr val="tx1"/>
                </a:solidFill>
              </a:rPr>
              <a:t>논리적 구성이 사전에 부족했기 때문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000" b="1" dirty="0">
                <a:solidFill>
                  <a:schemeClr val="tx1"/>
                </a:solidFill>
              </a:rPr>
              <a:t>주성분분석으로 변수를 재조합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겹치는 분산을 제거하는 효과가 있음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1"/>
                </a:solidFill>
              </a:rPr>
              <a:t>제조합된</a:t>
            </a:r>
            <a:r>
              <a:rPr lang="ko-KR" altLang="en-US" sz="2000" dirty="0">
                <a:solidFill>
                  <a:schemeClr val="tx1"/>
                </a:solidFill>
              </a:rPr>
              <a:t> 변수들이 이상한 결과를 내는 경우가 있음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4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6C88C32-D113-41B0-A863-4157EC544242}"/>
              </a:ext>
            </a:extLst>
          </p:cNvPr>
          <p:cNvSpPr/>
          <p:nvPr/>
        </p:nvSpPr>
        <p:spPr>
          <a:xfrm>
            <a:off x="278116" y="1753780"/>
            <a:ext cx="9349768" cy="361670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b="1" dirty="0" err="1">
                <a:solidFill>
                  <a:schemeClr val="tx1"/>
                </a:solidFill>
              </a:rPr>
              <a:t>다중공선성이</a:t>
            </a:r>
            <a:r>
              <a:rPr lang="ko-KR" altLang="en-US" sz="2000" b="1" dirty="0">
                <a:solidFill>
                  <a:schemeClr val="tx1"/>
                </a:solidFill>
              </a:rPr>
              <a:t> 발생한 독립변수들을 합친다</a:t>
            </a:r>
            <a:r>
              <a:rPr lang="en-US" altLang="ko-KR" sz="2000" b="1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하나로 합쳐서 회귀분석에 사용할 수 있음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유의하다 해도 해석이 </a:t>
            </a:r>
            <a:r>
              <a:rPr lang="ko-KR" altLang="en-US" sz="2000" dirty="0" err="1">
                <a:solidFill>
                  <a:schemeClr val="tx1"/>
                </a:solidFill>
              </a:rPr>
              <a:t>어려워짐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</a:rPr>
              <a:t>평균값을 가장 많이 사용하나 이것도 완벽하지 않음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000" b="1" dirty="0">
                <a:solidFill>
                  <a:schemeClr val="tx1"/>
                </a:solidFill>
              </a:rPr>
              <a:t>능형 회귀분석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000" b="1" dirty="0">
                <a:solidFill>
                  <a:schemeClr val="tx1"/>
                </a:solidFill>
              </a:rPr>
              <a:t>Mean centering </a:t>
            </a:r>
            <a:r>
              <a:rPr lang="ko-KR" altLang="en-US" sz="2000" b="1" dirty="0">
                <a:solidFill>
                  <a:schemeClr val="tx1"/>
                </a:solidFill>
              </a:rPr>
              <a:t>방법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12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F422E6-B1E1-497C-8B26-6193C5483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1" y="905302"/>
            <a:ext cx="5965847" cy="109417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8595314-5A00-47A9-8C0C-2A7E0FFF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5" y="2590405"/>
            <a:ext cx="6087714" cy="109417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D12920-1246-4B31-8B4E-94FE948C6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08" y="608582"/>
            <a:ext cx="3803125" cy="604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6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9782</TotalTime>
  <Words>457</Words>
  <Application>Microsoft Office PowerPoint</Application>
  <PresentationFormat>A4 용지(210x297mm)</PresentationFormat>
  <Paragraphs>79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171</cp:revision>
  <dcterms:created xsi:type="dcterms:W3CDTF">2018-12-13T08:26:30Z</dcterms:created>
  <dcterms:modified xsi:type="dcterms:W3CDTF">2020-06-10T08:52:03Z</dcterms:modified>
</cp:coreProperties>
</file>