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256" r:id="rId2"/>
    <p:sldId id="259" r:id="rId3"/>
    <p:sldId id="277" r:id="rId4"/>
    <p:sldId id="418" r:id="rId5"/>
    <p:sldId id="428" r:id="rId6"/>
    <p:sldId id="410" r:id="rId7"/>
    <p:sldId id="273" r:id="rId8"/>
    <p:sldId id="270" r:id="rId9"/>
    <p:sldId id="271" r:id="rId10"/>
    <p:sldId id="299" r:id="rId11"/>
    <p:sldId id="300" r:id="rId12"/>
    <p:sldId id="301" r:id="rId13"/>
    <p:sldId id="314" r:id="rId14"/>
    <p:sldId id="303" r:id="rId15"/>
    <p:sldId id="304" r:id="rId16"/>
    <p:sldId id="306" r:id="rId17"/>
    <p:sldId id="376" r:id="rId18"/>
    <p:sldId id="366" r:id="rId19"/>
    <p:sldId id="261" r:id="rId20"/>
    <p:sldId id="269" r:id="rId21"/>
    <p:sldId id="267" r:id="rId22"/>
    <p:sldId id="429" r:id="rId23"/>
    <p:sldId id="287" r:id="rId24"/>
    <p:sldId id="293" r:id="rId25"/>
    <p:sldId id="280" r:id="rId26"/>
    <p:sldId id="423" r:id="rId27"/>
    <p:sldId id="412" r:id="rId28"/>
    <p:sldId id="413" r:id="rId29"/>
    <p:sldId id="357" r:id="rId30"/>
    <p:sldId id="408" r:id="rId31"/>
    <p:sldId id="365" r:id="rId32"/>
    <p:sldId id="367" r:id="rId33"/>
    <p:sldId id="414" r:id="rId34"/>
    <p:sldId id="415" r:id="rId35"/>
    <p:sldId id="279" r:id="rId36"/>
    <p:sldId id="265" r:id="rId37"/>
    <p:sldId id="312" r:id="rId38"/>
    <p:sldId id="284" r:id="rId39"/>
    <p:sldId id="297" r:id="rId40"/>
    <p:sldId id="294" r:id="rId41"/>
    <p:sldId id="308" r:id="rId42"/>
    <p:sldId id="411" r:id="rId43"/>
    <p:sldId id="295" r:id="rId44"/>
    <p:sldId id="296" r:id="rId45"/>
    <p:sldId id="398" r:id="rId46"/>
    <p:sldId id="399" r:id="rId47"/>
    <p:sldId id="400" r:id="rId48"/>
    <p:sldId id="401" r:id="rId49"/>
    <p:sldId id="404" r:id="rId50"/>
    <p:sldId id="403" r:id="rId51"/>
    <p:sldId id="405" r:id="rId52"/>
    <p:sldId id="420" r:id="rId53"/>
    <p:sldId id="385" r:id="rId54"/>
    <p:sldId id="386" r:id="rId55"/>
    <p:sldId id="387" r:id="rId56"/>
    <p:sldId id="388" r:id="rId57"/>
    <p:sldId id="389" r:id="rId58"/>
    <p:sldId id="397" r:id="rId59"/>
    <p:sldId id="391" r:id="rId60"/>
    <p:sldId id="395" r:id="rId61"/>
    <p:sldId id="407" r:id="rId62"/>
    <p:sldId id="384" r:id="rId63"/>
    <p:sldId id="406" r:id="rId64"/>
    <p:sldId id="409" r:id="rId65"/>
    <p:sldId id="396" r:id="rId66"/>
    <p:sldId id="292" r:id="rId67"/>
    <p:sldId id="426" r:id="rId68"/>
    <p:sldId id="421" r:id="rId6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4539" autoAdjust="0"/>
  </p:normalViewPr>
  <p:slideViewPr>
    <p:cSldViewPr>
      <p:cViewPr varScale="1">
        <p:scale>
          <a:sx n="112" d="100"/>
          <a:sy n="112" d="100"/>
        </p:scale>
        <p:origin x="175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07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fld id="{0E3315FC-DFF0-461A-AF42-6BC4124152B6}" type="datetimeFigureOut">
              <a:rPr lang="en-US"/>
              <a:pPr>
                <a:defRPr/>
              </a:pPr>
              <a:t>7/4/2024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fld id="{EC7F2E8F-32AC-4EAC-843D-32FF5D81CA6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546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fld id="{9DBC453D-24AB-4D72-8544-EEE957E0FA15}" type="datetimeFigureOut">
              <a:rPr lang="en-US"/>
              <a:pPr>
                <a:defRPr/>
              </a:pPr>
              <a:t>7/4/2024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fld id="{A839D01A-049F-4B9D-BF84-3710B242387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231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863E24-1145-4AF7-B90D-F5F1B690AA59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92BD1A-32DD-461E-B354-0079EB66C73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DD5932-634B-4401-B79A-5481AE3E9C12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DE09A0-0C3C-4955-B46A-5FF15DDF159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45E33B-D25F-4EA9-8D60-1F46A81DB89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3421AD-38EC-4AB5-8FE5-9DFA95D371FA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E3D6B6-C413-468F-B18C-52D7638D1C6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53DA4F-4ACF-44BA-9A88-AC7FAEB8B2D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9FA458-9817-488B-B164-64F8D3036617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B4610C-8B17-409F-AE5B-E0FF788EF4D0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D1F9B3-4946-4C75-A85F-DDE5054E51F1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8866E9-CF74-429D-9004-72515D48D75F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C45CE7-EAC3-4827-B90B-2BDB082F621D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70DC2A-DBBB-47D0-8B86-270CC4D714C4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8A22FA-D564-4639-8B5D-130D6B8513A5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634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3DD9AD1-4694-4DE7-88E9-1251F0A188E7}" type="slidenum">
              <a:rPr lang="en-GB" sz="1200" b="0">
                <a:latin typeface="Calibri" pitchFamily="34" charset="0"/>
              </a:rPr>
              <a:pPr algn="r"/>
              <a:t>27</a:t>
            </a:fld>
            <a:endParaRPr lang="en-GB" sz="1200" b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6553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45D26B0-B40B-435F-9D59-E60B8EC2FA62}" type="slidenum">
              <a:rPr lang="en-GB" sz="1200" b="0">
                <a:latin typeface="Calibri" pitchFamily="34" charset="0"/>
              </a:rPr>
              <a:pPr algn="r"/>
              <a:t>28</a:t>
            </a:fld>
            <a:endParaRPr lang="en-GB" sz="1200" b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0DFB83-4122-4E31-9F2D-2B0BD852891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15F33E-EC8C-46F8-A9D4-78AACE0C8F06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CB57B9-C3E9-4430-9CE9-EF451C339547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7B4DB6-A827-4FFA-BBF2-31F8F0B4B3E4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7577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92E51E7-9F08-4C7B-A54D-DDD0776D60E2}" type="slidenum">
              <a:rPr lang="en-GB" sz="1200" b="0">
                <a:latin typeface="Calibri" pitchFamily="34" charset="0"/>
              </a:rPr>
              <a:pPr algn="r"/>
              <a:t>33</a:t>
            </a:fld>
            <a:endParaRPr lang="en-GB" sz="1200" b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91EDB3-AC99-4C51-ABE3-313EE46AE89A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7782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0448920-DB8A-4490-9A05-7E7EC5743E4B}" type="slidenum">
              <a:rPr lang="en-GB" sz="1200" b="0">
                <a:latin typeface="Calibri" pitchFamily="34" charset="0"/>
              </a:rPr>
              <a:pPr algn="r"/>
              <a:t>34</a:t>
            </a:fld>
            <a:endParaRPr lang="en-GB" sz="1200" b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F176E6-C622-4153-A697-F8303F04A412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513CEE-E3C2-4363-98C8-431046F206DB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75189A-7A6F-435E-9151-12346CAE1B07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C6E4DC-CF74-43B4-B943-F7C06FC0AEF0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036C80-3DEE-4234-B62E-517739C49CC1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9588AB-846A-4545-937B-2B7909D361A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7CF82D-49A2-4C95-9090-DCDFDEC828F5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942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641F6B5-5ED2-4219-A24D-F3D16492382E}" type="slidenum">
              <a:rPr lang="en-GB" sz="1200" b="0">
                <a:latin typeface="Calibri" pitchFamily="34" charset="0"/>
              </a:rPr>
              <a:pPr algn="r"/>
              <a:t>42</a:t>
            </a:fld>
            <a:endParaRPr lang="en-GB" sz="1200" b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3A8D0B-7743-443A-94CA-967F5AD7034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2457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38887AB-51EF-4AF7-9957-17AC4979DC73}" type="slidenum">
              <a:rPr lang="en-GB" sz="1200" b="0">
                <a:latin typeface="Calibri" pitchFamily="34" charset="0"/>
              </a:rPr>
              <a:pPr algn="r"/>
              <a:t>6</a:t>
            </a:fld>
            <a:endParaRPr lang="en-GB" sz="1200" b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4EAED0-DDF8-4BA7-9E6A-FEA99902859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C6AC6D-22A4-490A-858C-22C9F1DD5118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39E7B5-6BED-4AEA-B550-E56F8664B9AF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GB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160973-5841-4E0F-9971-917F83509EA7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GB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4AAB5A-B8B4-4939-845A-3A9E183F235E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GB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AB2C54-D55D-49FA-80A0-60798259A30F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GB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56A8DD-E94B-4832-8547-53174A90D3DD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GB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DBA65A-AC7A-495E-8703-25224134D236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GB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72A2A6-0B13-4E8F-8491-1B54C8B4D97D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GB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FB024B-3D53-4847-BE42-BD3E0971A87F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31572B-5394-483A-9E52-168AED31BA69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11BF5A-A8E2-4698-95A9-77BCD3BDDADE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GB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15B4B0-2F06-420B-A2D2-53032C3C795B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GB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5E207D-C30D-4539-8FE9-6C486F438D21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GB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2E8152-1084-449E-8ED3-114CE36AD798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GB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2695FE-CC92-413D-9FE5-654B4300134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GB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53EF4B-9119-4D22-BE4C-6801CF12D2B1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GB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CD2B87-0734-43CC-B2DD-C2188A17ACD5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en-GB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1208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3E0F4D-F8E2-4106-871F-A76CBAEEAAE4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en-GB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1228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E852D3-6B5F-412B-82DF-9B9096FE6DDD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en-GB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1249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A47ED1-6C74-4AA8-8702-1373F51DE944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AC6175-0620-43DB-931A-ADA3902D7430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1269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A9CCB0-0E45-4A88-A212-F40FAB07B11E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65</a:t>
            </a:fld>
            <a:endParaRPr lang="en-GB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1290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76D27E-8591-4D39-A5DA-D5340EA3FD14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66</a:t>
            </a:fld>
            <a:endParaRPr lang="en-GB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3CFDE9-6D86-4F63-A757-33EE40A8CB48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6942AA-52C8-4C48-8E39-BA5254375FC7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3CB563-CF1A-47C5-B1A6-66193992713A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7B571-FF49-4852-9B13-202768B0E056}" type="datetime1">
              <a:rPr lang="en-US"/>
              <a:pPr>
                <a:defRPr/>
              </a:pPr>
              <a:t>7/4/2024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0728D-AF7C-49A6-A42D-FB7030E01E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A6DDD-8B68-4473-85FB-94F0D064B070}" type="datetime1">
              <a:rPr lang="en-US"/>
              <a:pPr>
                <a:defRPr/>
              </a:pPr>
              <a:t>7/4/2024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425F1-6CF2-4160-A69A-7BBDF20CB1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35883-2A64-47E9-B12D-8BCF0615622A}" type="datetime1">
              <a:rPr lang="en-US"/>
              <a:pPr>
                <a:defRPr/>
              </a:pPr>
              <a:t>7/4/2024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8AFAF-10AE-4E0A-BF09-B9BA0CA7CC4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65B4C-E57B-4827-8C6F-4ECB03CD6847}" type="datetime1">
              <a:rPr lang="en-US"/>
              <a:pPr>
                <a:defRPr/>
              </a:pPr>
              <a:t>7/4/2024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55812-B007-43DD-A005-F3A0645B5D4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25A17-8D30-4250-80B0-E6C108A04B0D}" type="datetime1">
              <a:rPr lang="en-US"/>
              <a:pPr>
                <a:defRPr/>
              </a:pPr>
              <a:t>7/4/2024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EE139-73F5-4900-8A2F-B13FCFA60A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A054B-6771-4466-A1F4-1F881364BA92}" type="datetime1">
              <a:rPr lang="en-US"/>
              <a:pPr>
                <a:defRPr/>
              </a:pPr>
              <a:t>7/4/2024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D7FD4-C6AA-4AC5-8287-049C2493421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721D3-6B3D-43AE-BAC0-40DFFF56C828}" type="datetime1">
              <a:rPr lang="en-US"/>
              <a:pPr>
                <a:defRPr/>
              </a:pPr>
              <a:t>7/4/2024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49429-6823-4811-B651-AF5428C2CD3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72151-EE76-4AAA-836B-06B38554437D}" type="datetime1">
              <a:rPr lang="en-US"/>
              <a:pPr>
                <a:defRPr/>
              </a:pPr>
              <a:t>7/4/2024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30E52-5A0C-4E51-999B-A0B466F579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D06A9-B1F3-4CB2-8131-6B31B2C3C61D}" type="datetime1">
              <a:rPr lang="en-US"/>
              <a:pPr>
                <a:defRPr/>
              </a:pPr>
              <a:t>7/4/2024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939C1-854C-4F9E-94ED-B8C89D8E1A1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A8EC2-8982-4F0D-9DA4-5232C3F2625B}" type="datetime1">
              <a:rPr lang="en-US"/>
              <a:pPr>
                <a:defRPr/>
              </a:pPr>
              <a:t>7/4/2024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8447A-A12B-4287-96F7-5F55FDA56B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EC4EA-0978-4591-9865-ED3366427C5F}" type="datetime1">
              <a:rPr lang="en-US"/>
              <a:pPr>
                <a:defRPr/>
              </a:pPr>
              <a:t>7/4/2024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A1A12-F1B2-45E4-B7F1-FD85A729FA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531FF7A-D64C-4785-B868-DD4E41A1953C}" type="datetime1">
              <a:rPr lang="en-US"/>
              <a:pPr>
                <a:defRPr/>
              </a:pPr>
              <a:t>7/4/2024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1DAC37A-8B49-47A4-8550-75ACD8E7513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886700" cy="1470025"/>
          </a:xfrm>
        </p:spPr>
        <p:txBody>
          <a:bodyPr/>
          <a:lstStyle/>
          <a:p>
            <a:pPr eaLnBrk="1" hangingPunct="1"/>
            <a:r>
              <a:rPr lang="en-GB" dirty="0"/>
              <a:t>Introduction to programming in R, part 1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898989"/>
                </a:solidFill>
              </a:rPr>
              <a:t>Daniel Reuman</a:t>
            </a:r>
          </a:p>
          <a:p>
            <a:pPr eaLnBrk="1" hangingPunct="1"/>
            <a:r>
              <a:rPr lang="en-GB" dirty="0">
                <a:solidFill>
                  <a:srgbClr val="898989"/>
                </a:solidFill>
              </a:rPr>
              <a:t>Slides adapted from slides of Lawrence Hudson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Content Placeholder 2"/>
          <p:cNvSpPr>
            <a:spLocks noGrp="1"/>
          </p:cNvSpPr>
          <p:nvPr>
            <p:ph idx="1"/>
          </p:nvPr>
        </p:nvSpPr>
        <p:spPr>
          <a:xfrm>
            <a:off x="500063" y="1643063"/>
            <a:ext cx="8229600" cy="4714875"/>
          </a:xfrm>
        </p:spPr>
        <p:txBody>
          <a:bodyPr/>
          <a:lstStyle/>
          <a:p>
            <a:pPr eaLnBrk="1" hangingPunct="1"/>
            <a:r>
              <a:rPr lang="en-GB" dirty="0"/>
              <a:t>Some useful </a:t>
            </a:r>
            <a:r>
              <a:rPr lang="en-GB" b="1" dirty="0"/>
              <a:t>operators</a:t>
            </a:r>
            <a:r>
              <a:rPr lang="en-GB" dirty="0"/>
              <a:t>:</a:t>
            </a:r>
          </a:p>
          <a:p>
            <a:pPr lvl="1" eaLnBrk="1" hangingPunct="1"/>
            <a:r>
              <a:rPr lang="en-GB" dirty="0"/>
              <a:t>Addition 			+</a:t>
            </a:r>
          </a:p>
          <a:p>
            <a:pPr lvl="1" eaLnBrk="1" hangingPunct="1"/>
            <a:r>
              <a:rPr lang="en-GB" dirty="0"/>
              <a:t>Subtraction			–</a:t>
            </a:r>
          </a:p>
          <a:p>
            <a:pPr lvl="1" eaLnBrk="1" hangingPunct="1"/>
            <a:r>
              <a:rPr lang="en-GB" dirty="0"/>
              <a:t>Multiplication		*</a:t>
            </a:r>
          </a:p>
          <a:p>
            <a:pPr lvl="1" eaLnBrk="1" hangingPunct="1"/>
            <a:r>
              <a:rPr lang="en-GB" dirty="0"/>
              <a:t>Division			/</a:t>
            </a:r>
          </a:p>
          <a:p>
            <a:pPr lvl="1" eaLnBrk="1" hangingPunct="1"/>
            <a:r>
              <a:rPr lang="en-GB" dirty="0"/>
              <a:t>To the power of		^</a:t>
            </a:r>
          </a:p>
          <a:p>
            <a:pPr eaLnBrk="1" hangingPunct="1"/>
            <a:endParaRPr lang="en-GB" dirty="0"/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Operators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48" name="TextBox 7"/>
          <p:cNvSpPr txBox="1">
            <a:spLocks noChangeArrowheads="1"/>
          </p:cNvSpPr>
          <p:nvPr/>
        </p:nvSpPr>
        <p:spPr bwMode="auto">
          <a:xfrm>
            <a:off x="8572500" y="6286500"/>
            <a:ext cx="300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2016E17D-C8A6-4D1B-82CB-5E9B4477F5C5}" type="slidenum">
              <a:rPr lang="en-GB" b="0">
                <a:latin typeface="Calibri" pitchFamily="34" charset="0"/>
              </a:rPr>
              <a:pPr/>
              <a:t>10</a:t>
            </a:fld>
            <a:endParaRPr lang="en-GB" b="0">
              <a:latin typeface="Calibri" pitchFamily="34" charset="0"/>
            </a:endParaRPr>
          </a:p>
        </p:txBody>
      </p:sp>
      <p:pic>
        <p:nvPicPr>
          <p:cNvPr id="31749" name="Picture 3" descr="C:\Users\lawrence\Pictures\Microsoft Clip Organizer\j043388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9563" y="0"/>
            <a:ext cx="1214437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51435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Enter the following two lines into your script and then R: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R gives: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The multiply operator has a higher </a:t>
            </a:r>
            <a:r>
              <a:rPr lang="en-GB" b="1" dirty="0"/>
              <a:t>precedence </a:t>
            </a:r>
            <a:r>
              <a:rPr lang="en-GB" dirty="0"/>
              <a:t>than the addition operator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Due to its higher </a:t>
            </a:r>
            <a:r>
              <a:rPr lang="en-GB" b="1" dirty="0"/>
              <a:t>precedence,</a:t>
            </a:r>
            <a:r>
              <a:rPr lang="en-GB" dirty="0"/>
              <a:t> the multiplication in the first calculation is done before the addition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The brackets in the second calculation tell R to perform the addition first</a:t>
            </a:r>
          </a:p>
        </p:txBody>
      </p:sp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Brackets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96" name="TextBox 4"/>
          <p:cNvSpPr txBox="1">
            <a:spLocks noChangeArrowheads="1"/>
          </p:cNvSpPr>
          <p:nvPr/>
        </p:nvSpPr>
        <p:spPr bwMode="auto">
          <a:xfrm>
            <a:off x="928688" y="3071813"/>
            <a:ext cx="7715250" cy="1200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1 + 2 * 2</a:t>
            </a:r>
          </a:p>
          <a:p>
            <a:r>
              <a:rPr lang="en-GB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 5</a:t>
            </a:r>
          </a:p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(1 + 2) * 2</a:t>
            </a:r>
          </a:p>
          <a:p>
            <a:r>
              <a:rPr lang="en-GB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 6</a:t>
            </a:r>
          </a:p>
        </p:txBody>
      </p:sp>
      <p:sp>
        <p:nvSpPr>
          <p:cNvPr id="33797" name="TextBox 7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BBF4ED76-217A-4A80-BF72-570EA3184924}" type="slidenum">
              <a:rPr lang="en-GB" b="0">
                <a:latin typeface="Calibri" pitchFamily="34" charset="0"/>
              </a:rPr>
              <a:pPr/>
              <a:t>11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33798" name="TextBox 6"/>
          <p:cNvSpPr txBox="1">
            <a:spLocks noChangeArrowheads="1"/>
          </p:cNvSpPr>
          <p:nvPr/>
        </p:nvSpPr>
        <p:spPr bwMode="auto">
          <a:xfrm>
            <a:off x="928688" y="1857375"/>
            <a:ext cx="7715250" cy="64611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latin typeface="Courier New" pitchFamily="49" charset="0"/>
                <a:cs typeface="Courier New" pitchFamily="49" charset="0"/>
              </a:rPr>
              <a:t>1 + 2 * 2</a:t>
            </a:r>
          </a:p>
          <a:p>
            <a:r>
              <a:rPr lang="en-GB" b="0">
                <a:latin typeface="Courier New" pitchFamily="49" charset="0"/>
                <a:cs typeface="Courier New" pitchFamily="49" charset="0"/>
              </a:rPr>
              <a:t>(1 + 2) * 2</a:t>
            </a:r>
          </a:p>
        </p:txBody>
      </p:sp>
      <p:pic>
        <p:nvPicPr>
          <p:cNvPr id="33799" name="Picture 3" descr="C:\Users\lawrence\Pictures\Microsoft Clip Organizer\j043388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9563" y="0"/>
            <a:ext cx="1214437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Content Placeholder 2"/>
          <p:cNvSpPr>
            <a:spLocks noGrp="1"/>
          </p:cNvSpPr>
          <p:nvPr>
            <p:ph idx="1"/>
          </p:nvPr>
        </p:nvSpPr>
        <p:spPr>
          <a:xfrm>
            <a:off x="500063" y="1643063"/>
            <a:ext cx="8229600" cy="4929187"/>
          </a:xfrm>
        </p:spPr>
        <p:txBody>
          <a:bodyPr/>
          <a:lstStyle/>
          <a:p>
            <a:pPr eaLnBrk="1" hangingPunct="1"/>
            <a:r>
              <a:rPr lang="en-GB"/>
              <a:t>Enter this example:</a:t>
            </a:r>
          </a:p>
          <a:p>
            <a:pPr eaLnBrk="1" hangingPunct="1">
              <a:buFont typeface="Arial" charset="0"/>
              <a:buNone/>
            </a:pPr>
            <a:endParaRPr lang="en-GB"/>
          </a:p>
          <a:p>
            <a:pPr eaLnBrk="1" hangingPunct="1"/>
            <a:r>
              <a:rPr lang="en-GB"/>
              <a:t>R gives:</a:t>
            </a:r>
          </a:p>
          <a:p>
            <a:pPr eaLnBrk="1" hangingPunct="1"/>
            <a:endParaRPr lang="en-GB"/>
          </a:p>
          <a:p>
            <a:pPr eaLnBrk="1" hangingPunct="1"/>
            <a:endParaRPr lang="en-GB"/>
          </a:p>
          <a:p>
            <a:pPr eaLnBrk="1" hangingPunct="1"/>
            <a:r>
              <a:rPr lang="en-GB"/>
              <a:t>‘To the power of’ has a higher precedence than addition</a:t>
            </a:r>
          </a:p>
          <a:p>
            <a:pPr eaLnBrk="1" hangingPunct="1"/>
            <a:r>
              <a:rPr lang="en-GB"/>
              <a:t>If in doubt, always use brackets</a:t>
            </a:r>
          </a:p>
        </p:txBody>
      </p:sp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More brackets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928688" y="3371850"/>
            <a:ext cx="7715250" cy="1200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1 + 2 ^ 2</a:t>
            </a:r>
          </a:p>
          <a:p>
            <a:r>
              <a:rPr lang="en-GB" b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[1] 5</a:t>
            </a:r>
          </a:p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(1 + 2) ^ 2</a:t>
            </a:r>
          </a:p>
          <a:p>
            <a:r>
              <a:rPr lang="en-GB" b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[1] 9</a:t>
            </a:r>
          </a:p>
        </p:txBody>
      </p:sp>
      <p:sp>
        <p:nvSpPr>
          <p:cNvPr id="35845" name="TextBox 7"/>
          <p:cNvSpPr txBox="1">
            <a:spLocks noChangeArrowheads="1"/>
          </p:cNvSpPr>
          <p:nvPr/>
        </p:nvSpPr>
        <p:spPr bwMode="auto">
          <a:xfrm>
            <a:off x="8572500" y="62865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948DD5BA-0DE9-4ADC-B66C-387112D6B51C}" type="slidenum">
              <a:rPr lang="en-GB" b="0">
                <a:latin typeface="Calibri" pitchFamily="34" charset="0"/>
              </a:rPr>
              <a:pPr/>
              <a:t>12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35846" name="TextBox 6"/>
          <p:cNvSpPr txBox="1">
            <a:spLocks noChangeArrowheads="1"/>
          </p:cNvSpPr>
          <p:nvPr/>
        </p:nvSpPr>
        <p:spPr bwMode="auto">
          <a:xfrm>
            <a:off x="928688" y="2214563"/>
            <a:ext cx="7715250" cy="64611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latin typeface="Courier New" pitchFamily="49" charset="0"/>
                <a:cs typeface="Courier New" pitchFamily="49" charset="0"/>
              </a:rPr>
              <a:t>1 + 2 ^ 2</a:t>
            </a:r>
          </a:p>
          <a:p>
            <a:r>
              <a:rPr lang="en-GB" b="0">
                <a:latin typeface="Courier New" pitchFamily="49" charset="0"/>
                <a:cs typeface="Courier New" pitchFamily="49" charset="0"/>
              </a:rPr>
              <a:t>(1 + 2) ^ 2</a:t>
            </a:r>
          </a:p>
        </p:txBody>
      </p:sp>
      <p:pic>
        <p:nvPicPr>
          <p:cNvPr id="35847" name="Picture 3" descr="C:\Users\lawrence\Pictures\Microsoft Clip Organizer\j043388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9563" y="0"/>
            <a:ext cx="1214437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0063" y="1643063"/>
            <a:ext cx="8229600" cy="4929187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You can remember the order of evaluation with the following rhyme: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/>
              <a:t>Please Excuse My Dear Aunt Sally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Which stands for: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dirty="0"/>
              <a:t>Parentheses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dirty="0"/>
              <a:t>Exponents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dirty="0"/>
              <a:t>Multiplication &amp; Division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dirty="0"/>
              <a:t>Addition &amp; Subtraction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But...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...if in doubt, always use brackets!</a:t>
            </a:r>
          </a:p>
        </p:txBody>
      </p:sp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Operator precedence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2" name="TextBox 7"/>
          <p:cNvSpPr txBox="1">
            <a:spLocks noChangeArrowheads="1"/>
          </p:cNvSpPr>
          <p:nvPr/>
        </p:nvSpPr>
        <p:spPr bwMode="auto">
          <a:xfrm>
            <a:off x="8572500" y="62865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8D4721BD-FDF8-43E0-8BCF-04D3AA559B6C}" type="slidenum">
              <a:rPr lang="en-GB" b="0">
                <a:latin typeface="Calibri" pitchFamily="34" charset="0"/>
              </a:rPr>
              <a:pPr/>
              <a:t>13</a:t>
            </a:fld>
            <a:endParaRPr lang="en-GB" b="0">
              <a:latin typeface="Calibri" pitchFamily="34" charset="0"/>
            </a:endParaRPr>
          </a:p>
        </p:txBody>
      </p:sp>
      <p:pic>
        <p:nvPicPr>
          <p:cNvPr id="37893" name="Picture 3" descr="C:\Users\lawrence\Pictures\Microsoft Clip Organizer\j043388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9563" y="0"/>
            <a:ext cx="1214437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Content Placeholder 2"/>
          <p:cNvSpPr>
            <a:spLocks noGrp="1"/>
          </p:cNvSpPr>
          <p:nvPr>
            <p:ph idx="1"/>
          </p:nvPr>
        </p:nvSpPr>
        <p:spPr>
          <a:xfrm>
            <a:off x="500063" y="1643063"/>
            <a:ext cx="8229600" cy="4929187"/>
          </a:xfrm>
        </p:spPr>
        <p:txBody>
          <a:bodyPr/>
          <a:lstStyle/>
          <a:p>
            <a:pPr eaLnBrk="1" hangingPunct="1"/>
            <a:r>
              <a:rPr lang="en-GB" dirty="0"/>
              <a:t>Enter the following into script, then R: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When you enter large numbers, don’t include a comma:</a:t>
            </a:r>
          </a:p>
          <a:p>
            <a:pPr eaLnBrk="1" hangingPunct="1">
              <a:buFont typeface="Arial" charset="0"/>
              <a:buNone/>
            </a:pPr>
            <a:endParaRPr lang="en-GB" dirty="0"/>
          </a:p>
          <a:p>
            <a:pPr eaLnBrk="1" hangingPunct="1"/>
            <a:r>
              <a:rPr lang="en-GB" dirty="0"/>
              <a:t>The correct way:</a:t>
            </a:r>
          </a:p>
          <a:p>
            <a:pPr eaLnBrk="1" hangingPunct="1">
              <a:buFont typeface="Arial" charset="0"/>
              <a:buNone/>
            </a:pPr>
            <a:endParaRPr lang="en-GB" dirty="0"/>
          </a:p>
        </p:txBody>
      </p:sp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Large numbers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0" name="TextBox 7"/>
          <p:cNvSpPr txBox="1">
            <a:spLocks noChangeArrowheads="1"/>
          </p:cNvSpPr>
          <p:nvPr/>
        </p:nvSpPr>
        <p:spPr bwMode="auto">
          <a:xfrm>
            <a:off x="8572500" y="62865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65D16BCB-3719-445D-B904-0883D6B99112}" type="slidenum">
              <a:rPr lang="en-GB" b="0">
                <a:latin typeface="Calibri" pitchFamily="34" charset="0"/>
              </a:rPr>
              <a:pPr/>
              <a:t>14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39941" name="TextBox 6"/>
          <p:cNvSpPr txBox="1">
            <a:spLocks noChangeArrowheads="1"/>
          </p:cNvSpPr>
          <p:nvPr/>
        </p:nvSpPr>
        <p:spPr bwMode="auto">
          <a:xfrm>
            <a:off x="928688" y="3857625"/>
            <a:ext cx="7715250" cy="646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2 * 10,000</a:t>
            </a:r>
          </a:p>
          <a:p>
            <a:r>
              <a:rPr lang="en-GB" b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Error: unexpected ',' in "2 * 10,"</a:t>
            </a:r>
          </a:p>
        </p:txBody>
      </p:sp>
      <p:sp>
        <p:nvSpPr>
          <p:cNvPr id="39942" name="TextBox 8"/>
          <p:cNvSpPr txBox="1">
            <a:spLocks noChangeArrowheads="1"/>
          </p:cNvSpPr>
          <p:nvPr/>
        </p:nvSpPr>
        <p:spPr bwMode="auto">
          <a:xfrm>
            <a:off x="928688" y="5143500"/>
            <a:ext cx="7715250" cy="646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2 * 10000</a:t>
            </a:r>
          </a:p>
          <a:p>
            <a:r>
              <a:rPr lang="en-GB" b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[1] 20000</a:t>
            </a:r>
          </a:p>
        </p:txBody>
      </p:sp>
      <p:sp>
        <p:nvSpPr>
          <p:cNvPr id="39943" name="TextBox 9"/>
          <p:cNvSpPr txBox="1">
            <a:spLocks noChangeArrowheads="1"/>
          </p:cNvSpPr>
          <p:nvPr/>
        </p:nvSpPr>
        <p:spPr bwMode="auto">
          <a:xfrm>
            <a:off x="928688" y="2214563"/>
            <a:ext cx="7715250" cy="64611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latin typeface="Courier New" pitchFamily="49" charset="0"/>
                <a:cs typeface="Courier New" pitchFamily="49" charset="0"/>
              </a:rPr>
              <a:t>2 * 10,000</a:t>
            </a:r>
          </a:p>
          <a:p>
            <a:r>
              <a:rPr lang="en-GB" b="0">
                <a:latin typeface="Courier New" pitchFamily="49" charset="0"/>
                <a:cs typeface="Courier New" pitchFamily="49" charset="0"/>
              </a:rPr>
              <a:t>2 * 10000</a:t>
            </a:r>
          </a:p>
        </p:txBody>
      </p:sp>
      <p:pic>
        <p:nvPicPr>
          <p:cNvPr id="39944" name="Picture 3" descr="C:\Users\lawrence\Pictures\Microsoft Clip Organizer\j043388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9563" y="0"/>
            <a:ext cx="1214437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Content Placeholder 2"/>
          <p:cNvSpPr>
            <a:spLocks noGrp="1"/>
          </p:cNvSpPr>
          <p:nvPr>
            <p:ph idx="1"/>
          </p:nvPr>
        </p:nvSpPr>
        <p:spPr>
          <a:xfrm>
            <a:off x="500063" y="1643063"/>
            <a:ext cx="8229600" cy="4929187"/>
          </a:xfrm>
        </p:spPr>
        <p:txBody>
          <a:bodyPr/>
          <a:lstStyle/>
          <a:p>
            <a:pPr eaLnBrk="1" hangingPunct="1"/>
            <a:r>
              <a:rPr lang="en-GB" sz="2800"/>
              <a:t>R supports ‘E Notation’</a:t>
            </a:r>
          </a:p>
          <a:p>
            <a:pPr eaLnBrk="1" hangingPunct="1"/>
            <a:r>
              <a:rPr lang="en-GB" sz="2800"/>
              <a:t>This is just like scientific notation / standard form</a:t>
            </a:r>
          </a:p>
          <a:p>
            <a:pPr eaLnBrk="1" hangingPunct="1"/>
            <a:r>
              <a:rPr lang="en-GB" sz="2800"/>
              <a:t>Enter:</a:t>
            </a:r>
          </a:p>
          <a:p>
            <a:pPr eaLnBrk="1" hangingPunct="1">
              <a:buFont typeface="Arial" charset="0"/>
              <a:buNone/>
            </a:pPr>
            <a:endParaRPr lang="en-GB" sz="2800"/>
          </a:p>
          <a:p>
            <a:pPr eaLnBrk="1" hangingPunct="1">
              <a:buFont typeface="Arial" charset="0"/>
              <a:buNone/>
            </a:pPr>
            <a:endParaRPr lang="en-GB" sz="2800"/>
          </a:p>
          <a:p>
            <a:pPr eaLnBrk="1" hangingPunct="1"/>
            <a:r>
              <a:rPr lang="en-GB" sz="2800"/>
              <a:t>R gives:</a:t>
            </a:r>
          </a:p>
          <a:p>
            <a:pPr eaLnBrk="1" hangingPunct="1"/>
            <a:endParaRPr lang="en-GB" sz="2800"/>
          </a:p>
          <a:p>
            <a:pPr eaLnBrk="1" hangingPunct="1"/>
            <a:endParaRPr lang="en-GB" sz="2800"/>
          </a:p>
          <a:p>
            <a:pPr eaLnBrk="1" hangingPunct="1"/>
            <a:endParaRPr lang="en-GB" sz="2800"/>
          </a:p>
        </p:txBody>
      </p:sp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E Notation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88" name="TextBox 4"/>
          <p:cNvSpPr txBox="1">
            <a:spLocks noChangeArrowheads="1"/>
          </p:cNvSpPr>
          <p:nvPr/>
        </p:nvSpPr>
        <p:spPr bwMode="auto">
          <a:xfrm>
            <a:off x="928688" y="4746625"/>
            <a:ext cx="7715250" cy="17541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1E4</a:t>
            </a:r>
          </a:p>
          <a:p>
            <a:r>
              <a:rPr lang="en-GB" b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[1] 10000</a:t>
            </a:r>
          </a:p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1e4</a:t>
            </a:r>
          </a:p>
          <a:p>
            <a:r>
              <a:rPr lang="en-GB" b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[1] 10000</a:t>
            </a:r>
          </a:p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5e-2</a:t>
            </a:r>
          </a:p>
          <a:p>
            <a:r>
              <a:rPr lang="en-GB" b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[1] 0.05</a:t>
            </a:r>
          </a:p>
        </p:txBody>
      </p:sp>
      <p:sp>
        <p:nvSpPr>
          <p:cNvPr id="41989" name="TextBox 7"/>
          <p:cNvSpPr txBox="1">
            <a:spLocks noChangeArrowheads="1"/>
          </p:cNvSpPr>
          <p:nvPr/>
        </p:nvSpPr>
        <p:spPr bwMode="auto">
          <a:xfrm>
            <a:off x="8572500" y="62865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8C7D95DE-73D2-46FC-8671-BA521C9C123C}" type="slidenum">
              <a:rPr lang="en-GB" b="0">
                <a:latin typeface="Calibri" pitchFamily="34" charset="0"/>
              </a:rPr>
              <a:pPr/>
              <a:t>15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928688" y="3246438"/>
            <a:ext cx="7715250" cy="92392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latin typeface="Courier New" pitchFamily="49" charset="0"/>
                <a:cs typeface="Courier New" pitchFamily="49" charset="0"/>
              </a:rPr>
              <a:t>1E4</a:t>
            </a:r>
          </a:p>
          <a:p>
            <a:r>
              <a:rPr lang="en-GB" b="0">
                <a:latin typeface="Courier New" pitchFamily="49" charset="0"/>
                <a:cs typeface="Courier New" pitchFamily="49" charset="0"/>
              </a:rPr>
              <a:t>1e4</a:t>
            </a:r>
          </a:p>
          <a:p>
            <a:r>
              <a:rPr lang="en-GB" b="0">
                <a:latin typeface="Courier New" pitchFamily="49" charset="0"/>
                <a:cs typeface="Courier New" pitchFamily="49" charset="0"/>
              </a:rPr>
              <a:t>5e-2</a:t>
            </a:r>
          </a:p>
        </p:txBody>
      </p:sp>
      <p:pic>
        <p:nvPicPr>
          <p:cNvPr id="41991" name="Picture 3" descr="C:\Users\lawrence\Pictures\Microsoft Clip Organizer\j043388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9563" y="0"/>
            <a:ext cx="1214437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Content Placeholder 2"/>
          <p:cNvSpPr>
            <a:spLocks noGrp="1"/>
          </p:cNvSpPr>
          <p:nvPr>
            <p:ph idx="1"/>
          </p:nvPr>
        </p:nvSpPr>
        <p:spPr>
          <a:xfrm>
            <a:off x="500063" y="1643063"/>
            <a:ext cx="8229600" cy="5000625"/>
          </a:xfrm>
        </p:spPr>
        <p:txBody>
          <a:bodyPr/>
          <a:lstStyle/>
          <a:p>
            <a:pPr eaLnBrk="1" hangingPunct="1"/>
            <a:r>
              <a:rPr lang="en-GB"/>
              <a:t>R uses E notation to print very large or small numbers</a:t>
            </a:r>
          </a:p>
          <a:p>
            <a:pPr eaLnBrk="1" hangingPunct="1"/>
            <a:r>
              <a:rPr lang="en-GB"/>
              <a:t>Type in:</a:t>
            </a:r>
          </a:p>
          <a:p>
            <a:pPr eaLnBrk="1" hangingPunct="1">
              <a:buFont typeface="Arial" charset="0"/>
              <a:buNone/>
            </a:pPr>
            <a:endParaRPr lang="en-GB"/>
          </a:p>
          <a:p>
            <a:pPr eaLnBrk="1" hangingPunct="1">
              <a:buFont typeface="Arial" charset="0"/>
              <a:buNone/>
            </a:pPr>
            <a:endParaRPr lang="en-GB"/>
          </a:p>
          <a:p>
            <a:pPr eaLnBrk="1" hangingPunct="1"/>
            <a:r>
              <a:rPr lang="en-GB"/>
              <a:t>R gives:</a:t>
            </a:r>
          </a:p>
        </p:txBody>
      </p:sp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E Notation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36" name="TextBox 7"/>
          <p:cNvSpPr txBox="1">
            <a:spLocks noChangeArrowheads="1"/>
          </p:cNvSpPr>
          <p:nvPr/>
        </p:nvSpPr>
        <p:spPr bwMode="auto">
          <a:xfrm>
            <a:off x="8572500" y="62865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F48D22F1-B57E-423C-A392-2C5459924F1D}" type="slidenum">
              <a:rPr lang="en-GB" b="0">
                <a:latin typeface="Calibri" pitchFamily="34" charset="0"/>
              </a:rPr>
              <a:pPr/>
              <a:t>16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44037" name="TextBox 9"/>
          <p:cNvSpPr txBox="1">
            <a:spLocks noChangeArrowheads="1"/>
          </p:cNvSpPr>
          <p:nvPr/>
        </p:nvSpPr>
        <p:spPr bwMode="auto">
          <a:xfrm>
            <a:off x="928688" y="5157788"/>
            <a:ext cx="7715250" cy="1200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1E4 ^ 2</a:t>
            </a:r>
          </a:p>
          <a:p>
            <a:r>
              <a:rPr lang="en-GB" b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[1] 1e+08</a:t>
            </a:r>
          </a:p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1 / 3 / 1e8</a:t>
            </a:r>
          </a:p>
          <a:p>
            <a:r>
              <a:rPr lang="en-GB" b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[1] 3.333333e-09</a:t>
            </a:r>
          </a:p>
        </p:txBody>
      </p:sp>
      <p:sp>
        <p:nvSpPr>
          <p:cNvPr id="44038" name="TextBox 6"/>
          <p:cNvSpPr txBox="1">
            <a:spLocks noChangeArrowheads="1"/>
          </p:cNvSpPr>
          <p:nvPr/>
        </p:nvSpPr>
        <p:spPr bwMode="auto">
          <a:xfrm>
            <a:off x="928688" y="3568700"/>
            <a:ext cx="7715250" cy="64611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latin typeface="Courier New" pitchFamily="49" charset="0"/>
                <a:cs typeface="Courier New" pitchFamily="49" charset="0"/>
              </a:rPr>
              <a:t>1E4 ^2</a:t>
            </a:r>
          </a:p>
          <a:p>
            <a:r>
              <a:rPr lang="en-GB" b="0">
                <a:latin typeface="Courier New" pitchFamily="49" charset="0"/>
                <a:cs typeface="Courier New" pitchFamily="49" charset="0"/>
              </a:rPr>
              <a:t>1 / 3 / 1e8</a:t>
            </a:r>
          </a:p>
        </p:txBody>
      </p:sp>
      <p:pic>
        <p:nvPicPr>
          <p:cNvPr id="44039" name="Picture 3" descr="C:\Users\lawrence\Pictures\Microsoft Clip Organizer\j043388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9563" y="0"/>
            <a:ext cx="1214437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Mistakes in calculations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83" name="TextBox 7"/>
          <p:cNvSpPr txBox="1">
            <a:spLocks noChangeArrowheads="1"/>
          </p:cNvSpPr>
          <p:nvPr/>
        </p:nvSpPr>
        <p:spPr bwMode="auto">
          <a:xfrm>
            <a:off x="8572500" y="62865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C1D6742E-83C4-4E13-9A1B-3F15F93093BC}" type="slidenum">
              <a:rPr lang="en-GB" b="0">
                <a:latin typeface="Calibri" pitchFamily="34" charset="0"/>
              </a:rPr>
              <a:pPr/>
              <a:t>17</a:t>
            </a:fld>
            <a:endParaRPr lang="en-GB" b="0">
              <a:latin typeface="Calibri" pitchFamily="34" charset="0"/>
            </a:endParaRPr>
          </a:p>
        </p:txBody>
      </p:sp>
      <p:pic>
        <p:nvPicPr>
          <p:cNvPr id="46084" name="Picture 3" descr="C:\Users\lawrence\Pictures\Microsoft Clip Organizer\j043388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9563" y="0"/>
            <a:ext cx="1214437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Content Placeholder 2"/>
          <p:cNvSpPr>
            <a:spLocks noGrp="1"/>
          </p:cNvSpPr>
          <p:nvPr>
            <p:ph idx="1"/>
          </p:nvPr>
        </p:nvSpPr>
        <p:spPr>
          <a:xfrm>
            <a:off x="500063" y="1643063"/>
            <a:ext cx="8229600" cy="4929187"/>
          </a:xfrm>
        </p:spPr>
        <p:txBody>
          <a:bodyPr/>
          <a:lstStyle/>
          <a:p>
            <a:pPr eaLnBrk="1" hangingPunct="1"/>
            <a:r>
              <a:rPr lang="en-GB"/>
              <a:t>You may make mistakes in calculations and it is useful to know how R behaves</a:t>
            </a:r>
          </a:p>
          <a:p>
            <a:pPr eaLnBrk="1" hangingPunct="1"/>
            <a:r>
              <a:rPr lang="en-GB"/>
              <a:t>For example, division by 0</a:t>
            </a:r>
            <a:endParaRPr lang="en-GB" b="1"/>
          </a:p>
          <a:p>
            <a:pPr eaLnBrk="1" hangingPunct="1"/>
            <a:endParaRPr lang="en-GB"/>
          </a:p>
          <a:p>
            <a:pPr eaLnBrk="1" hangingPunct="1"/>
            <a:r>
              <a:rPr lang="en-GB"/>
              <a:t>R gives:</a:t>
            </a:r>
          </a:p>
          <a:p>
            <a:pPr eaLnBrk="1" hangingPunct="1">
              <a:buFont typeface="Arial" charset="0"/>
              <a:buNone/>
            </a:pPr>
            <a:endParaRPr lang="en-GB"/>
          </a:p>
        </p:txBody>
      </p:sp>
      <p:sp>
        <p:nvSpPr>
          <p:cNvPr id="46086" name="TextBox 9"/>
          <p:cNvSpPr txBox="1">
            <a:spLocks noChangeArrowheads="1"/>
          </p:cNvSpPr>
          <p:nvPr/>
        </p:nvSpPr>
        <p:spPr bwMode="auto">
          <a:xfrm>
            <a:off x="928688" y="3416300"/>
            <a:ext cx="7715250" cy="36988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latin typeface="Courier New" pitchFamily="49" charset="0"/>
                <a:cs typeface="Courier New" pitchFamily="49" charset="0"/>
              </a:rPr>
              <a:t>1/0</a:t>
            </a:r>
          </a:p>
        </p:txBody>
      </p:sp>
      <p:sp>
        <p:nvSpPr>
          <p:cNvPr id="46087" name="TextBox 10"/>
          <p:cNvSpPr txBox="1">
            <a:spLocks noChangeArrowheads="1"/>
          </p:cNvSpPr>
          <p:nvPr/>
        </p:nvSpPr>
        <p:spPr bwMode="auto">
          <a:xfrm>
            <a:off x="928688" y="4568825"/>
            <a:ext cx="7715250" cy="646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1/0</a:t>
            </a:r>
          </a:p>
          <a:p>
            <a:r>
              <a:rPr lang="en-GB" b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[1] Inf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Mistakes in calculations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31" name="TextBox 7"/>
          <p:cNvSpPr txBox="1">
            <a:spLocks noChangeArrowheads="1"/>
          </p:cNvSpPr>
          <p:nvPr/>
        </p:nvSpPr>
        <p:spPr bwMode="auto">
          <a:xfrm>
            <a:off x="8572500" y="62865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0B19840E-CC1F-42EB-9F80-58E159B8979D}" type="slidenum">
              <a:rPr lang="en-GB" b="0">
                <a:latin typeface="Calibri" pitchFamily="34" charset="0"/>
              </a:rPr>
              <a:pPr/>
              <a:t>18</a:t>
            </a:fld>
            <a:endParaRPr lang="en-GB" b="0">
              <a:latin typeface="Calibri" pitchFamily="34" charset="0"/>
            </a:endParaRPr>
          </a:p>
        </p:txBody>
      </p:sp>
      <p:pic>
        <p:nvPicPr>
          <p:cNvPr id="48132" name="Picture 3" descr="C:\Users\lawrence\Pictures\Microsoft Clip Organizer\j043388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9563" y="0"/>
            <a:ext cx="1214437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Content Placeholder 2"/>
          <p:cNvSpPr>
            <a:spLocks noGrp="1"/>
          </p:cNvSpPr>
          <p:nvPr>
            <p:ph idx="1"/>
          </p:nvPr>
        </p:nvSpPr>
        <p:spPr>
          <a:xfrm>
            <a:off x="500063" y="1643063"/>
            <a:ext cx="8229600" cy="4929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/>
              <a:t>NaN – not number</a:t>
            </a:r>
          </a:p>
          <a:p>
            <a:pPr eaLnBrk="1" hangingPunct="1">
              <a:lnSpc>
                <a:spcPct val="90000"/>
              </a:lnSpc>
            </a:pPr>
            <a:endParaRPr lang="en-GB"/>
          </a:p>
          <a:p>
            <a:pPr eaLnBrk="1" hangingPunct="1">
              <a:lnSpc>
                <a:spcPct val="90000"/>
              </a:lnSpc>
            </a:pPr>
            <a:r>
              <a:rPr lang="en-GB"/>
              <a:t>R gives:</a:t>
            </a:r>
          </a:p>
          <a:p>
            <a:pPr eaLnBrk="1" hangingPunct="1">
              <a:lnSpc>
                <a:spcPct val="90000"/>
              </a:lnSpc>
            </a:pPr>
            <a:endParaRPr lang="en-GB"/>
          </a:p>
          <a:p>
            <a:pPr eaLnBrk="1" hangingPunct="1">
              <a:lnSpc>
                <a:spcPct val="90000"/>
              </a:lnSpc>
            </a:pPr>
            <a:endParaRPr lang="en-GB"/>
          </a:p>
          <a:p>
            <a:pPr eaLnBrk="1" hangingPunct="1">
              <a:lnSpc>
                <a:spcPct val="90000"/>
              </a:lnSpc>
            </a:pPr>
            <a:r>
              <a:rPr lang="en-GB"/>
              <a:t>If you ever see Inf or NaN in a result, you have probably made a mistake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GB">
              <a:cs typeface="Courier New" pitchFamily="49" charset="0"/>
            </a:endParaRPr>
          </a:p>
        </p:txBody>
      </p:sp>
      <p:sp>
        <p:nvSpPr>
          <p:cNvPr id="48134" name="TextBox 11"/>
          <p:cNvSpPr txBox="1">
            <a:spLocks noChangeArrowheads="1"/>
          </p:cNvSpPr>
          <p:nvPr/>
        </p:nvSpPr>
        <p:spPr bwMode="auto">
          <a:xfrm>
            <a:off x="928688" y="2214563"/>
            <a:ext cx="7715250" cy="36988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latin typeface="Courier New" pitchFamily="49" charset="0"/>
                <a:cs typeface="Courier New" pitchFamily="49" charset="0"/>
              </a:rPr>
              <a:t>0/0</a:t>
            </a:r>
          </a:p>
        </p:txBody>
      </p:sp>
      <p:sp>
        <p:nvSpPr>
          <p:cNvPr id="48135" name="TextBox 13"/>
          <p:cNvSpPr txBox="1">
            <a:spLocks noChangeArrowheads="1"/>
          </p:cNvSpPr>
          <p:nvPr/>
        </p:nvSpPr>
        <p:spPr bwMode="auto">
          <a:xfrm>
            <a:off x="928688" y="3357563"/>
            <a:ext cx="7715250" cy="646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0/0</a:t>
            </a:r>
          </a:p>
          <a:p>
            <a:r>
              <a:rPr lang="en-GB" b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[1] NaN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Content Placeholder 2"/>
          <p:cNvSpPr txBox="1">
            <a:spLocks/>
          </p:cNvSpPr>
          <p:nvPr/>
        </p:nvSpPr>
        <p:spPr bwMode="auto">
          <a:xfrm>
            <a:off x="500063" y="1500188"/>
            <a:ext cx="4643437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2800" b="0">
                <a:latin typeface="Calibri" pitchFamily="34" charset="0"/>
              </a:rPr>
              <a:t>Let’s say we want to record the maximum width of an insects’s wing in cm:</a:t>
            </a:r>
          </a:p>
        </p:txBody>
      </p:sp>
      <p:pic>
        <p:nvPicPr>
          <p:cNvPr id="50178" name="Picture 14" descr="_DSC4865x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0" y="1214438"/>
            <a:ext cx="40005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500063" y="3500438"/>
            <a:ext cx="8229600" cy="1928812"/>
          </a:xfrm>
        </p:spPr>
        <p:txBody>
          <a:bodyPr/>
          <a:lstStyle/>
          <a:p>
            <a:pPr eaLnBrk="1" hangingPunct="1"/>
            <a:r>
              <a:rPr lang="en-GB" sz="2800">
                <a:cs typeface="Courier New" pitchFamily="49" charset="0"/>
              </a:rPr>
              <a:t>This line is read ‘the </a:t>
            </a:r>
            <a:r>
              <a:rPr lang="en-GB" sz="2800" b="1">
                <a:cs typeface="Courier New" pitchFamily="49" charset="0"/>
              </a:rPr>
              <a:t>variable</a:t>
            </a:r>
            <a:r>
              <a:rPr lang="en-GB" sz="2800">
                <a:cs typeface="Courier New" pitchFamily="49" charset="0"/>
              </a:rPr>
              <a:t> wing.width.cm gets the value 1.2’</a:t>
            </a:r>
          </a:p>
          <a:p>
            <a:pPr eaLnBrk="1" hangingPunct="1"/>
            <a:r>
              <a:rPr lang="en-GB" sz="2800">
                <a:cs typeface="Courier New" pitchFamily="49" charset="0"/>
              </a:rPr>
              <a:t>A </a:t>
            </a:r>
            <a:r>
              <a:rPr lang="en-GB" sz="2800" b="1">
                <a:cs typeface="Courier New" pitchFamily="49" charset="0"/>
              </a:rPr>
              <a:t>variable</a:t>
            </a:r>
            <a:r>
              <a:rPr lang="en-GB" sz="2800">
                <a:cs typeface="Courier New" pitchFamily="49" charset="0"/>
              </a:rPr>
              <a:t> is a name that is a container for one or more values</a:t>
            </a:r>
          </a:p>
        </p:txBody>
      </p:sp>
      <p:sp>
        <p:nvSpPr>
          <p:cNvPr id="501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Variables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82" name="TextBox 4"/>
          <p:cNvSpPr txBox="1">
            <a:spLocks noChangeArrowheads="1"/>
          </p:cNvSpPr>
          <p:nvPr/>
        </p:nvSpPr>
        <p:spPr bwMode="auto">
          <a:xfrm>
            <a:off x="928688" y="3000375"/>
            <a:ext cx="3929062" cy="36988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latin typeface="Courier New" pitchFamily="49" charset="0"/>
                <a:cs typeface="Courier New" pitchFamily="49" charset="0"/>
              </a:rPr>
              <a:t>wing.width.cm &lt;- 1.2</a:t>
            </a:r>
          </a:p>
        </p:txBody>
      </p:sp>
      <p:sp>
        <p:nvSpPr>
          <p:cNvPr id="50183" name="TextBox 7"/>
          <p:cNvSpPr txBox="1">
            <a:spLocks noChangeArrowheads="1"/>
          </p:cNvSpPr>
          <p:nvPr/>
        </p:nvSpPr>
        <p:spPr bwMode="auto">
          <a:xfrm>
            <a:off x="8572500" y="62865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642884BF-0D77-46AC-AF33-D401EC171542}" type="slidenum">
              <a:rPr lang="en-GB" b="0">
                <a:latin typeface="Calibri" pitchFamily="34" charset="0"/>
              </a:rPr>
              <a:pPr/>
              <a:t>19</a:t>
            </a:fld>
            <a:endParaRPr lang="en-GB" b="0">
              <a:latin typeface="Calibri" pitchFamily="34" charset="0"/>
            </a:endParaRPr>
          </a:p>
        </p:txBody>
      </p:sp>
      <p:grpSp>
        <p:nvGrpSpPr>
          <p:cNvPr id="50184" name="Group 11"/>
          <p:cNvGrpSpPr>
            <a:grpSpLocks/>
          </p:cNvGrpSpPr>
          <p:nvPr/>
        </p:nvGrpSpPr>
        <p:grpSpPr bwMode="auto">
          <a:xfrm>
            <a:off x="5857875" y="4857750"/>
            <a:ext cx="2860675" cy="1928813"/>
            <a:chOff x="6215075" y="4286253"/>
            <a:chExt cx="2861075" cy="1928830"/>
          </a:xfrm>
        </p:grpSpPr>
        <p:pic>
          <p:nvPicPr>
            <p:cNvPr id="50186" name="Picture 2" descr="C:\Users\lawrence\Pictures\Microsoft Clip Organizer\hh00077_.wm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358082" y="4929198"/>
              <a:ext cx="1496192" cy="1285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0187" name="Group 19"/>
            <p:cNvGrpSpPr>
              <a:grpSpLocks/>
            </p:cNvGrpSpPr>
            <p:nvPr/>
          </p:nvGrpSpPr>
          <p:grpSpPr bwMode="auto">
            <a:xfrm>
              <a:off x="6215075" y="4286253"/>
              <a:ext cx="1622405" cy="857260"/>
              <a:chOff x="5357818" y="5286386"/>
              <a:chExt cx="1285883" cy="714383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5357818" y="5286386"/>
                <a:ext cx="1214351" cy="5000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sz="2400" dirty="0">
                    <a:latin typeface="Comic Sans MS" pitchFamily="66" charset="0"/>
                  </a:rPr>
                  <a:t>1.2</a:t>
                </a:r>
              </a:p>
            </p:txBody>
          </p:sp>
          <p:cxnSp>
            <p:nvCxnSpPr>
              <p:cNvPr id="14" name="Straight Arrow Connector 13"/>
              <p:cNvCxnSpPr>
                <a:stCxn id="10" idx="5"/>
              </p:cNvCxnSpPr>
              <p:nvPr/>
            </p:nvCxnSpPr>
            <p:spPr>
              <a:xfrm rot="16200000" flipH="1">
                <a:off x="6375778" y="5732649"/>
                <a:ext cx="287075" cy="249162"/>
              </a:xfrm>
              <a:prstGeom prst="straightConnector1">
                <a:avLst/>
              </a:prstGeom>
              <a:ln w="44450" cmpd="sng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188" name="TextBox 10"/>
            <p:cNvSpPr txBox="1">
              <a:spLocks noChangeArrowheads="1"/>
            </p:cNvSpPr>
            <p:nvPr/>
          </p:nvSpPr>
          <p:spPr bwMode="auto">
            <a:xfrm rot="1857994">
              <a:off x="7328556" y="5493885"/>
              <a:ext cx="17475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  <a:latin typeface="Comic Sans MS" pitchFamily="66" charset="0"/>
                </a:rPr>
                <a:t>wing.width.cm</a:t>
              </a:r>
            </a:p>
          </p:txBody>
        </p:sp>
      </p:grpSp>
      <p:sp>
        <p:nvSpPr>
          <p:cNvPr id="50185" name="Content Placeholder 2"/>
          <p:cNvSpPr txBox="1">
            <a:spLocks/>
          </p:cNvSpPr>
          <p:nvPr/>
        </p:nvSpPr>
        <p:spPr bwMode="auto">
          <a:xfrm>
            <a:off x="500063" y="5357813"/>
            <a:ext cx="52863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2800" b="0">
                <a:latin typeface="Calibri" pitchFamily="34" charset="0"/>
              </a:rPr>
              <a:t>R doesn’t keep track of units; we do this by including the units in the variable name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Introduction to programming in R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25"/>
          </a:xfrm>
        </p:spPr>
        <p:txBody>
          <a:bodyPr/>
          <a:lstStyle/>
          <a:p>
            <a:pPr eaLnBrk="1" hangingPunct="1"/>
            <a:r>
              <a:rPr lang="en-GB" dirty="0"/>
              <a:t>Starts as a very basic introduction to R</a:t>
            </a:r>
          </a:p>
          <a:p>
            <a:pPr eaLnBrk="1" hangingPunct="1"/>
            <a:r>
              <a:rPr lang="en-GB" dirty="0"/>
              <a:t>Will get more complicated as we go</a:t>
            </a:r>
          </a:p>
          <a:p>
            <a:pPr eaLnBrk="1" hangingPunct="1"/>
            <a:r>
              <a:rPr lang="en-GB" dirty="0"/>
              <a:t>We will cover simple programming concepts</a:t>
            </a:r>
          </a:p>
          <a:p>
            <a:pPr eaLnBrk="1" hangingPunct="1"/>
            <a:r>
              <a:rPr lang="en-GB" dirty="0"/>
              <a:t>No statistics, just coding! </a:t>
            </a:r>
          </a:p>
          <a:p>
            <a:pPr eaLnBrk="1" hangingPunct="1"/>
            <a:r>
              <a:rPr lang="en-GB" dirty="0"/>
              <a:t>You will use R a lot</a:t>
            </a:r>
          </a:p>
          <a:p>
            <a:pPr eaLnBrk="1" hangingPunct="1"/>
            <a:r>
              <a:rPr lang="en-GB" dirty="0"/>
              <a:t>You should construct your own expertise in it, starting here!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8572500" y="62865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EA444DA7-F745-49E5-87C6-D48635763FEC}" type="slidenum">
              <a:rPr lang="en-GB" b="0">
                <a:latin typeface="Calibri" pitchFamily="34" charset="0"/>
              </a:rPr>
              <a:pPr/>
              <a:t>2</a:t>
            </a:fld>
            <a:endParaRPr lang="en-GB" b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0063" y="1643063"/>
            <a:ext cx="8229600" cy="5072062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>
                <a:cs typeface="Courier New" pitchFamily="49" charset="0"/>
              </a:rPr>
              <a:t>You can examine the contents of a variable by typing its name and hitting return: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dirty="0"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>
                <a:cs typeface="Courier New" pitchFamily="49" charset="0"/>
              </a:rPr>
              <a:t>As expected, wing.width.cm contains 1.2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Let’s check the number of values in the variable: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>
                <a:cs typeface="Courier New" pitchFamily="49" charset="0"/>
              </a:rPr>
              <a:t>Just the one value, which is nice</a:t>
            </a:r>
          </a:p>
        </p:txBody>
      </p:sp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Variables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28" name="TextBox 6"/>
          <p:cNvSpPr txBox="1">
            <a:spLocks noChangeArrowheads="1"/>
          </p:cNvSpPr>
          <p:nvPr/>
        </p:nvSpPr>
        <p:spPr bwMode="auto">
          <a:xfrm>
            <a:off x="928688" y="3143250"/>
            <a:ext cx="6286500" cy="646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wing.width.cm</a:t>
            </a:r>
          </a:p>
          <a:p>
            <a:r>
              <a:rPr lang="en-GB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 1.2</a:t>
            </a:r>
          </a:p>
        </p:txBody>
      </p:sp>
      <p:sp>
        <p:nvSpPr>
          <p:cNvPr id="52229" name="TextBox 8"/>
          <p:cNvSpPr txBox="1">
            <a:spLocks noChangeArrowheads="1"/>
          </p:cNvSpPr>
          <p:nvPr/>
        </p:nvSpPr>
        <p:spPr bwMode="auto">
          <a:xfrm>
            <a:off x="8572500" y="62865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9C2F1EBA-E604-40B0-87D9-391330FC93C7}" type="slidenum">
              <a:rPr lang="en-GB" b="0">
                <a:latin typeface="Calibri" pitchFamily="34" charset="0"/>
              </a:rPr>
              <a:pPr/>
              <a:t>20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52230" name="TextBox 7"/>
          <p:cNvSpPr txBox="1">
            <a:spLocks noChangeArrowheads="1"/>
          </p:cNvSpPr>
          <p:nvPr/>
        </p:nvSpPr>
        <p:spPr bwMode="auto">
          <a:xfrm>
            <a:off x="928688" y="5367338"/>
            <a:ext cx="7715250" cy="646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length(wing.width.cm)</a:t>
            </a:r>
          </a:p>
          <a:p>
            <a:r>
              <a:rPr lang="en-GB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 1</a:t>
            </a:r>
          </a:p>
        </p:txBody>
      </p:sp>
      <p:sp>
        <p:nvSpPr>
          <p:cNvPr id="52231" name="TextBox 9"/>
          <p:cNvSpPr txBox="1">
            <a:spLocks noChangeArrowheads="1"/>
          </p:cNvSpPr>
          <p:nvPr/>
        </p:nvSpPr>
        <p:spPr bwMode="auto">
          <a:xfrm>
            <a:off x="928688" y="2643188"/>
            <a:ext cx="6286500" cy="36988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latin typeface="Courier New" pitchFamily="49" charset="0"/>
                <a:cs typeface="Courier New" pitchFamily="49" charset="0"/>
              </a:rPr>
              <a:t>wing.width.cm</a:t>
            </a:r>
          </a:p>
        </p:txBody>
      </p:sp>
      <p:sp>
        <p:nvSpPr>
          <p:cNvPr id="52232" name="TextBox 10"/>
          <p:cNvSpPr txBox="1">
            <a:spLocks noChangeArrowheads="1"/>
          </p:cNvSpPr>
          <p:nvPr/>
        </p:nvSpPr>
        <p:spPr bwMode="auto">
          <a:xfrm>
            <a:off x="928688" y="4857750"/>
            <a:ext cx="7715250" cy="36988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latin typeface="Courier New" pitchFamily="49" charset="0"/>
                <a:cs typeface="Courier New" pitchFamily="49" charset="0"/>
              </a:rPr>
              <a:t>length(wing.width.cm)</a:t>
            </a:r>
          </a:p>
        </p:txBody>
      </p:sp>
      <p:grpSp>
        <p:nvGrpSpPr>
          <p:cNvPr id="52233" name="Group 33"/>
          <p:cNvGrpSpPr>
            <a:grpSpLocks/>
          </p:cNvGrpSpPr>
          <p:nvPr/>
        </p:nvGrpSpPr>
        <p:grpSpPr bwMode="auto">
          <a:xfrm>
            <a:off x="7286625" y="2143125"/>
            <a:ext cx="1754188" cy="1852613"/>
            <a:chOff x="7286644" y="2148553"/>
            <a:chExt cx="1754006" cy="1851951"/>
          </a:xfrm>
        </p:grpSpPr>
        <p:pic>
          <p:nvPicPr>
            <p:cNvPr id="52235" name="Picture 2" descr="C:\Users\lawrence\Pictures\Microsoft Clip Organizer\hh00077_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67593" y="2714619"/>
              <a:ext cx="1496192" cy="1285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236" name="TextBox 15"/>
            <p:cNvSpPr txBox="1">
              <a:spLocks noChangeArrowheads="1"/>
            </p:cNvSpPr>
            <p:nvPr/>
          </p:nvSpPr>
          <p:spPr bwMode="auto">
            <a:xfrm rot="1857994">
              <a:off x="7286644" y="3349116"/>
              <a:ext cx="17540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  <a:latin typeface="Comic Sans MS" pitchFamily="66" charset="0"/>
                </a:rPr>
                <a:t>wingWidthCm </a:t>
              </a:r>
            </a:p>
          </p:txBody>
        </p:sp>
        <p:pic>
          <p:nvPicPr>
            <p:cNvPr id="52237" name="Picture 6" descr="C:\Users\lawrence\Pictures\Microsoft Clip Organizer\j0424222.wm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-693577">
              <a:off x="7870204" y="2148553"/>
              <a:ext cx="855018" cy="866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2234" name="Rectangle 17"/>
          <p:cNvSpPr>
            <a:spLocks noChangeArrowheads="1"/>
          </p:cNvSpPr>
          <p:nvPr/>
        </p:nvSpPr>
        <p:spPr bwMode="auto">
          <a:xfrm>
            <a:off x="7715250" y="2987675"/>
            <a:ext cx="566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  <a:latin typeface="Comic Sans MS" pitchFamily="66" charset="0"/>
              </a:rPr>
              <a:t>1.2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Vectors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75" name="TextBox 4"/>
          <p:cNvSpPr txBox="1">
            <a:spLocks noChangeArrowheads="1"/>
          </p:cNvSpPr>
          <p:nvPr/>
        </p:nvSpPr>
        <p:spPr bwMode="auto">
          <a:xfrm>
            <a:off x="4071938" y="2773363"/>
            <a:ext cx="4857750" cy="36988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latin typeface="Courier New" pitchFamily="49" charset="0"/>
                <a:cs typeface="Courier New" pitchFamily="49" charset="0"/>
              </a:rPr>
              <a:t>wing.length.cm &lt;- c(4.7, 5.2, 4.8)</a:t>
            </a:r>
          </a:p>
        </p:txBody>
      </p:sp>
      <p:sp>
        <p:nvSpPr>
          <p:cNvPr id="54276" name="TextBox 8"/>
          <p:cNvSpPr txBox="1">
            <a:spLocks noChangeArrowheads="1"/>
          </p:cNvSpPr>
          <p:nvPr/>
        </p:nvSpPr>
        <p:spPr bwMode="auto">
          <a:xfrm>
            <a:off x="8572500" y="62865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DCFFD110-9DD3-4AD7-B33B-7F735D8DC3B4}" type="slidenum">
              <a:rPr lang="en-GB" b="0">
                <a:latin typeface="Calibri" pitchFamily="34" charset="0"/>
              </a:rPr>
              <a:pPr/>
              <a:t>21</a:t>
            </a:fld>
            <a:endParaRPr lang="en-GB" b="0">
              <a:latin typeface="Calibri" pitchFamily="34" charset="0"/>
            </a:endParaRPr>
          </a:p>
        </p:txBody>
      </p:sp>
      <p:grpSp>
        <p:nvGrpSpPr>
          <p:cNvPr id="54277" name="Group 13"/>
          <p:cNvGrpSpPr>
            <a:grpSpLocks/>
          </p:cNvGrpSpPr>
          <p:nvPr/>
        </p:nvGrpSpPr>
        <p:grpSpPr bwMode="auto">
          <a:xfrm>
            <a:off x="6529388" y="3979863"/>
            <a:ext cx="2900362" cy="2378075"/>
            <a:chOff x="5429256" y="4429157"/>
            <a:chExt cx="2900650" cy="2378636"/>
          </a:xfrm>
        </p:grpSpPr>
        <p:pic>
          <p:nvPicPr>
            <p:cNvPr id="54281" name="Picture 2" descr="C:\Users\lawrence\Pictures\Microsoft Clip Organizer\hh00077_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500826" y="5500702"/>
              <a:ext cx="1520866" cy="1307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Oval 11"/>
            <p:cNvSpPr/>
            <p:nvPr/>
          </p:nvSpPr>
          <p:spPr>
            <a:xfrm>
              <a:off x="5429256" y="4429157"/>
              <a:ext cx="1571781" cy="12147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400" dirty="0">
                  <a:latin typeface="Comic Sans MS" pitchFamily="66" charset="0"/>
                </a:rPr>
                <a:t>4.7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400" dirty="0">
                  <a:latin typeface="Comic Sans MS" pitchFamily="66" charset="0"/>
                </a:rPr>
                <a:t>5.2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400" dirty="0">
                  <a:latin typeface="Comic Sans MS" pitchFamily="66" charset="0"/>
                </a:rPr>
                <a:t>4.8</a:t>
              </a:r>
            </a:p>
          </p:txBody>
        </p:sp>
        <p:cxnSp>
          <p:nvCxnSpPr>
            <p:cNvPr id="13" name="Straight Arrow Connector 12"/>
            <p:cNvCxnSpPr>
              <a:stCxn id="12" idx="5"/>
            </p:cNvCxnSpPr>
            <p:nvPr/>
          </p:nvCxnSpPr>
          <p:spPr>
            <a:xfrm rot="16200000" flipH="1">
              <a:off x="6832728" y="5404136"/>
              <a:ext cx="249297" cy="373100"/>
            </a:xfrm>
            <a:prstGeom prst="straightConnector1">
              <a:avLst/>
            </a:prstGeom>
            <a:ln w="44450" cmpd="sng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284" name="TextBox 10"/>
            <p:cNvSpPr txBox="1">
              <a:spLocks noChangeArrowheads="1"/>
            </p:cNvSpPr>
            <p:nvPr/>
          </p:nvSpPr>
          <p:spPr bwMode="auto">
            <a:xfrm rot="1857994">
              <a:off x="6407585" y="6090448"/>
              <a:ext cx="192232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  <a:latin typeface="Comic Sans MS" pitchFamily="66" charset="0"/>
                </a:rPr>
                <a:t>wing.length.cm </a:t>
              </a:r>
            </a:p>
          </p:txBody>
        </p:sp>
      </p:grpSp>
      <p:pic>
        <p:nvPicPr>
          <p:cNvPr id="54278" name="Picture 14" descr="_DSC7288_processed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214438"/>
            <a:ext cx="3714750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9" name="Content Placeholder 2"/>
          <p:cNvSpPr txBox="1">
            <a:spLocks/>
          </p:cNvSpPr>
          <p:nvPr/>
        </p:nvSpPr>
        <p:spPr bwMode="auto">
          <a:xfrm>
            <a:off x="3857625" y="1643063"/>
            <a:ext cx="4929188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3200" b="0" dirty="0">
                <a:latin typeface="Calibri" pitchFamily="34" charset="0"/>
              </a:rPr>
              <a:t>Say we had three insect wing lengths in cm: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GB" sz="3200" b="0" dirty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54280" name="Content Placeholder 2"/>
          <p:cNvSpPr txBox="1">
            <a:spLocks/>
          </p:cNvSpPr>
          <p:nvPr/>
        </p:nvSpPr>
        <p:spPr bwMode="auto">
          <a:xfrm>
            <a:off x="500063" y="3357563"/>
            <a:ext cx="6500812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3200" b="0">
                <a:latin typeface="Calibri" pitchFamily="34" charset="0"/>
                <a:cs typeface="Courier New" pitchFamily="49" charset="0"/>
              </a:rPr>
              <a:t>This line is read ‘the variable wing.length.cm gets the </a:t>
            </a:r>
            <a:r>
              <a:rPr lang="en-GB" sz="3200">
                <a:latin typeface="Calibri" pitchFamily="34" charset="0"/>
                <a:cs typeface="Courier New" pitchFamily="49" charset="0"/>
              </a:rPr>
              <a:t>vector</a:t>
            </a:r>
            <a:r>
              <a:rPr lang="en-GB" sz="3200" b="0">
                <a:latin typeface="Calibri" pitchFamily="34" charset="0"/>
                <a:cs typeface="Courier New" pitchFamily="49" charset="0"/>
              </a:rPr>
              <a:t> of values 4.7, 5.2 and 4.8’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3200" b="0">
                <a:latin typeface="Calibri" pitchFamily="34" charset="0"/>
              </a:rPr>
              <a:t>c() </a:t>
            </a:r>
            <a:r>
              <a:rPr lang="en-GB" sz="3200">
                <a:latin typeface="Calibri" pitchFamily="34" charset="0"/>
              </a:rPr>
              <a:t>concatenates</a:t>
            </a:r>
            <a:r>
              <a:rPr lang="en-GB" sz="3200" b="0">
                <a:latin typeface="Calibri" pitchFamily="34" charset="0"/>
              </a:rPr>
              <a:t> items into a </a:t>
            </a:r>
            <a:r>
              <a:rPr lang="en-GB" sz="3200">
                <a:latin typeface="Calibri" pitchFamily="34" charset="0"/>
              </a:rPr>
              <a:t>vector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3200" b="0">
                <a:latin typeface="Calibri" pitchFamily="34" charset="0"/>
              </a:rPr>
              <a:t>A </a:t>
            </a:r>
            <a:r>
              <a:rPr lang="en-GB" sz="3200">
                <a:latin typeface="Calibri" pitchFamily="34" charset="0"/>
              </a:rPr>
              <a:t>vector</a:t>
            </a:r>
            <a:r>
              <a:rPr lang="en-GB" sz="3200" b="0">
                <a:latin typeface="Calibri" pitchFamily="34" charset="0"/>
              </a:rPr>
              <a:t> is a collection of similar data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c() is one of the most commonly used functions</a:t>
            </a:r>
          </a:p>
          <a:p>
            <a:r>
              <a:rPr lang="en-GB" dirty="0"/>
              <a:t>Don’t forget it!</a:t>
            </a:r>
          </a:p>
          <a:p>
            <a:r>
              <a:rPr lang="en-GB" dirty="0"/>
              <a:t>Remember if you want to use it to bind numbers together in a vector, you use it</a:t>
            </a:r>
          </a:p>
          <a:p>
            <a:r>
              <a:rPr lang="en-GB" dirty="0"/>
              <a:t>There are other uses we will see later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306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0063" y="1643063"/>
            <a:ext cx="8229600" cy="492918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>
                <a:cs typeface="Courier New" pitchFamily="49" charset="0"/>
              </a:rPr>
              <a:t>Let’s create the variable: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>
                <a:cs typeface="Courier New" pitchFamily="49" charset="0"/>
              </a:rPr>
              <a:t>And check its contents: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>
                <a:cs typeface="Courier New" pitchFamily="49" charset="0"/>
              </a:rPr>
              <a:t>wing.lengths.cm is therefore a vector containing three </a:t>
            </a:r>
            <a:r>
              <a:rPr lang="en-GB" b="1" dirty="0">
                <a:cs typeface="Courier New" pitchFamily="49" charset="0"/>
              </a:rPr>
              <a:t>elements</a:t>
            </a:r>
            <a:endParaRPr lang="en-GB" dirty="0">
              <a:cs typeface="Courier New" pitchFamily="49" charset="0"/>
            </a:endParaRPr>
          </a:p>
        </p:txBody>
      </p:sp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Vectors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24" name="TextBox 7"/>
          <p:cNvSpPr txBox="1">
            <a:spLocks noChangeArrowheads="1"/>
          </p:cNvSpPr>
          <p:nvPr/>
        </p:nvSpPr>
        <p:spPr bwMode="auto">
          <a:xfrm>
            <a:off x="928688" y="2286000"/>
            <a:ext cx="7715250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wing.length.cm &lt;- c(4.7, 5.2, 4.8)</a:t>
            </a:r>
          </a:p>
        </p:txBody>
      </p:sp>
      <p:sp>
        <p:nvSpPr>
          <p:cNvPr id="56325" name="TextBox 8"/>
          <p:cNvSpPr txBox="1">
            <a:spLocks noChangeArrowheads="1"/>
          </p:cNvSpPr>
          <p:nvPr/>
        </p:nvSpPr>
        <p:spPr bwMode="auto">
          <a:xfrm>
            <a:off x="8572500" y="62865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02DDE4B1-4F20-4E60-804B-725759BA73AE}" type="slidenum">
              <a:rPr lang="en-GB" b="0">
                <a:latin typeface="Calibri" pitchFamily="34" charset="0"/>
              </a:rPr>
              <a:pPr/>
              <a:t>23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56326" name="TextBox 6"/>
          <p:cNvSpPr txBox="1">
            <a:spLocks noChangeArrowheads="1"/>
          </p:cNvSpPr>
          <p:nvPr/>
        </p:nvSpPr>
        <p:spPr bwMode="auto">
          <a:xfrm>
            <a:off x="928688" y="4089400"/>
            <a:ext cx="7715250" cy="1200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wing.length.cm</a:t>
            </a:r>
          </a:p>
          <a:p>
            <a:r>
              <a:rPr lang="en-GB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 4.7 5.2 4.8</a:t>
            </a:r>
          </a:p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length(wing.length.cm)</a:t>
            </a:r>
          </a:p>
          <a:p>
            <a:r>
              <a:rPr lang="en-GB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 3</a:t>
            </a:r>
          </a:p>
        </p:txBody>
      </p:sp>
      <p:sp>
        <p:nvSpPr>
          <p:cNvPr id="56327" name="TextBox 9"/>
          <p:cNvSpPr txBox="1">
            <a:spLocks noChangeArrowheads="1"/>
          </p:cNvSpPr>
          <p:nvPr/>
        </p:nvSpPr>
        <p:spPr bwMode="auto">
          <a:xfrm>
            <a:off x="928688" y="3214688"/>
            <a:ext cx="7715250" cy="64611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latin typeface="Courier New" pitchFamily="49" charset="0"/>
                <a:cs typeface="Courier New" pitchFamily="49" charset="0"/>
              </a:rPr>
              <a:t>wing.length.cm</a:t>
            </a:r>
          </a:p>
          <a:p>
            <a:r>
              <a:rPr lang="en-GB" b="0">
                <a:latin typeface="Courier New" pitchFamily="49" charset="0"/>
                <a:cs typeface="Courier New" pitchFamily="49" charset="0"/>
              </a:rPr>
              <a:t>length(wing.length.cm)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Content Placeholder 2"/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929188"/>
          </a:xfrm>
        </p:spPr>
        <p:txBody>
          <a:bodyPr/>
          <a:lstStyle/>
          <a:p>
            <a:pPr eaLnBrk="1" hangingPunct="1"/>
            <a:r>
              <a:rPr lang="en-GB">
                <a:cs typeface="Courier New" pitchFamily="49" charset="0"/>
              </a:rPr>
              <a:t>We can examine individual elements:</a:t>
            </a:r>
          </a:p>
          <a:p>
            <a:pPr eaLnBrk="1" hangingPunct="1"/>
            <a:endParaRPr lang="en-GB"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endParaRPr lang="en-GB">
              <a:cs typeface="Courier New" pitchFamily="49" charset="0"/>
            </a:endParaRPr>
          </a:p>
          <a:p>
            <a:pPr eaLnBrk="1" hangingPunct="1"/>
            <a:r>
              <a:rPr lang="en-GB">
                <a:cs typeface="Courier New" pitchFamily="49" charset="0"/>
              </a:rPr>
              <a:t>We can also set the value of an element:</a:t>
            </a:r>
          </a:p>
          <a:p>
            <a:pPr eaLnBrk="1" hangingPunct="1"/>
            <a:endParaRPr lang="en-GB">
              <a:cs typeface="Courier New" pitchFamily="49" charset="0"/>
            </a:endParaRPr>
          </a:p>
          <a:p>
            <a:pPr eaLnBrk="1" hangingPunct="1"/>
            <a:endParaRPr lang="en-GB">
              <a:cs typeface="Courier New" pitchFamily="49" charset="0"/>
            </a:endParaRPr>
          </a:p>
          <a:p>
            <a:pPr eaLnBrk="1" hangingPunct="1"/>
            <a:endParaRPr lang="en-GB">
              <a:cs typeface="Courier New" pitchFamily="49" charset="0"/>
            </a:endParaRPr>
          </a:p>
          <a:p>
            <a:pPr eaLnBrk="1" hangingPunct="1"/>
            <a:r>
              <a:rPr lang="en-GB">
                <a:cs typeface="Courier New" pitchFamily="49" charset="0"/>
              </a:rPr>
              <a:t>Set it back to its original value:</a:t>
            </a:r>
          </a:p>
        </p:txBody>
      </p:sp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Vector elements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72" name="TextBox 8"/>
          <p:cNvSpPr txBox="1">
            <a:spLocks noChangeArrowheads="1"/>
          </p:cNvSpPr>
          <p:nvPr/>
        </p:nvSpPr>
        <p:spPr bwMode="auto">
          <a:xfrm>
            <a:off x="8572500" y="62865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B6D540F0-8620-432C-9D99-7DE89BCA1391}" type="slidenum">
              <a:rPr lang="en-GB" b="0">
                <a:latin typeface="Calibri" pitchFamily="34" charset="0"/>
              </a:rPr>
              <a:pPr/>
              <a:t>24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58373" name="TextBox 6"/>
          <p:cNvSpPr txBox="1">
            <a:spLocks noChangeArrowheads="1"/>
          </p:cNvSpPr>
          <p:nvPr/>
        </p:nvSpPr>
        <p:spPr bwMode="auto">
          <a:xfrm>
            <a:off x="928688" y="2568575"/>
            <a:ext cx="7715250" cy="646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wing.length.cm[3]</a:t>
            </a:r>
          </a:p>
          <a:p>
            <a:r>
              <a:rPr lang="en-GB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 4.8</a:t>
            </a:r>
          </a:p>
        </p:txBody>
      </p:sp>
      <p:sp>
        <p:nvSpPr>
          <p:cNvPr id="58374" name="TextBox 9"/>
          <p:cNvSpPr txBox="1">
            <a:spLocks noChangeArrowheads="1"/>
          </p:cNvSpPr>
          <p:nvPr/>
        </p:nvSpPr>
        <p:spPr bwMode="auto">
          <a:xfrm>
            <a:off x="928688" y="4500563"/>
            <a:ext cx="7715250" cy="923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wing.length.cm[3] &lt;- 12.1</a:t>
            </a:r>
          </a:p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wing.length.cm</a:t>
            </a:r>
          </a:p>
          <a:p>
            <a:r>
              <a:rPr lang="en-GB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 4.7  5.2 12.1</a:t>
            </a:r>
          </a:p>
        </p:txBody>
      </p:sp>
      <p:sp>
        <p:nvSpPr>
          <p:cNvPr id="58375" name="TextBox 7"/>
          <p:cNvSpPr txBox="1">
            <a:spLocks noChangeArrowheads="1"/>
          </p:cNvSpPr>
          <p:nvPr/>
        </p:nvSpPr>
        <p:spPr bwMode="auto">
          <a:xfrm>
            <a:off x="928688" y="2068513"/>
            <a:ext cx="7715250" cy="36988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latin typeface="Courier New" pitchFamily="49" charset="0"/>
                <a:cs typeface="Courier New" pitchFamily="49" charset="0"/>
              </a:rPr>
              <a:t>wing.length.cm[3]</a:t>
            </a:r>
          </a:p>
        </p:txBody>
      </p:sp>
      <p:sp>
        <p:nvSpPr>
          <p:cNvPr id="58376" name="TextBox 10"/>
          <p:cNvSpPr txBox="1">
            <a:spLocks noChangeArrowheads="1"/>
          </p:cNvSpPr>
          <p:nvPr/>
        </p:nvSpPr>
        <p:spPr bwMode="auto">
          <a:xfrm>
            <a:off x="928688" y="3714750"/>
            <a:ext cx="7715250" cy="64611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latin typeface="Courier New" pitchFamily="49" charset="0"/>
                <a:cs typeface="Courier New" pitchFamily="49" charset="0"/>
              </a:rPr>
              <a:t>wing.length.cm[3] &lt;- 12.1</a:t>
            </a:r>
          </a:p>
          <a:p>
            <a:r>
              <a:rPr lang="en-GB" b="0">
                <a:latin typeface="Courier New" pitchFamily="49" charset="0"/>
                <a:cs typeface="Courier New" pitchFamily="49" charset="0"/>
              </a:rPr>
              <a:t>wing.length.cm</a:t>
            </a:r>
          </a:p>
        </p:txBody>
      </p:sp>
      <p:sp>
        <p:nvSpPr>
          <p:cNvPr id="58377" name="TextBox 12"/>
          <p:cNvSpPr txBox="1">
            <a:spLocks noChangeArrowheads="1"/>
          </p:cNvSpPr>
          <p:nvPr/>
        </p:nvSpPr>
        <p:spPr bwMode="auto">
          <a:xfrm>
            <a:off x="928688" y="6157913"/>
            <a:ext cx="7715250" cy="36988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latin typeface="Courier New" pitchFamily="49" charset="0"/>
                <a:cs typeface="Courier New" pitchFamily="49" charset="0"/>
              </a:rPr>
              <a:t>wing.length.cm[3] &lt;- 4.8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Content Placeholder 2"/>
          <p:cNvSpPr>
            <a:spLocks noGrp="1"/>
          </p:cNvSpPr>
          <p:nvPr>
            <p:ph idx="1"/>
          </p:nvPr>
        </p:nvSpPr>
        <p:spPr>
          <a:xfrm>
            <a:off x="500063" y="1643063"/>
            <a:ext cx="8229600" cy="5000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3000" dirty="0">
                <a:cs typeface="Courier New" pitchFamily="49" charset="0"/>
              </a:rPr>
              <a:t>We entered the three wing lengths in cm</a:t>
            </a:r>
          </a:p>
          <a:p>
            <a:pPr eaLnBrk="1" hangingPunct="1">
              <a:lnSpc>
                <a:spcPct val="90000"/>
              </a:lnSpc>
            </a:pPr>
            <a:r>
              <a:rPr lang="en-GB" sz="3000" dirty="0">
                <a:cs typeface="Courier New" pitchFamily="49" charset="0"/>
              </a:rPr>
              <a:t>Say we need them in mm:</a:t>
            </a:r>
          </a:p>
          <a:p>
            <a:pPr eaLnBrk="1" hangingPunct="1">
              <a:lnSpc>
                <a:spcPct val="90000"/>
              </a:lnSpc>
            </a:pPr>
            <a:endParaRPr lang="en-GB" sz="3000" dirty="0"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3000" dirty="0">
                <a:cs typeface="Courier New" pitchFamily="49" charset="0"/>
              </a:rPr>
              <a:t>R gives: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GB" sz="3000" dirty="0"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GB" sz="3000" dirty="0"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3000" dirty="0">
                <a:cs typeface="Courier New" pitchFamily="49" charset="0"/>
              </a:rPr>
              <a:t>The multiply operator therefore works on individual elements of vectors</a:t>
            </a:r>
          </a:p>
          <a:p>
            <a:pPr eaLnBrk="1" hangingPunct="1">
              <a:lnSpc>
                <a:spcPct val="90000"/>
              </a:lnSpc>
            </a:pPr>
            <a:r>
              <a:rPr lang="en-GB" sz="3000" dirty="0">
                <a:cs typeface="Courier New" pitchFamily="49" charset="0"/>
              </a:rPr>
              <a:t>Vectors in R are different from </a:t>
            </a:r>
            <a:r>
              <a:rPr lang="en-GB" sz="3000" dirty="0" err="1">
                <a:cs typeface="Courier New" pitchFamily="49" charset="0"/>
              </a:rPr>
              <a:t>Matlab</a:t>
            </a:r>
            <a:r>
              <a:rPr lang="en-GB" sz="3000" dirty="0">
                <a:cs typeface="Courier New" pitchFamily="49" charset="0"/>
              </a:rPr>
              <a:t>, so if you know </a:t>
            </a:r>
            <a:r>
              <a:rPr lang="en-GB" sz="3000" dirty="0" err="1">
                <a:cs typeface="Courier New" pitchFamily="49" charset="0"/>
              </a:rPr>
              <a:t>Matlab</a:t>
            </a:r>
            <a:r>
              <a:rPr lang="en-GB" sz="3000" dirty="0">
                <a:cs typeface="Courier New" pitchFamily="49" charset="0"/>
              </a:rPr>
              <a:t>, watch out!</a:t>
            </a:r>
          </a:p>
        </p:txBody>
      </p:sp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Vectors and operators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20" name="TextBox 8"/>
          <p:cNvSpPr txBox="1">
            <a:spLocks noChangeArrowheads="1"/>
          </p:cNvSpPr>
          <p:nvPr/>
        </p:nvSpPr>
        <p:spPr bwMode="auto">
          <a:xfrm>
            <a:off x="8572500" y="62865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B1B14387-2701-4792-B08C-9395095DBA2A}" type="slidenum">
              <a:rPr lang="en-GB" b="0">
                <a:latin typeface="Calibri" pitchFamily="34" charset="0"/>
              </a:rPr>
              <a:pPr/>
              <a:t>25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60421" name="TextBox 6"/>
          <p:cNvSpPr txBox="1">
            <a:spLocks noChangeArrowheads="1"/>
          </p:cNvSpPr>
          <p:nvPr/>
        </p:nvSpPr>
        <p:spPr bwMode="auto">
          <a:xfrm>
            <a:off x="928688" y="2701925"/>
            <a:ext cx="7715250" cy="36988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latin typeface="Courier New" pitchFamily="49" charset="0"/>
                <a:cs typeface="Courier New" pitchFamily="49" charset="0"/>
              </a:rPr>
              <a:t>wing.length.cm * 10</a:t>
            </a:r>
          </a:p>
        </p:txBody>
      </p:sp>
      <p:sp>
        <p:nvSpPr>
          <p:cNvPr id="60422" name="TextBox 9"/>
          <p:cNvSpPr txBox="1">
            <a:spLocks noChangeArrowheads="1"/>
          </p:cNvSpPr>
          <p:nvPr/>
        </p:nvSpPr>
        <p:spPr bwMode="auto">
          <a:xfrm>
            <a:off x="928688" y="3783013"/>
            <a:ext cx="7715250" cy="646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wing.length.cm * 10</a:t>
            </a:r>
          </a:p>
          <a:p>
            <a:r>
              <a:rPr lang="en-GB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 47 52 48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0: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your script, create a vector for storing 4 body masses in kg, 10, 1.2, 2.12, and 1001. Name it sensibly.</a:t>
            </a:r>
          </a:p>
          <a:p>
            <a:r>
              <a:rPr lang="en-GB" dirty="0"/>
              <a:t>Display the whole thing</a:t>
            </a:r>
          </a:p>
          <a:p>
            <a:r>
              <a:rPr lang="en-GB" dirty="0"/>
              <a:t>Display the 3</a:t>
            </a:r>
            <a:r>
              <a:rPr lang="en-GB" baseline="30000" dirty="0"/>
              <a:t>rd</a:t>
            </a:r>
            <a:r>
              <a:rPr lang="en-GB" dirty="0"/>
              <a:t> entry</a:t>
            </a:r>
          </a:p>
          <a:p>
            <a:r>
              <a:rPr lang="en-GB" dirty="0"/>
              <a:t>Change the 3</a:t>
            </a:r>
            <a:r>
              <a:rPr lang="en-GB" baseline="30000" dirty="0"/>
              <a:t>rd</a:t>
            </a:r>
            <a:r>
              <a:rPr lang="en-GB" dirty="0"/>
              <a:t> entry to 2.13</a:t>
            </a:r>
          </a:p>
          <a:p>
            <a:r>
              <a:rPr lang="en-GB" dirty="0"/>
              <a:t>Augment the vector with the additional values 101.2, 233.4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196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Content Placeholder 2"/>
          <p:cNvSpPr>
            <a:spLocks noGrp="1"/>
          </p:cNvSpPr>
          <p:nvPr>
            <p:ph idx="4294967295"/>
          </p:nvPr>
        </p:nvSpPr>
        <p:spPr>
          <a:xfrm>
            <a:off x="500063" y="1643063"/>
            <a:ext cx="8229600" cy="5000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3000" dirty="0">
                <a:cs typeface="Courier New" pitchFamily="49" charset="0"/>
              </a:rPr>
              <a:t>All the objects currently in memory are in what’s called the workspace</a:t>
            </a:r>
          </a:p>
          <a:p>
            <a:pPr eaLnBrk="1" hangingPunct="1">
              <a:lnSpc>
                <a:spcPct val="90000"/>
              </a:lnSpc>
            </a:pPr>
            <a:r>
              <a:rPr lang="en-GB" sz="3000" dirty="0">
                <a:cs typeface="Courier New" pitchFamily="49" charset="0"/>
              </a:rPr>
              <a:t>You can get a list of all these by typing </a:t>
            </a:r>
            <a:r>
              <a:rPr lang="en-GB" sz="3000" dirty="0" err="1">
                <a:cs typeface="Courier New" pitchFamily="49" charset="0"/>
              </a:rPr>
              <a:t>ls</a:t>
            </a:r>
            <a:r>
              <a:rPr lang="en-GB" sz="3000" dirty="0">
                <a:cs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en-GB" sz="3000" dirty="0">
                <a:cs typeface="Courier New" pitchFamily="49" charset="0"/>
              </a:rPr>
              <a:t>You can tell R to forget the object x, for instance, from the workspace by typing </a:t>
            </a:r>
            <a:r>
              <a:rPr lang="en-GB" sz="3000" dirty="0" err="1">
                <a:cs typeface="Courier New" pitchFamily="49" charset="0"/>
              </a:rPr>
              <a:t>rm</a:t>
            </a:r>
            <a:r>
              <a:rPr lang="en-GB" sz="3000" dirty="0">
                <a:cs typeface="Courier New" pitchFamily="49" charset="0"/>
              </a:rPr>
              <a:t>(x)</a:t>
            </a:r>
          </a:p>
          <a:p>
            <a:pPr eaLnBrk="1" hangingPunct="1">
              <a:lnSpc>
                <a:spcPct val="90000"/>
              </a:lnSpc>
            </a:pPr>
            <a:r>
              <a:rPr lang="en-GB" sz="3000" dirty="0">
                <a:cs typeface="Courier New" pitchFamily="49" charset="0"/>
              </a:rPr>
              <a:t>Try creating some variables and using </a:t>
            </a:r>
            <a:r>
              <a:rPr lang="en-GB" sz="3000" dirty="0" err="1">
                <a:cs typeface="Courier New" pitchFamily="49" charset="0"/>
              </a:rPr>
              <a:t>ls</a:t>
            </a:r>
            <a:r>
              <a:rPr lang="en-GB" sz="3000" dirty="0">
                <a:cs typeface="Courier New" pitchFamily="49" charset="0"/>
              </a:rPr>
              <a:t>() and then removing them and then using </a:t>
            </a:r>
            <a:r>
              <a:rPr lang="en-GB" sz="3000" dirty="0" err="1">
                <a:cs typeface="Courier New" pitchFamily="49" charset="0"/>
              </a:rPr>
              <a:t>ls</a:t>
            </a:r>
            <a:r>
              <a:rPr lang="en-GB" sz="3000" dirty="0">
                <a:cs typeface="Courier New" pitchFamily="49" charset="0"/>
              </a:rPr>
              <a:t>() again to see they are gone</a:t>
            </a:r>
          </a:p>
          <a:p>
            <a:pPr eaLnBrk="1" hangingPunct="1">
              <a:lnSpc>
                <a:spcPct val="90000"/>
              </a:lnSpc>
            </a:pPr>
            <a:r>
              <a:rPr lang="en-GB" sz="3000" dirty="0">
                <a:cs typeface="Courier New" pitchFamily="49" charset="0"/>
              </a:rPr>
              <a:t>You can clear the whole workspace with </a:t>
            </a:r>
            <a:r>
              <a:rPr lang="en-GB" sz="3000" dirty="0" err="1">
                <a:cs typeface="Courier New" pitchFamily="49" charset="0"/>
              </a:rPr>
              <a:t>rm</a:t>
            </a:r>
            <a:r>
              <a:rPr lang="en-GB" sz="3000" dirty="0">
                <a:cs typeface="Courier New" pitchFamily="49" charset="0"/>
              </a:rPr>
              <a:t>(list=</a:t>
            </a:r>
            <a:r>
              <a:rPr lang="en-GB" sz="3000" dirty="0" err="1">
                <a:cs typeface="Courier New" pitchFamily="49" charset="0"/>
              </a:rPr>
              <a:t>ls</a:t>
            </a:r>
            <a:r>
              <a:rPr lang="en-GB" sz="3000" dirty="0">
                <a:cs typeface="Courier New" pitchFamily="49" charset="0"/>
              </a:rPr>
              <a:t>())</a:t>
            </a:r>
          </a:p>
          <a:p>
            <a:pPr eaLnBrk="1" hangingPunct="1">
              <a:lnSpc>
                <a:spcPct val="90000"/>
              </a:lnSpc>
            </a:pPr>
            <a:r>
              <a:rPr lang="en-GB" sz="3000" dirty="0">
                <a:cs typeface="Courier New" pitchFamily="49" charset="0"/>
              </a:rPr>
              <a:t>This last command is useful but be careful with it!</a:t>
            </a:r>
          </a:p>
        </p:txBody>
      </p:sp>
      <p:sp>
        <p:nvSpPr>
          <p:cNvPr id="624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/>
              <a:t>The workspace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68" name="TextBox 8"/>
          <p:cNvSpPr txBox="1">
            <a:spLocks noChangeArrowheads="1"/>
          </p:cNvSpPr>
          <p:nvPr/>
        </p:nvSpPr>
        <p:spPr bwMode="auto">
          <a:xfrm>
            <a:off x="8572500" y="62865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F4FF1A77-A98C-4FF8-9D0C-1E7DB98ADEB9}" type="slidenum">
              <a:rPr lang="en-GB" b="0">
                <a:latin typeface="Calibri" pitchFamily="34" charset="0"/>
              </a:rPr>
              <a:pPr/>
              <a:t>27</a:t>
            </a:fld>
            <a:endParaRPr lang="en-GB" b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Content Placeholder 2"/>
          <p:cNvSpPr>
            <a:spLocks noGrp="1"/>
          </p:cNvSpPr>
          <p:nvPr>
            <p:ph idx="4294967295"/>
          </p:nvPr>
        </p:nvSpPr>
        <p:spPr>
          <a:xfrm>
            <a:off x="500063" y="1643063"/>
            <a:ext cx="8229600" cy="5000625"/>
          </a:xfrm>
        </p:spPr>
        <p:txBody>
          <a:bodyPr/>
          <a:lstStyle/>
          <a:p>
            <a:pPr eaLnBrk="1" hangingPunct="1"/>
            <a:r>
              <a:rPr lang="en-GB" sz="2400" dirty="0"/>
              <a:t>Not all computer code that works (or appears to work) is good code (far from it!)</a:t>
            </a:r>
          </a:p>
          <a:p>
            <a:pPr eaLnBrk="1" hangingPunct="1"/>
            <a:r>
              <a:rPr lang="en-GB" sz="2400" dirty="0"/>
              <a:t>Aspects of style such as choosing descriptive names for your objects are VERY IMPORTANT</a:t>
            </a:r>
          </a:p>
          <a:p>
            <a:pPr eaLnBrk="1" hangingPunct="1"/>
            <a:r>
              <a:rPr lang="en-GB" sz="2400" dirty="0"/>
              <a:t>If you don’t follow this and other stylistic guidelines you’ll write bad code that is</a:t>
            </a:r>
          </a:p>
          <a:p>
            <a:pPr lvl="1" eaLnBrk="1" hangingPunct="1"/>
            <a:r>
              <a:rPr lang="en-GB" sz="2400" dirty="0"/>
              <a:t>Hard for anyone else to use</a:t>
            </a:r>
          </a:p>
          <a:p>
            <a:pPr lvl="1" eaLnBrk="1" hangingPunct="1"/>
            <a:r>
              <a:rPr lang="en-GB" sz="2400" dirty="0"/>
              <a:t>Hard for you to find the “bugs” (a big pain, and can cause wrong results)</a:t>
            </a:r>
          </a:p>
          <a:p>
            <a:pPr lvl="1" eaLnBrk="1" hangingPunct="1"/>
            <a:r>
              <a:rPr lang="en-GB" sz="2400" dirty="0"/>
              <a:t>Hard for you to remember how it works or adapt it to a new application</a:t>
            </a:r>
          </a:p>
          <a:p>
            <a:pPr eaLnBrk="1" hangingPunct="1"/>
            <a:r>
              <a:rPr lang="en-GB" sz="2400" dirty="0">
                <a:cs typeface="Courier New" pitchFamily="49" charset="0"/>
              </a:rPr>
              <a:t>Good style is more than just appropriate variable names – we will return to this</a:t>
            </a:r>
          </a:p>
        </p:txBody>
      </p:sp>
      <p:sp>
        <p:nvSpPr>
          <p:cNvPr id="645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/>
              <a:t>Object names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16" name="TextBox 8"/>
          <p:cNvSpPr txBox="1">
            <a:spLocks noChangeArrowheads="1"/>
          </p:cNvSpPr>
          <p:nvPr/>
        </p:nvSpPr>
        <p:spPr bwMode="auto">
          <a:xfrm>
            <a:off x="8572500" y="62865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290F1F7E-C172-4E7E-80C0-03A7BA9E3DE5}" type="slidenum">
              <a:rPr lang="en-GB" b="0">
                <a:latin typeface="Calibri" pitchFamily="34" charset="0"/>
              </a:rPr>
              <a:pPr/>
              <a:t>28</a:t>
            </a:fld>
            <a:endParaRPr lang="en-GB" b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Content Placeholder 2"/>
          <p:cNvSpPr>
            <a:spLocks noGrp="1"/>
          </p:cNvSpPr>
          <p:nvPr>
            <p:ph idx="1"/>
          </p:nvPr>
        </p:nvSpPr>
        <p:spPr>
          <a:xfrm>
            <a:off x="500063" y="1643063"/>
            <a:ext cx="8229600" cy="5214937"/>
          </a:xfrm>
        </p:spPr>
        <p:txBody>
          <a:bodyPr/>
          <a:lstStyle/>
          <a:p>
            <a:pPr eaLnBrk="1" hangingPunct="1"/>
            <a:r>
              <a:rPr lang="en-GB" dirty="0"/>
              <a:t>We have created two variables that start with ‘wing’: wing.width.cm and wing.lengths.cm</a:t>
            </a:r>
          </a:p>
          <a:p>
            <a:pPr eaLnBrk="1" hangingPunct="1"/>
            <a:r>
              <a:rPr lang="en-GB" dirty="0"/>
              <a:t>Enter directly into the R console: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Press the TAB key</a:t>
            </a:r>
          </a:p>
          <a:p>
            <a:pPr eaLnBrk="1" hangingPunct="1">
              <a:buFont typeface="Arial" charset="0"/>
              <a:buNone/>
            </a:pPr>
            <a:endParaRPr lang="en-GB" dirty="0"/>
          </a:p>
          <a:p>
            <a:pPr eaLnBrk="1" hangingPunct="1"/>
            <a:r>
              <a:rPr lang="en-GB" dirty="0"/>
              <a:t>R shows all the names that start with ‘wing.’</a:t>
            </a:r>
          </a:p>
          <a:p>
            <a:pPr eaLnBrk="1" hangingPunct="1"/>
            <a:r>
              <a:rPr lang="en-GB" dirty="0"/>
              <a:t>If we wanted to see wing.length.cm, we’d hit the L key and hit TAB again</a:t>
            </a:r>
          </a:p>
        </p:txBody>
      </p:sp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Tab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64" name="TextBox 8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12A048F0-A3FC-46B0-A346-50FB288CDE6E}" type="slidenum">
              <a:rPr lang="en-GB" b="0">
                <a:latin typeface="Calibri" pitchFamily="34" charset="0"/>
              </a:rPr>
              <a:pPr/>
              <a:t>29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66565" name="TextBox 7"/>
          <p:cNvSpPr txBox="1">
            <a:spLocks noChangeArrowheads="1"/>
          </p:cNvSpPr>
          <p:nvPr/>
        </p:nvSpPr>
        <p:spPr bwMode="auto">
          <a:xfrm>
            <a:off x="928688" y="3357563"/>
            <a:ext cx="7715250" cy="36988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latin typeface="Courier New" pitchFamily="49" charset="0"/>
                <a:cs typeface="Courier New" pitchFamily="49" charset="0"/>
              </a:rPr>
              <a:t>wing.</a:t>
            </a:r>
          </a:p>
        </p:txBody>
      </p:sp>
      <p:sp>
        <p:nvSpPr>
          <p:cNvPr id="66566" name="TextBox 10"/>
          <p:cNvSpPr txBox="1">
            <a:spLocks noChangeArrowheads="1"/>
          </p:cNvSpPr>
          <p:nvPr/>
        </p:nvSpPr>
        <p:spPr bwMode="auto">
          <a:xfrm>
            <a:off x="928688" y="4429125"/>
            <a:ext cx="7715250" cy="646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wing.</a:t>
            </a:r>
          </a:p>
          <a:p>
            <a:r>
              <a:rPr lang="en-GB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wing.length.cm wing.width.cm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What is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A statistical modelling language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Runs on Windows, Mac and Linux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Free :-)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Developed and scrutinised by top level academic statisticians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Has a huge number of libraries covering a wide range of areas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Produces publication-quality graphs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Very powerful but can be hard to master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0" name="TextBox 5"/>
          <p:cNvSpPr txBox="1">
            <a:spLocks noChangeArrowheads="1"/>
          </p:cNvSpPr>
          <p:nvPr/>
        </p:nvSpPr>
        <p:spPr bwMode="auto">
          <a:xfrm>
            <a:off x="8572500" y="62865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82C08F25-9FE8-45FD-AA1A-6230977BE03D}" type="slidenum">
              <a:rPr lang="en-GB" b="0">
                <a:latin typeface="Calibri" pitchFamily="34" charset="0"/>
              </a:rPr>
              <a:pPr/>
              <a:t>3</a:t>
            </a:fld>
            <a:endParaRPr lang="en-GB" b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Content Placeholder 2"/>
          <p:cNvSpPr>
            <a:spLocks noGrp="1"/>
          </p:cNvSpPr>
          <p:nvPr>
            <p:ph idx="1"/>
          </p:nvPr>
        </p:nvSpPr>
        <p:spPr>
          <a:xfrm>
            <a:off x="500063" y="1643063"/>
            <a:ext cx="8229600" cy="5072062"/>
          </a:xfrm>
        </p:spPr>
        <p:txBody>
          <a:bodyPr/>
          <a:lstStyle/>
          <a:p>
            <a:pPr eaLnBrk="1" hangingPunct="1"/>
            <a:r>
              <a:rPr lang="en-GB" dirty="0">
                <a:cs typeface="Courier New" pitchFamily="49" charset="0"/>
              </a:rPr>
              <a:t>Variables are case sensitive</a:t>
            </a:r>
          </a:p>
          <a:p>
            <a:pPr eaLnBrk="1" hangingPunct="1"/>
            <a:r>
              <a:rPr lang="en-GB" dirty="0">
                <a:cs typeface="Courier New" pitchFamily="49" charset="0"/>
              </a:rPr>
              <a:t>The following will not work:</a:t>
            </a:r>
          </a:p>
          <a:p>
            <a:pPr eaLnBrk="1" hangingPunct="1"/>
            <a:endParaRPr lang="en-GB" dirty="0">
              <a:cs typeface="Courier New" pitchFamily="49" charset="0"/>
            </a:endParaRPr>
          </a:p>
          <a:p>
            <a:pPr eaLnBrk="1" hangingPunct="1"/>
            <a:endParaRPr lang="en-GB" dirty="0">
              <a:cs typeface="Courier New" pitchFamily="49" charset="0"/>
            </a:endParaRPr>
          </a:p>
          <a:p>
            <a:pPr eaLnBrk="1" hangingPunct="1"/>
            <a:r>
              <a:rPr lang="en-GB" dirty="0">
                <a:cs typeface="Courier New" pitchFamily="49" charset="0"/>
              </a:rPr>
              <a:t>Using the TAB key helps you to get the correct spellings and case for variables and functions</a:t>
            </a:r>
          </a:p>
          <a:p>
            <a:pPr eaLnBrk="1" hangingPunct="1"/>
            <a:r>
              <a:rPr lang="en-GB" dirty="0">
                <a:cs typeface="Courier New" pitchFamily="49" charset="0"/>
              </a:rPr>
              <a:t>TAB can save you a lot of typing pain</a:t>
            </a:r>
          </a:p>
        </p:txBody>
      </p:sp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12" name="TextBox 8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F9E152B8-97D6-497F-A3F0-BCEEB46D8960}" type="slidenum">
              <a:rPr lang="en-GB" b="0">
                <a:latin typeface="Calibri" pitchFamily="34" charset="0"/>
              </a:rPr>
              <a:pPr/>
              <a:t>30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68613" name="TextBox 9"/>
          <p:cNvSpPr txBox="1">
            <a:spLocks noChangeArrowheads="1"/>
          </p:cNvSpPr>
          <p:nvPr/>
        </p:nvSpPr>
        <p:spPr bwMode="auto">
          <a:xfrm>
            <a:off x="928688" y="2928938"/>
            <a:ext cx="6286500" cy="92392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 dirty="0">
                <a:latin typeface="Courier New" pitchFamily="49" charset="0"/>
                <a:cs typeface="Courier New" pitchFamily="49" charset="0"/>
              </a:rPr>
              <a:t>Wing.width.cm</a:t>
            </a:r>
          </a:p>
          <a:p>
            <a:r>
              <a:rPr lang="en-GB" b="0" dirty="0">
                <a:latin typeface="Courier New" pitchFamily="49" charset="0"/>
                <a:cs typeface="Courier New" pitchFamily="49" charset="0"/>
              </a:rPr>
              <a:t>WING.WIDTH.CM</a:t>
            </a:r>
          </a:p>
          <a:p>
            <a:r>
              <a:rPr lang="en-GB" b="0" dirty="0">
                <a:latin typeface="Courier New" pitchFamily="49" charset="0"/>
                <a:cs typeface="Courier New" pitchFamily="49" charset="0"/>
              </a:rPr>
              <a:t>Wing.Width.cm</a:t>
            </a:r>
          </a:p>
        </p:txBody>
      </p:sp>
      <p:sp>
        <p:nvSpPr>
          <p:cNvPr id="68614" name="Rectangle 17"/>
          <p:cNvSpPr>
            <a:spLocks noChangeArrowheads="1"/>
          </p:cNvSpPr>
          <p:nvPr/>
        </p:nvSpPr>
        <p:spPr bwMode="auto">
          <a:xfrm>
            <a:off x="7715250" y="2987675"/>
            <a:ext cx="566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  <a:latin typeface="Comic Sans MS" pitchFamily="66" charset="0"/>
              </a:rPr>
              <a:t>1.2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0063" y="1643063"/>
            <a:ext cx="8229600" cy="485775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The up and down arrow keys (at the bottom right of the keyboard) go backwards and forwards through what you have entered into the R console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This is really useful if you make a mistake or want to repeat a previous command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Hit the up arrow a few times to go backwards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Now hit the down arrow to go forwards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The arrow keys can save you a lot of time</a:t>
            </a:r>
          </a:p>
        </p:txBody>
      </p:sp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Arrow keys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60" name="TextBox 8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EB70EB2F-08B1-4E0C-BE40-93215E76B12A}" type="slidenum">
              <a:rPr lang="en-GB" b="0">
                <a:latin typeface="Calibri" pitchFamily="34" charset="0"/>
              </a:rPr>
              <a:pPr/>
              <a:t>31</a:t>
            </a:fld>
            <a:endParaRPr lang="en-GB" b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Exercise 1: temperature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07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50"/>
          </a:xfrm>
        </p:spPr>
        <p:txBody>
          <a:bodyPr/>
          <a:lstStyle/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GB" sz="2200" dirty="0"/>
              <a:t>You have some temperature data in °Fahrenheit: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endParaRPr lang="en-GB" sz="2400" dirty="0"/>
          </a:p>
          <a:p>
            <a:pPr marL="514350" indent="-514350" eaLnBrk="1" hangingPunct="1">
              <a:buFont typeface="Calibri" pitchFamily="34" charset="0"/>
              <a:buAutoNum type="arabicPeriod"/>
            </a:pPr>
            <a:endParaRPr lang="en-GB" sz="2400" dirty="0"/>
          </a:p>
          <a:p>
            <a:pPr marL="514350" indent="-514350" eaLnBrk="1" hangingPunct="1">
              <a:buFont typeface="Calibri" pitchFamily="34" charset="0"/>
              <a:buAutoNum type="arabicPeriod"/>
            </a:pPr>
            <a:endParaRPr lang="en-GB" sz="2400" dirty="0"/>
          </a:p>
          <a:p>
            <a:pPr marL="514350" indent="-514350" eaLnBrk="1" hangingPunct="1">
              <a:buFont typeface="Calibri" pitchFamily="34" charset="0"/>
              <a:buAutoNum type="arabicPeriod"/>
            </a:pPr>
            <a:endParaRPr lang="en-GB" sz="2400" dirty="0"/>
          </a:p>
          <a:p>
            <a:pPr marL="914400" lvl="1" indent="-514350" eaLnBrk="1" hangingPunct="1"/>
            <a:endParaRPr lang="en-GB" sz="2400" dirty="0"/>
          </a:p>
          <a:p>
            <a:pPr marL="914400" lvl="1" indent="-514350" eaLnBrk="1" hangingPunct="1"/>
            <a:r>
              <a:rPr lang="en-GB" sz="2200" dirty="0"/>
              <a:t>Convert these temperatures into °C</a:t>
            </a:r>
          </a:p>
          <a:p>
            <a:pPr marL="914400" lvl="1" indent="-514350" eaLnBrk="1" hangingPunct="1"/>
            <a:r>
              <a:rPr lang="en-GB" sz="2200" dirty="0"/>
              <a:t>Use the internet to find the conversion if you don’t already know it</a:t>
            </a:r>
          </a:p>
          <a:p>
            <a:pPr marL="914400" lvl="1" indent="-514350" eaLnBrk="1" hangingPunct="1"/>
            <a:r>
              <a:rPr lang="en-GB" sz="2200" dirty="0"/>
              <a:t>Do this in a new script, saved as </a:t>
            </a:r>
            <a:r>
              <a:rPr lang="en-GB" sz="2200" dirty="0" err="1"/>
              <a:t>TempConvert.R</a:t>
            </a:r>
            <a:r>
              <a:rPr lang="en-GB" sz="2200" dirty="0"/>
              <a:t> in your working directory – save your old script first</a:t>
            </a:r>
          </a:p>
          <a:p>
            <a:pPr marL="914400" lvl="1" indent="-514350" eaLnBrk="1" hangingPunct="1"/>
            <a:r>
              <a:rPr lang="en-GB" sz="2200" dirty="0"/>
              <a:t>Remember to use good style!</a:t>
            </a:r>
          </a:p>
          <a:p>
            <a:pPr marL="914400" lvl="1" indent="-514350" eaLnBrk="1" hangingPunct="1"/>
            <a:r>
              <a:rPr lang="en-GB" sz="2200" dirty="0"/>
              <a:t>What are some advantages of doing it in a script?</a:t>
            </a:r>
          </a:p>
        </p:txBody>
      </p:sp>
      <p:sp>
        <p:nvSpPr>
          <p:cNvPr id="72708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607F4012-E994-49A1-819E-60B29F40F5E7}" type="slidenum">
              <a:rPr lang="en-GB" b="0">
                <a:latin typeface="Calibri" pitchFamily="34" charset="0"/>
              </a:rPr>
              <a:pPr/>
              <a:t>32</a:t>
            </a:fld>
            <a:endParaRPr lang="en-GB" b="0">
              <a:latin typeface="Calibri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563938" y="2205038"/>
          <a:ext cx="2025650" cy="1854201"/>
        </p:xfrm>
        <a:graphic>
          <a:graphicData uri="http://schemas.openxmlformats.org/drawingml/2006/table">
            <a:tbl>
              <a:tblPr/>
              <a:tblGrid>
                <a:gridCol w="202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Temperature (°F)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ourier New" pitchFamily="49" charset="0"/>
                        </a:rPr>
                        <a:t>50.5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60.0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62.5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/>
              <a:t>Exercise 2: tree height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55" name="Content Placeholder 7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3052763"/>
          </a:xfrm>
        </p:spPr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GB" sz="2400"/>
              <a:t>We are performing a study of a woodland ecosystem and need to know the heights of trees</a:t>
            </a:r>
          </a:p>
          <a:p>
            <a:pPr marL="514350" indent="-514350" eaLnBrk="1" hangingPunct="1">
              <a:lnSpc>
                <a:spcPct val="80000"/>
              </a:lnSpc>
            </a:pPr>
            <a:r>
              <a:rPr lang="en-GB" sz="2400"/>
              <a:t>We walked a distance of 40 m from a tree</a:t>
            </a:r>
          </a:p>
          <a:p>
            <a:pPr marL="514350" indent="-514350" eaLnBrk="1" hangingPunct="1">
              <a:lnSpc>
                <a:spcPct val="80000"/>
              </a:lnSpc>
            </a:pPr>
            <a:r>
              <a:rPr lang="en-GB" sz="2400"/>
              <a:t>We measured an angle, </a:t>
            </a:r>
            <a:r>
              <a:rPr lang="el-GR" sz="2400"/>
              <a:t>θ</a:t>
            </a:r>
            <a:r>
              <a:rPr lang="en-GB" sz="2400"/>
              <a:t>, of 37° to the top</a:t>
            </a:r>
          </a:p>
          <a:p>
            <a:pPr marL="514350" indent="-514350" eaLnBrk="1" hangingPunct="1">
              <a:lnSpc>
                <a:spcPct val="80000"/>
              </a:lnSpc>
            </a:pPr>
            <a:r>
              <a:rPr lang="en-GB" sz="2400"/>
              <a:t>How tall is it?</a:t>
            </a:r>
          </a:p>
          <a:p>
            <a:pPr marL="514350" indent="-514350" eaLnBrk="1" hangingPunct="1">
              <a:lnSpc>
                <a:spcPct val="80000"/>
              </a:lnSpc>
            </a:pPr>
            <a:r>
              <a:rPr lang="en-GB" sz="2400"/>
              <a:t>Save your current script and make a new one to do this, call it TreeHeight.R</a:t>
            </a:r>
          </a:p>
          <a:p>
            <a:pPr marL="514350" indent="-514350" eaLnBrk="1" hangingPunct="1">
              <a:buFont typeface="Calibri" pitchFamily="34" charset="0"/>
              <a:buNone/>
            </a:pPr>
            <a:r>
              <a:rPr lang="en-GB" sz="3000" b="1"/>
              <a:t>height = distance * tan(</a:t>
            </a:r>
            <a:r>
              <a:rPr lang="az-Cyrl-AZ" sz="3000" b="1"/>
              <a:t>ѳ</a:t>
            </a:r>
            <a:r>
              <a:rPr lang="en-GB" sz="3000" b="1"/>
              <a:t>)</a:t>
            </a:r>
          </a:p>
        </p:txBody>
      </p:sp>
      <p:sp>
        <p:nvSpPr>
          <p:cNvPr id="74756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2521DAE8-6DFE-4452-AC4A-A05C82C47C2F}" type="slidenum">
              <a:rPr lang="en-GB" b="0">
                <a:latin typeface="Calibri" pitchFamily="34" charset="0"/>
              </a:rPr>
              <a:pPr/>
              <a:t>33</a:t>
            </a:fld>
            <a:endParaRPr lang="en-GB" b="0">
              <a:latin typeface="Calibri" pitchFamily="34" charset="0"/>
            </a:endParaRPr>
          </a:p>
        </p:txBody>
      </p:sp>
      <p:grpSp>
        <p:nvGrpSpPr>
          <p:cNvPr id="74757" name="Group 15"/>
          <p:cNvGrpSpPr>
            <a:grpSpLocks/>
          </p:cNvGrpSpPr>
          <p:nvPr/>
        </p:nvGrpSpPr>
        <p:grpSpPr bwMode="auto">
          <a:xfrm>
            <a:off x="971550" y="4613275"/>
            <a:ext cx="7000875" cy="2416175"/>
            <a:chOff x="500034" y="2571744"/>
            <a:chExt cx="7000924" cy="2416048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714481" y="4071853"/>
              <a:ext cx="5786477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0298" y="2571744"/>
              <a:ext cx="4500595" cy="1500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rc 23"/>
            <p:cNvSpPr/>
            <p:nvPr/>
          </p:nvSpPr>
          <p:spPr>
            <a:xfrm rot="16200000">
              <a:off x="6072225" y="3571789"/>
              <a:ext cx="914352" cy="914406"/>
            </a:xfrm>
            <a:prstGeom prst="arc">
              <a:avLst>
                <a:gd name="adj1" fmla="val 15916151"/>
                <a:gd name="adj2" fmla="val 1808692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b="0" dirty="0"/>
            </a:p>
          </p:txBody>
        </p:sp>
        <p:sp>
          <p:nvSpPr>
            <p:cNvPr id="74761" name="TextBox 25"/>
            <p:cNvSpPr txBox="1">
              <a:spLocks noChangeArrowheads="1"/>
            </p:cNvSpPr>
            <p:nvPr/>
          </p:nvSpPr>
          <p:spPr bwMode="auto">
            <a:xfrm>
              <a:off x="5572132" y="3643250"/>
              <a:ext cx="428628" cy="701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az-Cyrl-AZ" sz="2200" b="0">
                  <a:solidFill>
                    <a:srgbClr val="000000"/>
                  </a:solidFill>
                  <a:latin typeface="Calibri" pitchFamily="34" charset="0"/>
                </a:rPr>
                <a:t>ѳ</a:t>
              </a:r>
              <a:endParaRPr lang="en-GB" sz="2200" b="0">
                <a:solidFill>
                  <a:srgbClr val="000000"/>
                </a:solidFill>
                <a:latin typeface="Calibri" pitchFamily="34" charset="0"/>
              </a:endParaRPr>
            </a:p>
            <a:p>
              <a:endParaRPr lang="en-GB" b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74762" name="TextBox 26"/>
            <p:cNvSpPr txBox="1">
              <a:spLocks noChangeArrowheads="1"/>
            </p:cNvSpPr>
            <p:nvPr/>
          </p:nvSpPr>
          <p:spPr bwMode="auto">
            <a:xfrm>
              <a:off x="500034" y="3071780"/>
              <a:ext cx="1285884" cy="701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0">
                  <a:solidFill>
                    <a:srgbClr val="000000"/>
                  </a:solidFill>
                  <a:latin typeface="Calibri" pitchFamily="34" charset="0"/>
                </a:rPr>
                <a:t>height</a:t>
              </a:r>
            </a:p>
            <a:p>
              <a:endParaRPr lang="en-GB" b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74763" name="TextBox 27"/>
            <p:cNvSpPr txBox="1">
              <a:spLocks noChangeArrowheads="1"/>
            </p:cNvSpPr>
            <p:nvPr/>
          </p:nvSpPr>
          <p:spPr bwMode="auto">
            <a:xfrm>
              <a:off x="4071934" y="4286154"/>
              <a:ext cx="1285884" cy="701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0">
                  <a:solidFill>
                    <a:srgbClr val="000000"/>
                  </a:solidFill>
                  <a:latin typeface="Calibri" pitchFamily="34" charset="0"/>
                </a:rPr>
                <a:t>distance</a:t>
              </a:r>
            </a:p>
            <a:p>
              <a:endParaRPr lang="en-GB" b="0">
                <a:latin typeface="Calibri" pitchFamily="34" charset="0"/>
              </a:endParaRPr>
            </a:p>
          </p:txBody>
        </p:sp>
        <p:cxnSp>
          <p:nvCxnSpPr>
            <p:cNvPr id="74764" name="Straight Arrow Connector 28"/>
            <p:cNvCxnSpPr>
              <a:cxnSpLocks noChangeShapeType="1"/>
            </p:cNvCxnSpPr>
            <p:nvPr/>
          </p:nvCxnSpPr>
          <p:spPr bwMode="auto">
            <a:xfrm>
              <a:off x="2500298" y="4214818"/>
              <a:ext cx="4500594" cy="15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74765" name="Straight Arrow Connector 29"/>
            <p:cNvCxnSpPr>
              <a:cxnSpLocks noChangeShapeType="1"/>
            </p:cNvCxnSpPr>
            <p:nvPr/>
          </p:nvCxnSpPr>
          <p:spPr bwMode="auto">
            <a:xfrm rot="5400000">
              <a:off x="749273" y="3321843"/>
              <a:ext cx="1500198" cy="15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arrow" w="med" len="med"/>
              <a:tailEnd type="arrow" w="med" len="med"/>
            </a:ln>
          </p:spPr>
        </p:cxnSp>
        <p:pic>
          <p:nvPicPr>
            <p:cNvPr id="74766" name="Picture 2" descr="C:\Users\lawrence\Pictures\Microsoft Clip Organizer\j0441793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14480" y="2592000"/>
              <a:ext cx="1512000" cy="151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/>
              <a:t>Exercise 2: tree height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03" name="Content Placeholder 7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1181100"/>
          </a:xfrm>
        </p:spPr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GB" sz="3000"/>
              <a:t>Now modify your script so it also does these trees along with the one you already did</a:t>
            </a:r>
            <a:endParaRPr lang="en-GB" sz="3000" b="1"/>
          </a:p>
        </p:txBody>
      </p:sp>
      <p:sp>
        <p:nvSpPr>
          <p:cNvPr id="76804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35FE603B-9C5A-4EF7-AD19-8720654FAFB2}" type="slidenum">
              <a:rPr lang="en-GB" b="0">
                <a:latin typeface="Calibri" pitchFamily="34" charset="0"/>
              </a:rPr>
              <a:pPr/>
              <a:t>34</a:t>
            </a:fld>
            <a:endParaRPr lang="en-GB" b="0">
              <a:latin typeface="Calibri" pitchFamily="34" charset="0"/>
            </a:endParaRPr>
          </a:p>
        </p:txBody>
      </p:sp>
      <p:graphicFrame>
        <p:nvGraphicFramePr>
          <p:cNvPr id="144400" name="Group 16"/>
          <p:cNvGraphicFramePr>
            <a:graphicFrameLocks noGrp="1"/>
          </p:cNvGraphicFramePr>
          <p:nvPr/>
        </p:nvGraphicFramePr>
        <p:xfrm>
          <a:off x="1403350" y="3573463"/>
          <a:ext cx="6096000" cy="3055939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7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Distance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Theta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Height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20m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15 </a:t>
                      </a:r>
                      <a:r>
                        <a:rPr kumimoji="0" lang="en-GB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°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7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30m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50 </a:t>
                      </a:r>
                      <a:r>
                        <a:rPr kumimoji="0" lang="en-GB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°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2071688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000" dirty="0">
                <a:cs typeface="Courier New" pitchFamily="49" charset="0"/>
              </a:rPr>
              <a:t>To keep the slides shorter from here on, I won’t always show boxes with dashed borders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000" dirty="0">
                <a:cs typeface="Courier New" pitchFamily="49" charset="0"/>
              </a:rPr>
              <a:t>You should type in everything that is in red text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3000" dirty="0">
                <a:cs typeface="Courier New" pitchFamily="49" charset="0"/>
              </a:rPr>
              <a:t>Suppose we need to know the mean wing length:</a:t>
            </a:r>
          </a:p>
        </p:txBody>
      </p:sp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Functions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852" name="TextBox 8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A43D530F-70AA-45B1-84B5-CEAF82C35390}" type="slidenum">
              <a:rPr lang="en-GB" b="0">
                <a:latin typeface="Calibri" pitchFamily="34" charset="0"/>
              </a:rPr>
              <a:pPr/>
              <a:t>35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78853" name="TextBox 9"/>
          <p:cNvSpPr txBox="1">
            <a:spLocks noChangeArrowheads="1"/>
          </p:cNvSpPr>
          <p:nvPr/>
        </p:nvSpPr>
        <p:spPr bwMode="auto">
          <a:xfrm>
            <a:off x="928688" y="3500438"/>
            <a:ext cx="7715250" cy="646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mean(wing.length.cm)</a:t>
            </a:r>
          </a:p>
          <a:p>
            <a:r>
              <a:rPr lang="en-GB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 4.9</a:t>
            </a:r>
          </a:p>
        </p:txBody>
      </p:sp>
      <p:grpSp>
        <p:nvGrpSpPr>
          <p:cNvPr id="78854" name="Group 36"/>
          <p:cNvGrpSpPr>
            <a:grpSpLocks/>
          </p:cNvGrpSpPr>
          <p:nvPr/>
        </p:nvGrpSpPr>
        <p:grpSpPr bwMode="auto">
          <a:xfrm>
            <a:off x="4186238" y="4527550"/>
            <a:ext cx="4573587" cy="1901825"/>
            <a:chOff x="4358785" y="4191317"/>
            <a:chExt cx="4572745" cy="1902096"/>
          </a:xfrm>
        </p:grpSpPr>
        <p:grpSp>
          <p:nvGrpSpPr>
            <p:cNvPr id="78856" name="Group 14"/>
            <p:cNvGrpSpPr>
              <a:grpSpLocks/>
            </p:cNvGrpSpPr>
            <p:nvPr/>
          </p:nvGrpSpPr>
          <p:grpSpPr bwMode="auto">
            <a:xfrm>
              <a:off x="4358785" y="4786322"/>
              <a:ext cx="1922321" cy="1307091"/>
              <a:chOff x="3144339" y="5550909"/>
              <a:chExt cx="1922321" cy="1307091"/>
            </a:xfrm>
          </p:grpSpPr>
          <p:pic>
            <p:nvPicPr>
              <p:cNvPr id="78865" name="Picture 2" descr="C:\Users\lawrence\Pictures\Microsoft Clip Organizer\hh00077_.wmf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286116" y="5550909"/>
                <a:ext cx="1520866" cy="1307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8866" name="TextBox 13"/>
              <p:cNvSpPr txBox="1">
                <a:spLocks noChangeArrowheads="1"/>
              </p:cNvSpPr>
              <p:nvPr/>
            </p:nvSpPr>
            <p:spPr bwMode="auto">
              <a:xfrm rot="1857994">
                <a:off x="3144339" y="6139947"/>
                <a:ext cx="192232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>
                    <a:solidFill>
                      <a:schemeClr val="bg1"/>
                    </a:solidFill>
                    <a:latin typeface="Comic Sans MS" pitchFamily="66" charset="0"/>
                  </a:rPr>
                  <a:t>wing.length.cm </a:t>
                </a:r>
              </a:p>
            </p:txBody>
          </p:sp>
        </p:grpSp>
        <p:sp>
          <p:nvSpPr>
            <p:cNvPr id="78857" name="TextBox 18"/>
            <p:cNvSpPr txBox="1">
              <a:spLocks noChangeArrowheads="1"/>
            </p:cNvSpPr>
            <p:nvPr/>
          </p:nvSpPr>
          <p:spPr bwMode="auto">
            <a:xfrm>
              <a:off x="8365349" y="5255201"/>
              <a:ext cx="56618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>
                  <a:latin typeface="Comic Sans MS" pitchFamily="66" charset="0"/>
                </a:rPr>
                <a:t>4.9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687159" y="5439270"/>
              <a:ext cx="677738" cy="1588"/>
            </a:xfrm>
            <a:prstGeom prst="straightConnector1">
              <a:avLst/>
            </a:prstGeom>
            <a:ln w="44450" cmpd="sng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859" name="Group 25"/>
            <p:cNvGrpSpPr>
              <a:grpSpLocks/>
            </p:cNvGrpSpPr>
            <p:nvPr/>
          </p:nvGrpSpPr>
          <p:grpSpPr bwMode="auto">
            <a:xfrm>
              <a:off x="6815394" y="4954209"/>
              <a:ext cx="971316" cy="971316"/>
              <a:chOff x="6715140" y="4954209"/>
              <a:chExt cx="971316" cy="971316"/>
            </a:xfrm>
          </p:grpSpPr>
          <p:pic>
            <p:nvPicPr>
              <p:cNvPr id="78863" name="Picture 2" descr="C:\Users\lawrence\Pictures\Microsoft Clip Organizer\j0432614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715140" y="4954209"/>
                <a:ext cx="971316" cy="971316"/>
              </a:xfrm>
              <a:prstGeom prst="rect">
                <a:avLst/>
              </a:prstGeom>
              <a:solidFill>
                <a:schemeClr val="accent1"/>
              </a:solidFill>
              <a:ln w="19050" cap="rnd">
                <a:solidFill>
                  <a:schemeClr val="tx2"/>
                </a:solidFill>
                <a:miter lim="800000"/>
                <a:headEnd/>
                <a:tailEnd/>
              </a:ln>
            </p:spPr>
          </p:pic>
          <p:sp>
            <p:nvSpPr>
              <p:cNvPr id="78864" name="TextBox 24"/>
              <p:cNvSpPr txBox="1">
                <a:spLocks noChangeArrowheads="1"/>
              </p:cNvSpPr>
              <p:nvPr/>
            </p:nvSpPr>
            <p:spPr bwMode="auto">
              <a:xfrm>
                <a:off x="6736569" y="5209035"/>
                <a:ext cx="928459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2400">
                    <a:latin typeface="Comic Sans MS" pitchFamily="66" charset="0"/>
                  </a:rPr>
                  <a:t>mean</a:t>
                </a:r>
              </a:p>
            </p:txBody>
          </p:sp>
        </p:grpSp>
        <p:cxnSp>
          <p:nvCxnSpPr>
            <p:cNvPr id="30" name="Shape 29"/>
            <p:cNvCxnSpPr>
              <a:stCxn id="1027" idx="0"/>
              <a:endCxn id="1026" idx="1"/>
            </p:cNvCxnSpPr>
            <p:nvPr/>
          </p:nvCxnSpPr>
          <p:spPr>
            <a:xfrm rot="16200000" flipH="1">
              <a:off x="5457727" y="4081214"/>
              <a:ext cx="1220961" cy="1495150"/>
            </a:xfrm>
            <a:prstGeom prst="curvedConnector4">
              <a:avLst>
                <a:gd name="adj1" fmla="val -18711"/>
                <a:gd name="adj2" fmla="val 46834"/>
              </a:avLst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861" name="Picture 3" descr="C:\Users\lawrence\Pictures\Microsoft Clip Organizer\j0424222.wm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-1229560">
              <a:off x="5050982" y="4191317"/>
              <a:ext cx="835025" cy="8467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862" name="Rectangle 35"/>
            <p:cNvSpPr>
              <a:spLocks noChangeArrowheads="1"/>
            </p:cNvSpPr>
            <p:nvPr/>
          </p:nvSpPr>
          <p:spPr bwMode="auto">
            <a:xfrm>
              <a:off x="5857884" y="4577372"/>
              <a:ext cx="785802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>
                  <a:latin typeface="Comic Sans MS" pitchFamily="66" charset="0"/>
                </a:rPr>
                <a:t>4.7</a:t>
              </a:r>
            </a:p>
            <a:p>
              <a:pPr algn="ctr"/>
              <a:r>
                <a:rPr lang="en-GB">
                  <a:latin typeface="Comic Sans MS" pitchFamily="66" charset="0"/>
                </a:rPr>
                <a:t>5.2</a:t>
              </a:r>
            </a:p>
            <a:p>
              <a:pPr algn="ctr"/>
              <a:r>
                <a:rPr lang="en-GB">
                  <a:latin typeface="Comic Sans MS" pitchFamily="66" charset="0"/>
                </a:rPr>
                <a:t>4.8</a:t>
              </a:r>
            </a:p>
          </p:txBody>
        </p:sp>
      </p:grpSp>
      <p:sp>
        <p:nvSpPr>
          <p:cNvPr id="78855" name="Content Placeholder 2"/>
          <p:cNvSpPr txBox="1">
            <a:spLocks/>
          </p:cNvSpPr>
          <p:nvPr/>
        </p:nvSpPr>
        <p:spPr bwMode="auto">
          <a:xfrm>
            <a:off x="500063" y="4143375"/>
            <a:ext cx="3786187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3000" b="0">
                <a:latin typeface="Calibri" pitchFamily="34" charset="0"/>
              </a:rPr>
              <a:t>mean() is a </a:t>
            </a:r>
            <a:r>
              <a:rPr lang="en-GB" sz="3000">
                <a:latin typeface="Calibri" pitchFamily="34" charset="0"/>
              </a:rPr>
              <a:t>function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3000">
                <a:latin typeface="Calibri" pitchFamily="34" charset="0"/>
              </a:rPr>
              <a:t>Functions</a:t>
            </a:r>
            <a:r>
              <a:rPr lang="en-GB" sz="3000" b="0">
                <a:latin typeface="Calibri" pitchFamily="34" charset="0"/>
              </a:rPr>
              <a:t> process data and typically return a result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Functions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899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25"/>
          </a:xfrm>
        </p:spPr>
        <p:txBody>
          <a:bodyPr/>
          <a:lstStyle/>
          <a:p>
            <a:pPr eaLnBrk="1" hangingPunct="1"/>
            <a:r>
              <a:rPr lang="en-GB" sz="2800" dirty="0"/>
              <a:t>Some more useful functions:</a:t>
            </a:r>
          </a:p>
          <a:p>
            <a:pPr eaLnBrk="1" hangingPunct="1"/>
            <a:endParaRPr lang="en-GB" sz="2800" dirty="0"/>
          </a:p>
          <a:p>
            <a:pPr eaLnBrk="1" hangingPunct="1"/>
            <a:endParaRPr lang="en-GB" sz="2800" dirty="0"/>
          </a:p>
          <a:p>
            <a:pPr eaLnBrk="1" hangingPunct="1"/>
            <a:endParaRPr lang="en-GB" sz="2800" dirty="0"/>
          </a:p>
          <a:p>
            <a:pPr eaLnBrk="1" hangingPunct="1"/>
            <a:endParaRPr lang="en-GB" sz="2800" dirty="0"/>
          </a:p>
          <a:p>
            <a:pPr eaLnBrk="1" hangingPunct="1"/>
            <a:r>
              <a:rPr lang="en-GB" sz="2800" dirty="0"/>
              <a:t>The minimum, maximum and total</a:t>
            </a:r>
          </a:p>
          <a:p>
            <a:pPr eaLnBrk="1" hangingPunct="1"/>
            <a:r>
              <a:rPr lang="en-GB" sz="2800" dirty="0"/>
              <a:t>The brackets here have a different meaning to brackets used in calculator arithmetic</a:t>
            </a:r>
          </a:p>
          <a:p>
            <a:pPr eaLnBrk="1" hangingPunct="1"/>
            <a:r>
              <a:rPr lang="en-GB" sz="2800" dirty="0"/>
              <a:t>A name followed by brackets means a function call</a:t>
            </a:r>
          </a:p>
        </p:txBody>
      </p:sp>
      <p:sp>
        <p:nvSpPr>
          <p:cNvPr id="80900" name="TextBox 5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2A67F0B0-A44D-491E-9027-25995AA3302B}" type="slidenum">
              <a:rPr lang="en-GB" b="0">
                <a:latin typeface="Calibri" pitchFamily="34" charset="0"/>
              </a:rPr>
              <a:pPr/>
              <a:t>36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80901" name="TextBox 6"/>
          <p:cNvSpPr txBox="1">
            <a:spLocks noChangeArrowheads="1"/>
          </p:cNvSpPr>
          <p:nvPr/>
        </p:nvSpPr>
        <p:spPr bwMode="auto">
          <a:xfrm>
            <a:off x="928688" y="2214563"/>
            <a:ext cx="7715250" cy="17541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min(wing.length.cm)</a:t>
            </a:r>
          </a:p>
          <a:p>
            <a:r>
              <a:rPr lang="en-GB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 4.7</a:t>
            </a:r>
          </a:p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max(wing.length.cm)</a:t>
            </a:r>
          </a:p>
          <a:p>
            <a:r>
              <a:rPr lang="en-GB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 5.2</a:t>
            </a:r>
          </a:p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sum(wing.length.cm)</a:t>
            </a:r>
          </a:p>
          <a:p>
            <a:r>
              <a:rPr lang="en-GB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 14.7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Functions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947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/>
              <a:t>c() and length() are also functions</a:t>
            </a:r>
          </a:p>
          <a:p>
            <a:pPr eaLnBrk="1" hangingPunct="1"/>
            <a:r>
              <a:rPr lang="en-GB"/>
              <a:t>Much of the work you will do will use functions</a:t>
            </a:r>
            <a:r>
              <a:rPr lang="en-GB" b="1"/>
              <a:t> </a:t>
            </a:r>
            <a:r>
              <a:rPr lang="en-GB"/>
              <a:t>and vectors</a:t>
            </a:r>
          </a:p>
          <a:p>
            <a:pPr eaLnBrk="1" hangingPunct="1"/>
            <a:r>
              <a:rPr lang="en-GB"/>
              <a:t>The functions you use can be:</a:t>
            </a:r>
          </a:p>
          <a:p>
            <a:pPr lvl="1" eaLnBrk="1" hangingPunct="1"/>
            <a:r>
              <a:rPr lang="en-GB"/>
              <a:t>Built in to R</a:t>
            </a:r>
          </a:p>
          <a:p>
            <a:pPr lvl="1" eaLnBrk="1" hangingPunct="1"/>
            <a:r>
              <a:rPr lang="en-GB"/>
              <a:t>From one of the many R libraries</a:t>
            </a:r>
          </a:p>
          <a:p>
            <a:pPr lvl="1" eaLnBrk="1" hangingPunct="1"/>
            <a:r>
              <a:rPr lang="en-GB"/>
              <a:t>Those you write yourself – we will learn this</a:t>
            </a:r>
          </a:p>
          <a:p>
            <a:pPr eaLnBrk="1" hangingPunct="1"/>
            <a:r>
              <a:rPr lang="en-GB"/>
              <a:t>We will come back to functions again later</a:t>
            </a:r>
          </a:p>
        </p:txBody>
      </p:sp>
      <p:sp>
        <p:nvSpPr>
          <p:cNvPr id="82948" name="TextBox 5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6BD056D5-524B-4101-BC66-98D73CDC273E}" type="slidenum">
              <a:rPr lang="en-GB" b="0">
                <a:latin typeface="Calibri" pitchFamily="34" charset="0"/>
              </a:rPr>
              <a:pPr/>
              <a:t>37</a:t>
            </a:fld>
            <a:endParaRPr lang="en-GB" b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Content Placeholder 2"/>
          <p:cNvSpPr>
            <a:spLocks noGrp="1"/>
          </p:cNvSpPr>
          <p:nvPr>
            <p:ph idx="1"/>
          </p:nvPr>
        </p:nvSpPr>
        <p:spPr>
          <a:xfrm>
            <a:off x="500063" y="1643063"/>
            <a:ext cx="8229600" cy="4714875"/>
          </a:xfrm>
        </p:spPr>
        <p:txBody>
          <a:bodyPr/>
          <a:lstStyle/>
          <a:p>
            <a:pPr eaLnBrk="1" hangingPunct="1"/>
            <a:r>
              <a:rPr lang="en-GB">
                <a:cs typeface="Courier New" pitchFamily="49" charset="0"/>
              </a:rPr>
              <a:t>We often create vectors that are number sequences</a:t>
            </a:r>
          </a:p>
          <a:p>
            <a:pPr eaLnBrk="1" hangingPunct="1"/>
            <a:r>
              <a:rPr lang="en-GB">
                <a:cs typeface="Courier New" pitchFamily="49" charset="0"/>
              </a:rPr>
              <a:t>For example, the years 1990 to 2009:</a:t>
            </a:r>
          </a:p>
          <a:p>
            <a:pPr eaLnBrk="1" hangingPunct="1">
              <a:buFont typeface="Arial" charset="0"/>
              <a:buNone/>
            </a:pPr>
            <a:endParaRPr lang="en-GB">
              <a:cs typeface="Courier New" pitchFamily="49" charset="0"/>
            </a:endParaRPr>
          </a:p>
          <a:p>
            <a:pPr eaLnBrk="1" hangingPunct="1"/>
            <a:r>
              <a:rPr lang="en-GB">
                <a:cs typeface="Courier New" pitchFamily="49" charset="0"/>
              </a:rPr>
              <a:t>The : operator creates vectors of values, in this case starting at 1990 and ending at 2009</a:t>
            </a:r>
          </a:p>
        </p:txBody>
      </p:sp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Sequences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996" name="TextBox 8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1E431005-9547-49B6-A985-EB1EBC24F93B}" type="slidenum">
              <a:rPr lang="en-GB" b="0">
                <a:latin typeface="Calibri" pitchFamily="34" charset="0"/>
              </a:rPr>
              <a:pPr/>
              <a:t>38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84997" name="TextBox 7"/>
          <p:cNvSpPr txBox="1">
            <a:spLocks noChangeArrowheads="1"/>
          </p:cNvSpPr>
          <p:nvPr/>
        </p:nvSpPr>
        <p:spPr bwMode="auto">
          <a:xfrm>
            <a:off x="928688" y="3416300"/>
            <a:ext cx="7715250" cy="36988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latin typeface="Courier New" pitchFamily="49" charset="0"/>
                <a:cs typeface="Courier New" pitchFamily="49" charset="0"/>
              </a:rPr>
              <a:t>years &lt;- 1990:2009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471487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>
                <a:cs typeface="Courier New" pitchFamily="49" charset="0"/>
              </a:rPr>
              <a:t>Let’s have a look: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>
                <a:cs typeface="Courier New" pitchFamily="49" charset="0"/>
              </a:rPr>
              <a:t>The [11] on the second line means that 2000 is the 11</a:t>
            </a:r>
            <a:r>
              <a:rPr lang="en-GB" baseline="30000" dirty="0">
                <a:cs typeface="Courier New" pitchFamily="49" charset="0"/>
              </a:rPr>
              <a:t>th</a:t>
            </a:r>
            <a:r>
              <a:rPr lang="en-GB" dirty="0">
                <a:cs typeface="Courier New" pitchFamily="49" charset="0"/>
              </a:rPr>
              <a:t> element in the vector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>
                <a:cs typeface="Courier New" pitchFamily="49" charset="0"/>
              </a:rPr>
              <a:t>You might see another number in place of 11 – it depends upon the width of the ‘R Console’ window</a:t>
            </a:r>
          </a:p>
        </p:txBody>
      </p:sp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Sequences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044" name="TextBox 8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D13BEDF1-51E1-40DE-BA71-52C4C1FD8E59}" type="slidenum">
              <a:rPr lang="en-GB" b="0">
                <a:latin typeface="Calibri" pitchFamily="34" charset="0"/>
              </a:rPr>
              <a:pPr/>
              <a:t>39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87045" name="TextBox 6"/>
          <p:cNvSpPr txBox="1">
            <a:spLocks noChangeArrowheads="1"/>
          </p:cNvSpPr>
          <p:nvPr/>
        </p:nvSpPr>
        <p:spPr bwMode="auto">
          <a:xfrm>
            <a:off x="928688" y="2000250"/>
            <a:ext cx="7715250" cy="1200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years &lt;- 1990:2009</a:t>
            </a:r>
          </a:p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years</a:t>
            </a:r>
          </a:p>
          <a:p>
            <a:r>
              <a:rPr lang="en-GB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[1] 1990 1991 1992 1993 1994 1995 1996 1997 1998 1999</a:t>
            </a:r>
          </a:p>
          <a:p>
            <a:r>
              <a:rPr lang="en-GB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[11] 2000 2001 2002 2003 2004 2005 2006 2007 2008 2009</a:t>
            </a:r>
          </a:p>
        </p:txBody>
      </p:sp>
      <p:pic>
        <p:nvPicPr>
          <p:cNvPr id="87046" name="Picture 2" descr="C:\Users\lawrence\Pictures\Microsoft Clip Organizer\j043266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2375" y="1143000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R - precursor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new folder for yourself, for this bootcamp</a:t>
            </a:r>
          </a:p>
          <a:p>
            <a:r>
              <a:rPr lang="en-GB" dirty="0"/>
              <a:t>Make subdirectories as appropriate – keep organized!</a:t>
            </a:r>
          </a:p>
          <a:p>
            <a:r>
              <a:rPr lang="en-GB" dirty="0"/>
              <a:t>Put all materials for a given exercise in a sensible place</a:t>
            </a:r>
          </a:p>
          <a:p>
            <a:r>
              <a:rPr lang="en-GB" dirty="0"/>
              <a:t>This will be called the “working directory”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5589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Content Placeholder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4714875"/>
          </a:xfrm>
        </p:spPr>
        <p:txBody>
          <a:bodyPr/>
          <a:lstStyle/>
          <a:p>
            <a:pPr eaLnBrk="1" hangingPunct="1"/>
            <a:r>
              <a:rPr lang="en-GB">
                <a:cs typeface="Courier New" pitchFamily="49" charset="0"/>
              </a:rPr>
              <a:t>You can also create sequences that count down:</a:t>
            </a:r>
          </a:p>
        </p:txBody>
      </p:sp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Sequences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092" name="TextBox 8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011503D3-B6F2-46A2-B26D-671EA6B277BF}" type="slidenum">
              <a:rPr lang="en-GB" b="0">
                <a:latin typeface="Calibri" pitchFamily="34" charset="0"/>
              </a:rPr>
              <a:pPr/>
              <a:t>40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89093" name="TextBox 9"/>
          <p:cNvSpPr txBox="1">
            <a:spLocks noChangeArrowheads="1"/>
          </p:cNvSpPr>
          <p:nvPr/>
        </p:nvSpPr>
        <p:spPr bwMode="auto">
          <a:xfrm>
            <a:off x="928688" y="2500313"/>
            <a:ext cx="7715250" cy="1200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years &lt;- 2009:1990</a:t>
            </a:r>
          </a:p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years</a:t>
            </a:r>
          </a:p>
          <a:p>
            <a:r>
              <a:rPr lang="en-GB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[1] 2009 2008 2007 2006 2005 2004 2003 2002 2001 2000</a:t>
            </a:r>
          </a:p>
          <a:p>
            <a:r>
              <a:rPr lang="en-GB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[11] 1999 1998 1997 1996 1995 1994 1993 1992 1991 1990</a:t>
            </a:r>
          </a:p>
        </p:txBody>
      </p:sp>
      <p:pic>
        <p:nvPicPr>
          <p:cNvPr id="89094" name="Picture 2" descr="C:\Users\lawrence\Pictures\Microsoft Clip Organizer\j043266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2375" y="1643063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Content Placeholder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4714875"/>
          </a:xfrm>
        </p:spPr>
        <p:txBody>
          <a:bodyPr/>
          <a:lstStyle/>
          <a:p>
            <a:pPr eaLnBrk="1" hangingPunct="1"/>
            <a:r>
              <a:rPr lang="en-GB">
                <a:cs typeface="Courier New" pitchFamily="49" charset="0"/>
              </a:rPr>
              <a:t>Using the : operator is great for sequences of whole numbers</a:t>
            </a:r>
          </a:p>
          <a:p>
            <a:pPr eaLnBrk="1" hangingPunct="1"/>
            <a:r>
              <a:rPr lang="en-GB">
                <a:cs typeface="Courier New" pitchFamily="49" charset="0"/>
              </a:rPr>
              <a:t>You will often need to work with sequences of fractional numbers</a:t>
            </a:r>
          </a:p>
          <a:p>
            <a:pPr eaLnBrk="1" hangingPunct="1"/>
            <a:r>
              <a:rPr lang="en-GB">
                <a:cs typeface="Courier New" pitchFamily="49" charset="0"/>
              </a:rPr>
              <a:t>The seq() function is great for this</a:t>
            </a:r>
          </a:p>
          <a:p>
            <a:pPr eaLnBrk="1" hangingPunct="1"/>
            <a:r>
              <a:rPr lang="en-GB">
                <a:cs typeface="Courier New" pitchFamily="49" charset="0"/>
              </a:rPr>
              <a:t>A sequence between 0 and 5 in 0.1 steps:</a:t>
            </a:r>
          </a:p>
        </p:txBody>
      </p:sp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More sequences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140" name="TextBox 8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9D925045-A4BD-4F50-8729-DB84559DC7DB}" type="slidenum">
              <a:rPr lang="en-GB" b="0">
                <a:latin typeface="Calibri" pitchFamily="34" charset="0"/>
              </a:rPr>
              <a:pPr/>
              <a:t>41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91141" name="TextBox 9"/>
          <p:cNvSpPr txBox="1">
            <a:spLocks noChangeArrowheads="1"/>
          </p:cNvSpPr>
          <p:nvPr/>
        </p:nvSpPr>
        <p:spPr bwMode="auto">
          <a:xfrm>
            <a:off x="928688" y="4714875"/>
            <a:ext cx="7715250" cy="1477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seq(1, 5, 0.1)</a:t>
            </a:r>
          </a:p>
          <a:p>
            <a:r>
              <a:rPr lang="en-GB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[1] 1.0 1.1 1.2 1.3 1.4 1.5 1.6 1.7 1.8 1.9 2.0 2.1</a:t>
            </a:r>
          </a:p>
          <a:p>
            <a:r>
              <a:rPr lang="en-GB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[13] 2.2 2.3 2.4 2.5 2.6 2.7 2.8 2.9 3.0 3.1 3.2 3.3</a:t>
            </a:r>
          </a:p>
          <a:p>
            <a:r>
              <a:rPr lang="en-GB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[25] 3.4 3.5 3.6 3.7 3.8 3.9 4.0 4.1 4.2 4.3 4.4 4.5</a:t>
            </a:r>
          </a:p>
          <a:p>
            <a:r>
              <a:rPr lang="en-GB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[37] 4.6 4.7 4.8 4.9 5.0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Content Placeholder 2"/>
          <p:cNvSpPr>
            <a:spLocks noGrp="1"/>
          </p:cNvSpPr>
          <p:nvPr>
            <p:ph idx="4294967295"/>
          </p:nvPr>
        </p:nvSpPr>
        <p:spPr>
          <a:xfrm>
            <a:off x="500063" y="1357313"/>
            <a:ext cx="8229600" cy="4714875"/>
          </a:xfrm>
        </p:spPr>
        <p:txBody>
          <a:bodyPr/>
          <a:lstStyle/>
          <a:p>
            <a:pPr eaLnBrk="1" hangingPunct="1"/>
            <a:r>
              <a:rPr lang="en-GB" sz="2400">
                <a:cs typeface="Courier New" pitchFamily="49" charset="0"/>
              </a:rPr>
              <a:t>R is very good at “argument matching” if you name the arguments</a:t>
            </a:r>
          </a:p>
          <a:p>
            <a:pPr eaLnBrk="1" hangingPunct="1"/>
            <a:r>
              <a:rPr lang="en-GB" sz="2400">
                <a:cs typeface="Courier New" pitchFamily="49" charset="0"/>
              </a:rPr>
              <a:t>seq(1, 5, 0.1) is fine, but you have to remember to put the start number first, the end number next, and the increment last</a:t>
            </a:r>
          </a:p>
          <a:p>
            <a:pPr eaLnBrk="1" hangingPunct="1"/>
            <a:r>
              <a:rPr lang="en-GB" sz="2400">
                <a:cs typeface="Courier New" pitchFamily="49" charset="0"/>
              </a:rPr>
              <a:t>What if you forget the order?</a:t>
            </a:r>
          </a:p>
          <a:p>
            <a:pPr eaLnBrk="1" hangingPunct="1"/>
            <a:r>
              <a:rPr lang="en-GB" sz="2400">
                <a:cs typeface="Courier New" pitchFamily="49" charset="0"/>
              </a:rPr>
              <a:t>You can write seq(from=1,to=5, by=0.1) OR seq(from=1, by=0.1, to=5), with the same effect (try it)</a:t>
            </a:r>
          </a:p>
          <a:p>
            <a:pPr eaLnBrk="1" hangingPunct="1"/>
            <a:r>
              <a:rPr lang="en-GB" sz="2400">
                <a:cs typeface="Courier New" pitchFamily="49" charset="0"/>
              </a:rPr>
              <a:t>You can use any order of the arguments if you NAME the arguments so R can work out which is which</a:t>
            </a:r>
          </a:p>
          <a:p>
            <a:pPr eaLnBrk="1" hangingPunct="1"/>
            <a:r>
              <a:rPr lang="en-GB" sz="2400">
                <a:cs typeface="Courier New" pitchFamily="49" charset="0"/>
              </a:rPr>
              <a:t>To see what names to use, use help files</a:t>
            </a:r>
          </a:p>
          <a:p>
            <a:pPr lvl="1" eaLnBrk="1" hangingPunct="1"/>
            <a:r>
              <a:rPr lang="en-GB" sz="2000">
                <a:cs typeface="Courier New" pitchFamily="49" charset="0"/>
              </a:rPr>
              <a:t>Type ?seq into the R window </a:t>
            </a:r>
          </a:p>
          <a:p>
            <a:pPr lvl="1" eaLnBrk="1" hangingPunct="1"/>
            <a:r>
              <a:rPr lang="en-GB" sz="2000">
                <a:cs typeface="Courier New" pitchFamily="49" charset="0"/>
              </a:rPr>
              <a:t>more on this later</a:t>
            </a:r>
          </a:p>
        </p:txBody>
      </p:sp>
      <p:sp>
        <p:nvSpPr>
          <p:cNvPr id="9318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/>
              <a:t>Named arguments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188" name="TextBox 8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9A9C1550-0194-4EB0-B92C-59EE405C749D}" type="slidenum">
              <a:rPr lang="en-GB" b="0">
                <a:latin typeface="Calibri" pitchFamily="34" charset="0"/>
              </a:rPr>
              <a:pPr/>
              <a:t>42</a:t>
            </a:fld>
            <a:endParaRPr lang="en-GB" b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Content Placeholder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5286375"/>
          </a:xfrm>
        </p:spPr>
        <p:txBody>
          <a:bodyPr/>
          <a:lstStyle/>
          <a:p>
            <a:pPr eaLnBrk="1" hangingPunct="1"/>
            <a:r>
              <a:rPr lang="en-GB">
                <a:cs typeface="Courier New" pitchFamily="49" charset="0"/>
              </a:rPr>
              <a:t>We often want to record textual information</a:t>
            </a:r>
          </a:p>
          <a:p>
            <a:pPr eaLnBrk="1" hangingPunct="1"/>
            <a:r>
              <a:rPr lang="en-GB">
                <a:cs typeface="Courier New" pitchFamily="49" charset="0"/>
              </a:rPr>
              <a:t>This is done using </a:t>
            </a:r>
            <a:r>
              <a:rPr lang="en-GB" b="1">
                <a:cs typeface="Courier New" pitchFamily="49" charset="0"/>
              </a:rPr>
              <a:t>strings</a:t>
            </a:r>
            <a:endParaRPr lang="en-GB">
              <a:cs typeface="Courier New" pitchFamily="49" charset="0"/>
            </a:endParaRPr>
          </a:p>
          <a:p>
            <a:pPr eaLnBrk="1" hangingPunct="1"/>
            <a:r>
              <a:rPr lang="en-GB">
                <a:cs typeface="Courier New" pitchFamily="49" charset="0"/>
              </a:rPr>
              <a:t>Anything within single quotes (') or double quotes (") is a </a:t>
            </a:r>
            <a:r>
              <a:rPr lang="en-GB" b="1">
                <a:cs typeface="Courier New" pitchFamily="49" charset="0"/>
              </a:rPr>
              <a:t>string</a:t>
            </a:r>
            <a:r>
              <a:rPr lang="en-GB">
                <a:cs typeface="Courier New" pitchFamily="49" charset="0"/>
              </a:rPr>
              <a:t>:</a:t>
            </a:r>
          </a:p>
          <a:p>
            <a:pPr eaLnBrk="1" hangingPunct="1"/>
            <a:endParaRPr lang="en-GB">
              <a:cs typeface="Courier New" pitchFamily="49" charset="0"/>
            </a:endParaRPr>
          </a:p>
          <a:p>
            <a:pPr eaLnBrk="1" hangingPunct="1"/>
            <a:endParaRPr lang="en-GB">
              <a:cs typeface="Courier New" pitchFamily="49" charset="0"/>
            </a:endParaRPr>
          </a:p>
          <a:p>
            <a:pPr eaLnBrk="1" hangingPunct="1"/>
            <a:endParaRPr lang="en-GB">
              <a:cs typeface="Courier New" pitchFamily="49" charset="0"/>
            </a:endParaRPr>
          </a:p>
          <a:p>
            <a:pPr eaLnBrk="1" hangingPunct="1"/>
            <a:r>
              <a:rPr lang="en-GB">
                <a:cs typeface="Courier New" pitchFamily="49" charset="0"/>
              </a:rPr>
              <a:t>You can’t do arithmetic with strings:</a:t>
            </a:r>
          </a:p>
        </p:txBody>
      </p:sp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Strings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36" name="TextBox 8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B9DF67C4-16BB-48A0-83D3-21C641BC6E5A}" type="slidenum">
              <a:rPr lang="en-GB" b="0">
                <a:latin typeface="Calibri" pitchFamily="34" charset="0"/>
              </a:rPr>
              <a:pPr/>
              <a:t>43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95237" name="TextBox 7"/>
          <p:cNvSpPr txBox="1">
            <a:spLocks noChangeArrowheads="1"/>
          </p:cNvSpPr>
          <p:nvPr/>
        </p:nvSpPr>
        <p:spPr bwMode="auto">
          <a:xfrm>
            <a:off x="928688" y="3603625"/>
            <a:ext cx="7715250" cy="17541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species.name &lt;- "Quercus robur"</a:t>
            </a:r>
          </a:p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species.name</a:t>
            </a:r>
          </a:p>
          <a:p>
            <a:r>
              <a:rPr lang="en-GB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 "Quercus robur"</a:t>
            </a:r>
          </a:p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species.name &lt;- 'Fraxinus excelsior'</a:t>
            </a:r>
          </a:p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species.name</a:t>
            </a:r>
          </a:p>
          <a:p>
            <a:r>
              <a:rPr lang="en-GB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 "Fraxinus excelsior"</a:t>
            </a:r>
          </a:p>
        </p:txBody>
      </p:sp>
      <p:sp>
        <p:nvSpPr>
          <p:cNvPr id="95238" name="TextBox 6"/>
          <p:cNvSpPr txBox="1">
            <a:spLocks noChangeArrowheads="1"/>
          </p:cNvSpPr>
          <p:nvPr/>
        </p:nvSpPr>
        <p:spPr bwMode="auto">
          <a:xfrm>
            <a:off x="928688" y="5857875"/>
            <a:ext cx="7715250" cy="923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species.name * 10</a:t>
            </a:r>
          </a:p>
          <a:p>
            <a:r>
              <a:rPr lang="en-GB" b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Error in species.name * 10 : non-numeric argument to binary operator</a:t>
            </a:r>
          </a:p>
        </p:txBody>
      </p:sp>
      <p:pic>
        <p:nvPicPr>
          <p:cNvPr id="95239" name="Picture 2" descr="C:\Users\lawrence\Desktop\Quercus_robu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7125" y="3141663"/>
            <a:ext cx="1666875" cy="1250950"/>
          </a:xfrm>
          <a:prstGeom prst="rect">
            <a:avLst/>
          </a:prstGeom>
          <a:noFill/>
          <a:ln w="22225" cap="rnd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5240" name="Picture 3" descr="C:\Users\lawrence\Desktop\Fraxinus_excelsio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78713" y="4508500"/>
            <a:ext cx="1665287" cy="1106488"/>
          </a:xfrm>
          <a:prstGeom prst="rect">
            <a:avLst/>
          </a:prstGeom>
          <a:noFill/>
          <a:ln w="19050" cap="rnd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Content Placeholder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55006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3000"/>
              <a:t>The paste function joins together items into a string</a:t>
            </a:r>
            <a:r>
              <a:rPr lang="en-GB" sz="3000">
                <a:cs typeface="Courier New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</a:pPr>
            <a:endParaRPr lang="en-GB" sz="3000" b="1"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GB" sz="3000" b="1"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sz="3000">
                <a:cs typeface="Courier New" pitchFamily="49" charset="0"/>
              </a:rPr>
              <a:t>As many R functions do, it works well with vectors:</a:t>
            </a:r>
          </a:p>
          <a:p>
            <a:pPr eaLnBrk="1" hangingPunct="1">
              <a:lnSpc>
                <a:spcPct val="80000"/>
              </a:lnSpc>
            </a:pPr>
            <a:endParaRPr lang="en-GB" sz="3000"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GB" sz="3000"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GB" sz="3000"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sz="3000">
                <a:cs typeface="Courier New" pitchFamily="49" charset="0"/>
              </a:rPr>
              <a:t>This last example creates 11 strings which are kept together in a vector of strings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Joining items together to make strings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284" name="TextBox 8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28D6B7C9-12E9-4375-B219-AB140F1DA4A6}" type="slidenum">
              <a:rPr lang="en-GB" b="0">
                <a:latin typeface="Calibri" pitchFamily="34" charset="0"/>
              </a:rPr>
              <a:pPr/>
              <a:t>44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97285" name="TextBox 7"/>
          <p:cNvSpPr txBox="1">
            <a:spLocks noChangeArrowheads="1"/>
          </p:cNvSpPr>
          <p:nvPr/>
        </p:nvSpPr>
        <p:spPr bwMode="auto">
          <a:xfrm>
            <a:off x="928688" y="2143125"/>
            <a:ext cx="7715250" cy="8620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answer &lt;- 42</a:t>
            </a:r>
          </a:p>
          <a:p>
            <a:r>
              <a:rPr lang="en-GB" sz="1600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paste('The answer is', answer)</a:t>
            </a:r>
          </a:p>
          <a:p>
            <a:r>
              <a:rPr lang="en-GB" sz="1600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 "The answer is 42"</a:t>
            </a:r>
          </a:p>
        </p:txBody>
      </p:sp>
      <p:sp>
        <p:nvSpPr>
          <p:cNvPr id="97286" name="TextBox 6"/>
          <p:cNvSpPr txBox="1">
            <a:spLocks noChangeArrowheads="1"/>
          </p:cNvSpPr>
          <p:nvPr/>
        </p:nvSpPr>
        <p:spPr bwMode="auto">
          <a:xfrm>
            <a:off x="928688" y="3929063"/>
            <a:ext cx="7715250" cy="1323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paste('The year is', 1990:2000)</a:t>
            </a:r>
          </a:p>
          <a:p>
            <a:r>
              <a:rPr lang="en-GB" sz="1600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[1] "The year is 1990" "The year is 1991" "The year is 1992"</a:t>
            </a:r>
          </a:p>
          <a:p>
            <a:r>
              <a:rPr lang="en-GB" sz="1600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[4] "The year is 1993" "The year is 1994" "The year is 1995"</a:t>
            </a:r>
          </a:p>
          <a:p>
            <a:r>
              <a:rPr lang="en-GB" sz="1600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[7] "The year is 1996" "The year is 1997" "The year is 1998"</a:t>
            </a:r>
          </a:p>
          <a:p>
            <a:r>
              <a:rPr lang="en-GB" sz="1600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[10] "The year is 1999" "The year is 2000"</a:t>
            </a:r>
          </a:p>
        </p:txBody>
      </p:sp>
      <p:pic>
        <p:nvPicPr>
          <p:cNvPr id="97287" name="Picture 2" descr="C:\Users\lawrence\Pictures\Microsoft Clip Organizer\j043266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43813" y="3000375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Content Placeholder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5072062"/>
          </a:xfrm>
        </p:spPr>
        <p:txBody>
          <a:bodyPr/>
          <a:lstStyle/>
          <a:p>
            <a:pPr eaLnBrk="1" hangingPunct="1"/>
            <a:r>
              <a:rPr lang="en-GB">
                <a:cs typeface="Courier New" pitchFamily="49" charset="0"/>
              </a:rPr>
              <a:t>The plot() function creates a new graph</a:t>
            </a:r>
          </a:p>
          <a:p>
            <a:pPr eaLnBrk="1" hangingPunct="1"/>
            <a:endParaRPr lang="en-GB">
              <a:cs typeface="Courier New" pitchFamily="49" charset="0"/>
            </a:endParaRPr>
          </a:p>
          <a:p>
            <a:pPr eaLnBrk="1" hangingPunct="1"/>
            <a:r>
              <a:rPr lang="en-GB">
                <a:cs typeface="Courier New" pitchFamily="49" charset="0"/>
              </a:rPr>
              <a:t>The first parameter gives x values</a:t>
            </a:r>
          </a:p>
          <a:p>
            <a:pPr eaLnBrk="1" hangingPunct="1"/>
            <a:r>
              <a:rPr lang="en-GB">
                <a:cs typeface="Courier New" pitchFamily="49" charset="0"/>
              </a:rPr>
              <a:t>The second parameter gives y values</a:t>
            </a:r>
          </a:p>
          <a:p>
            <a:pPr eaLnBrk="1" hangingPunct="1"/>
            <a:r>
              <a:rPr lang="en-GB">
                <a:cs typeface="Courier New" pitchFamily="49" charset="0"/>
              </a:rPr>
              <a:t>The main= part tells plot() that we want “A simple graph” to be the title</a:t>
            </a:r>
          </a:p>
        </p:txBody>
      </p:sp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Plotting graphs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32" name="TextBox 8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B8FCBB41-9B21-40AE-A9B6-A2BC149E344C}" type="slidenum">
              <a:rPr lang="en-GB" b="0">
                <a:latin typeface="Calibri" pitchFamily="34" charset="0"/>
              </a:rPr>
              <a:pPr/>
              <a:t>45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99333" name="TextBox 7"/>
          <p:cNvSpPr txBox="1">
            <a:spLocks noChangeArrowheads="1"/>
          </p:cNvSpPr>
          <p:nvPr/>
        </p:nvSpPr>
        <p:spPr bwMode="auto">
          <a:xfrm>
            <a:off x="928688" y="2058988"/>
            <a:ext cx="7715250" cy="36988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latin typeface="Courier New" pitchFamily="49" charset="0"/>
                <a:cs typeface="Courier New" pitchFamily="49" charset="0"/>
              </a:rPr>
              <a:t>plot(1:25, (1:25)^2, main="A simple graph")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Content Placeholder 7"/>
          <p:cNvSpPr txBox="1">
            <a:spLocks/>
          </p:cNvSpPr>
          <p:nvPr/>
        </p:nvSpPr>
        <p:spPr bwMode="auto">
          <a:xfrm>
            <a:off x="457200" y="1500188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3200" b="0">
                <a:latin typeface="Calibri" pitchFamily="34" charset="0"/>
              </a:rPr>
              <a:t>You should see:</a:t>
            </a:r>
          </a:p>
        </p:txBody>
      </p:sp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Plotting graphs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80" name="TextBox 8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D93F59A7-817F-4FD6-A254-6BEA2CE43BD5}" type="slidenum">
              <a:rPr lang="en-GB" b="0">
                <a:latin typeface="Calibri" pitchFamily="34" charset="0"/>
              </a:rPr>
              <a:pPr/>
              <a:t>46</a:t>
            </a:fld>
            <a:endParaRPr lang="en-GB" b="0">
              <a:latin typeface="Calibri" pitchFamily="34" charset="0"/>
            </a:endParaRPr>
          </a:p>
        </p:txBody>
      </p:sp>
      <p:pic>
        <p:nvPicPr>
          <p:cNvPr id="10138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3900" y="2143125"/>
            <a:ext cx="4864100" cy="4600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Content Placeholder 2"/>
          <p:cNvSpPr>
            <a:spLocks noGrp="1"/>
          </p:cNvSpPr>
          <p:nvPr>
            <p:ph idx="1"/>
          </p:nvPr>
        </p:nvSpPr>
        <p:spPr>
          <a:xfrm>
            <a:off x="500063" y="1500188"/>
            <a:ext cx="8229600" cy="5214937"/>
          </a:xfrm>
        </p:spPr>
        <p:txBody>
          <a:bodyPr/>
          <a:lstStyle/>
          <a:p>
            <a:pPr eaLnBrk="1" hangingPunct="1"/>
            <a:r>
              <a:rPr lang="en-GB" sz="2800" dirty="0">
                <a:cs typeface="Courier New" pitchFamily="49" charset="0"/>
              </a:rPr>
              <a:t>plot() is very flexible and takes many parameters</a:t>
            </a:r>
          </a:p>
          <a:p>
            <a:pPr eaLnBrk="1" hangingPunct="1"/>
            <a:r>
              <a:rPr lang="en-GB" sz="2800" dirty="0">
                <a:cs typeface="Courier New" pitchFamily="49" charset="0"/>
              </a:rPr>
              <a:t>The ‘main=‘ parts tell R which of these we want to use as the title (argument matching)</a:t>
            </a:r>
          </a:p>
          <a:p>
            <a:pPr eaLnBrk="1" hangingPunct="1"/>
            <a:r>
              <a:rPr lang="en-GB" sz="2800" dirty="0">
                <a:cs typeface="Courier New" pitchFamily="49" charset="0"/>
              </a:rPr>
              <a:t>We are providing plot() with the </a:t>
            </a:r>
            <a:r>
              <a:rPr lang="en-GB" sz="2800" b="1" dirty="0">
                <a:cs typeface="Courier New" pitchFamily="49" charset="0"/>
              </a:rPr>
              <a:t>named argument </a:t>
            </a:r>
            <a:r>
              <a:rPr lang="en-GB" sz="2800" dirty="0">
                <a:cs typeface="Courier New" pitchFamily="49" charset="0"/>
              </a:rPr>
              <a:t>main (same idea as before with </a:t>
            </a:r>
            <a:r>
              <a:rPr lang="en-GB" sz="2800" dirty="0" err="1">
                <a:cs typeface="Courier New" pitchFamily="49" charset="0"/>
              </a:rPr>
              <a:t>seq</a:t>
            </a:r>
            <a:r>
              <a:rPr lang="en-GB" sz="2800" dirty="0">
                <a:cs typeface="Courier New" pitchFamily="49" charset="0"/>
              </a:rPr>
              <a:t>)</a:t>
            </a:r>
          </a:p>
          <a:p>
            <a:pPr eaLnBrk="1" hangingPunct="1"/>
            <a:r>
              <a:rPr lang="en-GB" sz="2800" dirty="0">
                <a:cs typeface="Courier New" pitchFamily="49" charset="0"/>
              </a:rPr>
              <a:t>You will do this with many of the R functions that you use</a:t>
            </a:r>
          </a:p>
          <a:p>
            <a:pPr eaLnBrk="1" hangingPunct="1"/>
            <a:r>
              <a:rPr lang="en-GB" sz="2800" dirty="0">
                <a:cs typeface="Courier New" pitchFamily="49" charset="0"/>
              </a:rPr>
              <a:t>You don’t need to prefix the x and y parameters, but you can, with x= and y=</a:t>
            </a:r>
          </a:p>
          <a:p>
            <a:pPr eaLnBrk="1" hangingPunct="1"/>
            <a:r>
              <a:rPr lang="en-GB" sz="2800" b="1" dirty="0">
                <a:cs typeface="Courier New" pitchFamily="49" charset="0"/>
              </a:rPr>
              <a:t>Named arguments </a:t>
            </a:r>
            <a:r>
              <a:rPr lang="en-GB" sz="2800" dirty="0">
                <a:cs typeface="Courier New" pitchFamily="49" charset="0"/>
              </a:rPr>
              <a:t>mean that you can put the arguments in in any order</a:t>
            </a:r>
          </a:p>
        </p:txBody>
      </p:sp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Named arguments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28" name="TextBox 8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6A2674E9-DE22-4231-AB39-743EE2586FC1}" type="slidenum">
              <a:rPr lang="en-GB" b="0">
                <a:latin typeface="Calibri" pitchFamily="34" charset="0"/>
              </a:rPr>
              <a:pPr/>
              <a:t>47</a:t>
            </a:fld>
            <a:endParaRPr lang="en-GB" b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Exploring graph plotting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75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FE8ED01A-FB09-4857-BE8D-CD4C931498A4}" type="slidenum">
              <a:rPr lang="en-GB" b="0">
                <a:latin typeface="Calibri" pitchFamily="34" charset="0"/>
              </a:rPr>
              <a:pPr/>
              <a:t>48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105476" name="Content Placeholder 9"/>
          <p:cNvSpPr>
            <a:spLocks noGrp="1"/>
          </p:cNvSpPr>
          <p:nvPr>
            <p:ph idx="1"/>
          </p:nvPr>
        </p:nvSpPr>
        <p:spPr>
          <a:xfrm>
            <a:off x="457200" y="1525588"/>
            <a:ext cx="8229600" cy="5143500"/>
          </a:xfrm>
        </p:spPr>
        <p:txBody>
          <a:bodyPr/>
          <a:lstStyle/>
          <a:p>
            <a:pPr eaLnBrk="1" hangingPunct="1"/>
            <a:r>
              <a:rPr lang="en-GB"/>
              <a:t>Plotting symbols</a:t>
            </a:r>
          </a:p>
          <a:p>
            <a:pPr eaLnBrk="1" hangingPunct="1"/>
            <a:endParaRPr lang="en-GB"/>
          </a:p>
        </p:txBody>
      </p:sp>
      <p:sp>
        <p:nvSpPr>
          <p:cNvPr id="105477" name="TextBox 5"/>
          <p:cNvSpPr txBox="1">
            <a:spLocks noChangeArrowheads="1"/>
          </p:cNvSpPr>
          <p:nvPr/>
        </p:nvSpPr>
        <p:spPr bwMode="auto">
          <a:xfrm>
            <a:off x="928688" y="2071688"/>
            <a:ext cx="7715250" cy="36988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latin typeface="Courier New" pitchFamily="49" charset="0"/>
                <a:cs typeface="Courier New" pitchFamily="49" charset="0"/>
              </a:rPr>
              <a:t>plot(1:25, (1:25)^2, main="A simple graph", pch=1:25)</a:t>
            </a:r>
          </a:p>
        </p:txBody>
      </p:sp>
      <p:pic>
        <p:nvPicPr>
          <p:cNvPr id="10547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3300" y="2714625"/>
            <a:ext cx="4248150" cy="406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Exploring graph plotting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23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F48D9F52-D901-4422-8A0C-7DC5BD91C85E}" type="slidenum">
              <a:rPr lang="en-GB" b="0">
                <a:latin typeface="Calibri" pitchFamily="34" charset="0"/>
              </a:rPr>
              <a:pPr/>
              <a:t>49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107524" name="Content Placeholder 9"/>
          <p:cNvSpPr>
            <a:spLocks noGrp="1"/>
          </p:cNvSpPr>
          <p:nvPr>
            <p:ph idx="1"/>
          </p:nvPr>
        </p:nvSpPr>
        <p:spPr>
          <a:xfrm>
            <a:off x="457200" y="1500188"/>
            <a:ext cx="8229600" cy="5143500"/>
          </a:xfrm>
        </p:spPr>
        <p:txBody>
          <a:bodyPr/>
          <a:lstStyle/>
          <a:p>
            <a:pPr eaLnBrk="1" hangingPunct="1"/>
            <a:r>
              <a:rPr lang="en-GB" dirty="0" err="1"/>
              <a:t>Color</a:t>
            </a:r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>
              <a:buFont typeface="Arial" charset="0"/>
              <a:buNone/>
            </a:pPr>
            <a:endParaRPr lang="en-GB" dirty="0"/>
          </a:p>
          <a:p>
            <a:pPr eaLnBrk="1" hangingPunct="1"/>
            <a:r>
              <a:rPr lang="en-GB" dirty="0"/>
              <a:t>The </a:t>
            </a:r>
            <a:r>
              <a:rPr lang="en-GB" dirty="0" err="1"/>
              <a:t>colors</a:t>
            </a:r>
            <a:r>
              <a:rPr lang="en-GB" dirty="0"/>
              <a:t>() function returns a list of all the </a:t>
            </a:r>
            <a:r>
              <a:rPr lang="en-GB" dirty="0" err="1"/>
              <a:t>colors</a:t>
            </a:r>
            <a:r>
              <a:rPr lang="en-GB" dirty="0"/>
              <a:t> that R knows about</a:t>
            </a:r>
          </a:p>
        </p:txBody>
      </p:sp>
      <p:sp>
        <p:nvSpPr>
          <p:cNvPr id="107525" name="TextBox 5"/>
          <p:cNvSpPr txBox="1">
            <a:spLocks noChangeArrowheads="1"/>
          </p:cNvSpPr>
          <p:nvPr/>
        </p:nvSpPr>
        <p:spPr bwMode="auto">
          <a:xfrm>
            <a:off x="928688" y="2071688"/>
            <a:ext cx="7715250" cy="36988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latin typeface="Courier New" pitchFamily="49" charset="0"/>
                <a:cs typeface="Courier New" pitchFamily="49" charset="0"/>
              </a:rPr>
              <a:t>plot(1:25, (1:25)^2, main="A simple graph", col="red")</a:t>
            </a:r>
          </a:p>
        </p:txBody>
      </p:sp>
      <p:pic>
        <p:nvPicPr>
          <p:cNvPr id="1075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63" y="2571750"/>
            <a:ext cx="3241675" cy="3071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R (on your own laptop)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en-GB" sz="2800" dirty="0"/>
              <a:t>A good choice is R studio</a:t>
            </a:r>
          </a:p>
          <a:p>
            <a:r>
              <a:rPr lang="en-GB" sz="2800" dirty="0"/>
              <a:t>Install and make it work with R</a:t>
            </a:r>
          </a:p>
          <a:p>
            <a:r>
              <a:rPr lang="en-GB" sz="2800" dirty="0"/>
              <a:t>You ought to be an administrator on your own machine</a:t>
            </a:r>
          </a:p>
          <a:p>
            <a:r>
              <a:rPr lang="en-GB" sz="2800" dirty="0"/>
              <a:t>Save a new R script as TechnicalLecture1Intro.R to the working directory and change R to that directory using Tools, Set working directory, To source file location</a:t>
            </a:r>
          </a:p>
          <a:p>
            <a:r>
              <a:rPr lang="en-GB" sz="2800" dirty="0"/>
              <a:t>Have to make sure R is “in” the working directory</a:t>
            </a:r>
          </a:p>
          <a:p>
            <a:r>
              <a:rPr lang="en-GB" sz="2800" dirty="0"/>
              <a:t>You should do something like this at the start of all new projects or exercises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9232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Exploring graph plotting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571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3DCABC99-A8CD-4BDE-96C4-AB2A77DB3EC2}" type="slidenum">
              <a:rPr lang="en-GB" b="0">
                <a:latin typeface="Calibri" pitchFamily="34" charset="0"/>
              </a:rPr>
              <a:pPr/>
              <a:t>50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109572" name="Content Placeholder 9"/>
          <p:cNvSpPr>
            <a:spLocks noGrp="1"/>
          </p:cNvSpPr>
          <p:nvPr>
            <p:ph idx="1"/>
          </p:nvPr>
        </p:nvSpPr>
        <p:spPr>
          <a:xfrm>
            <a:off x="457200" y="1500188"/>
            <a:ext cx="8229600" cy="5143500"/>
          </a:xfrm>
        </p:spPr>
        <p:txBody>
          <a:bodyPr/>
          <a:lstStyle/>
          <a:p>
            <a:pPr eaLnBrk="1" hangingPunct="1"/>
            <a:r>
              <a:rPr lang="en-GB"/>
              <a:t>Lines rather than points</a:t>
            </a:r>
          </a:p>
        </p:txBody>
      </p:sp>
      <p:sp>
        <p:nvSpPr>
          <p:cNvPr id="109573" name="TextBox 5"/>
          <p:cNvSpPr txBox="1">
            <a:spLocks noChangeArrowheads="1"/>
          </p:cNvSpPr>
          <p:nvPr/>
        </p:nvSpPr>
        <p:spPr bwMode="auto">
          <a:xfrm>
            <a:off x="928688" y="2071688"/>
            <a:ext cx="7715250" cy="36988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latin typeface="Courier New" pitchFamily="49" charset="0"/>
                <a:cs typeface="Courier New" pitchFamily="49" charset="0"/>
              </a:rPr>
              <a:t>plot(1:25, (1:25)^2, main="A simple graph", type="l")</a:t>
            </a:r>
          </a:p>
        </p:txBody>
      </p:sp>
      <p:pic>
        <p:nvPicPr>
          <p:cNvPr id="10957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44725" y="2714625"/>
            <a:ext cx="4256088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Exploring graph plotting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619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32650F35-96FC-4545-926A-036192020F76}" type="slidenum">
              <a:rPr lang="en-GB" b="0">
                <a:latin typeface="Calibri" pitchFamily="34" charset="0"/>
              </a:rPr>
              <a:pPr/>
              <a:t>51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111620" name="Content Placeholder 9"/>
          <p:cNvSpPr>
            <a:spLocks noGrp="1"/>
          </p:cNvSpPr>
          <p:nvPr>
            <p:ph idx="1"/>
          </p:nvPr>
        </p:nvSpPr>
        <p:spPr>
          <a:xfrm>
            <a:off x="457200" y="1668735"/>
            <a:ext cx="8229600" cy="5000625"/>
          </a:xfrm>
        </p:spPr>
        <p:txBody>
          <a:bodyPr/>
          <a:lstStyle/>
          <a:p>
            <a:pPr eaLnBrk="1" hangingPunct="1"/>
            <a:r>
              <a:rPr lang="en-GB"/>
              <a:t>plot() creates a new graph</a:t>
            </a:r>
          </a:p>
          <a:p>
            <a:pPr eaLnBrk="1" hangingPunct="1"/>
            <a:r>
              <a:rPr lang="en-GB"/>
              <a:t>You will often need to have several sets of data on the same graph</a:t>
            </a:r>
          </a:p>
          <a:p>
            <a:pPr eaLnBrk="1" hangingPunct="1"/>
            <a:endParaRPr lang="en-GB"/>
          </a:p>
          <a:p>
            <a:pPr eaLnBrk="1" hangingPunct="1"/>
            <a:endParaRPr lang="en-GB"/>
          </a:p>
          <a:p>
            <a:pPr eaLnBrk="1" hangingPunct="1">
              <a:buFont typeface="Arial" charset="0"/>
              <a:buNone/>
            </a:pPr>
            <a:endParaRPr lang="en-GB"/>
          </a:p>
        </p:txBody>
      </p:sp>
      <p:sp>
        <p:nvSpPr>
          <p:cNvPr id="111621" name="TextBox 5"/>
          <p:cNvSpPr txBox="1">
            <a:spLocks noChangeArrowheads="1"/>
          </p:cNvSpPr>
          <p:nvPr/>
        </p:nvSpPr>
        <p:spPr bwMode="auto">
          <a:xfrm>
            <a:off x="928688" y="3429000"/>
            <a:ext cx="7715250" cy="64611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latin typeface="Courier New" pitchFamily="49" charset="0"/>
                <a:cs typeface="Courier New" pitchFamily="49" charset="0"/>
              </a:rPr>
              <a:t>lines(1:25, (25:1)^2, col="green")</a:t>
            </a:r>
          </a:p>
          <a:p>
            <a:r>
              <a:rPr lang="en-GB" b="0">
                <a:latin typeface="Courier New" pitchFamily="49" charset="0"/>
                <a:cs typeface="Courier New" pitchFamily="49" charset="0"/>
              </a:rPr>
              <a:t>points(2:26, (25:1)^2, col="blue")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3: plotting and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In a new script called </a:t>
            </a:r>
            <a:r>
              <a:rPr lang="en-GB" sz="2800" dirty="0" err="1"/>
              <a:t>FirstPlot.R</a:t>
            </a:r>
            <a:r>
              <a:rPr lang="en-GB" sz="2800" dirty="0"/>
              <a:t> …</a:t>
            </a:r>
          </a:p>
          <a:p>
            <a:r>
              <a:rPr lang="en-GB" sz="2800" dirty="0"/>
              <a:t>Plot the numbers 1,1,2,3,5,8,13 against the sequence 1,2,3,4,5,6,7</a:t>
            </a:r>
          </a:p>
          <a:p>
            <a:r>
              <a:rPr lang="en-GB" sz="2800" dirty="0"/>
              <a:t>Make the title “Fibonacci”</a:t>
            </a:r>
          </a:p>
          <a:p>
            <a:r>
              <a:rPr lang="en-GB" sz="2800" dirty="0"/>
              <a:t>Make the x axis say “Sequence”</a:t>
            </a:r>
          </a:p>
          <a:p>
            <a:r>
              <a:rPr lang="en-GB" sz="2800" dirty="0"/>
              <a:t>Make the y-axis say “Fibonacci”</a:t>
            </a:r>
          </a:p>
          <a:p>
            <a:r>
              <a:rPr lang="en-GB" sz="2800" dirty="0"/>
              <a:t>Use a small upward pointing triangle as your plotting symbol, use the colour blue</a:t>
            </a:r>
          </a:p>
          <a:p>
            <a:r>
              <a:rPr lang="en-GB" sz="2800" dirty="0"/>
              <a:t>Connect the dots with lines</a:t>
            </a:r>
          </a:p>
          <a:p>
            <a:r>
              <a:rPr lang="en-GB" sz="2800" dirty="0"/>
              <a:t>The help file might help (type ?plot)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5197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Content Placeholder 2"/>
          <p:cNvSpPr>
            <a:spLocks noGrp="1"/>
          </p:cNvSpPr>
          <p:nvPr>
            <p:ph idx="1"/>
          </p:nvPr>
        </p:nvSpPr>
        <p:spPr>
          <a:xfrm>
            <a:off x="323850" y="1643063"/>
            <a:ext cx="8405813" cy="5072062"/>
          </a:xfrm>
        </p:spPr>
        <p:txBody>
          <a:bodyPr/>
          <a:lstStyle/>
          <a:p>
            <a:pPr eaLnBrk="1" hangingPunct="1"/>
            <a:r>
              <a:rPr lang="en-GB" sz="3000" dirty="0">
                <a:cs typeface="Courier New" pitchFamily="49" charset="0"/>
              </a:rPr>
              <a:t>Getting data in and out of R is part of most analyses</a:t>
            </a:r>
          </a:p>
          <a:p>
            <a:pPr eaLnBrk="1" hangingPunct="1"/>
            <a:r>
              <a:rPr lang="en-GB" sz="3000" dirty="0">
                <a:cs typeface="Courier New" pitchFamily="49" charset="0"/>
              </a:rPr>
              <a:t>It is common to enter data into Excel (or similar), save it as a CSV file and load it into R</a:t>
            </a:r>
          </a:p>
          <a:p>
            <a:pPr eaLnBrk="1" hangingPunct="1"/>
            <a:r>
              <a:rPr lang="en-GB" sz="3000" dirty="0">
                <a:cs typeface="Courier New" pitchFamily="49" charset="0"/>
              </a:rPr>
              <a:t>CSV – Comma Separated Values</a:t>
            </a:r>
          </a:p>
          <a:p>
            <a:pPr eaLnBrk="1" hangingPunct="1"/>
            <a:r>
              <a:rPr lang="en-GB" sz="3000" dirty="0">
                <a:cs typeface="Courier New" pitchFamily="49" charset="0"/>
              </a:rPr>
              <a:t>We will look at a CSV file of data from the study of Nagy et al. 1999. </a:t>
            </a:r>
            <a:r>
              <a:rPr lang="en-GB" sz="3000" i="1" dirty="0">
                <a:cs typeface="Courier New" pitchFamily="49" charset="0"/>
              </a:rPr>
              <a:t>Energetics of free-ranging mammals, reptiles and birds</a:t>
            </a:r>
            <a:r>
              <a:rPr lang="en-GB" sz="3000" dirty="0">
                <a:cs typeface="Courier New" pitchFamily="49" charset="0"/>
              </a:rPr>
              <a:t>.</a:t>
            </a:r>
          </a:p>
          <a:p>
            <a:pPr eaLnBrk="1" hangingPunct="1"/>
            <a:r>
              <a:rPr lang="en-GB" sz="3000" dirty="0">
                <a:cs typeface="Courier New" pitchFamily="49" charset="0"/>
              </a:rPr>
              <a:t>Each data point is an estimate of mean body mass and mean field metabolic rate of a single species</a:t>
            </a:r>
          </a:p>
        </p:txBody>
      </p:sp>
      <p:sp>
        <p:nvSpPr>
          <p:cNvPr id="113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Getting data into 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668" name="TextBox 8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76F7CB28-7596-4ABB-BAFD-4D878A73CF7B}" type="slidenum">
              <a:rPr lang="en-GB" b="0">
                <a:latin typeface="Calibri" pitchFamily="34" charset="0"/>
              </a:rPr>
              <a:pPr/>
              <a:t>53</a:t>
            </a:fld>
            <a:endParaRPr lang="en-GB" b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Content Placeholder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5357812"/>
          </a:xfrm>
        </p:spPr>
        <p:txBody>
          <a:bodyPr/>
          <a:lstStyle/>
          <a:p>
            <a:pPr eaLnBrk="1" hangingPunct="1"/>
            <a:r>
              <a:rPr lang="en-GB" dirty="0">
                <a:cs typeface="Courier New" pitchFamily="49" charset="0"/>
              </a:rPr>
              <a:t>Copy the file NagyEtAl1999.csv to your working directory</a:t>
            </a:r>
          </a:p>
          <a:p>
            <a:pPr eaLnBrk="1" hangingPunct="1"/>
            <a:r>
              <a:rPr lang="en-GB" dirty="0">
                <a:cs typeface="Courier New" pitchFamily="49" charset="0"/>
              </a:rPr>
              <a:t>Open the file with Excel and check it out</a:t>
            </a:r>
          </a:p>
          <a:p>
            <a:pPr eaLnBrk="1" hangingPunct="1"/>
            <a:r>
              <a:rPr lang="en-GB" dirty="0">
                <a:cs typeface="Courier New" pitchFamily="49" charset="0"/>
              </a:rPr>
              <a:t>To read a </a:t>
            </a:r>
            <a:r>
              <a:rPr lang="en-GB" dirty="0" err="1">
                <a:cs typeface="Courier New" pitchFamily="49" charset="0"/>
              </a:rPr>
              <a:t>csv</a:t>
            </a:r>
            <a:r>
              <a:rPr lang="en-GB" dirty="0">
                <a:cs typeface="Courier New" pitchFamily="49" charset="0"/>
              </a:rPr>
              <a:t> file:</a:t>
            </a:r>
          </a:p>
          <a:p>
            <a:pPr eaLnBrk="1" hangingPunct="1"/>
            <a:endParaRPr lang="en-GB" dirty="0">
              <a:cs typeface="Courier New" pitchFamily="49" charset="0"/>
            </a:endParaRPr>
          </a:p>
          <a:p>
            <a:pPr eaLnBrk="1" hangingPunct="1"/>
            <a:r>
              <a:rPr lang="en-GB" dirty="0">
                <a:cs typeface="Courier New" pitchFamily="49" charset="0"/>
              </a:rPr>
              <a:t>f is new type of object called a </a:t>
            </a:r>
            <a:r>
              <a:rPr lang="en-GB" b="1" dirty="0">
                <a:cs typeface="Courier New" pitchFamily="49" charset="0"/>
              </a:rPr>
              <a:t>data frame</a:t>
            </a:r>
          </a:p>
          <a:p>
            <a:pPr eaLnBrk="1" hangingPunct="1"/>
            <a:r>
              <a:rPr lang="en-GB" dirty="0">
                <a:cs typeface="Courier New" pitchFamily="49" charset="0"/>
              </a:rPr>
              <a:t>Data frames are a bit like </a:t>
            </a:r>
            <a:r>
              <a:rPr lang="en-GB" dirty="0" err="1">
                <a:cs typeface="Courier New" pitchFamily="49" charset="0"/>
              </a:rPr>
              <a:t>spreadsheets</a:t>
            </a:r>
            <a:endParaRPr lang="en-GB" dirty="0">
              <a:cs typeface="Courier New" pitchFamily="49" charset="0"/>
            </a:endParaRPr>
          </a:p>
          <a:p>
            <a:pPr eaLnBrk="1" hangingPunct="1"/>
            <a:r>
              <a:rPr lang="en-GB" dirty="0">
                <a:cs typeface="Courier New" pitchFamily="49" charset="0"/>
              </a:rPr>
              <a:t>Type f by itself into the R window to see what your data frame looks like – what’s the problem?</a:t>
            </a:r>
          </a:p>
        </p:txBody>
      </p:sp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Getting data into 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716" name="TextBox 8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DC1C46F1-93F2-4AB3-AA92-0FB9729639DF}" type="slidenum">
              <a:rPr lang="en-GB" b="0">
                <a:latin typeface="Calibri" pitchFamily="34" charset="0"/>
              </a:rPr>
              <a:pPr/>
              <a:t>54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115717" name="TextBox 6"/>
          <p:cNvSpPr txBox="1">
            <a:spLocks noChangeArrowheads="1"/>
          </p:cNvSpPr>
          <p:nvPr/>
        </p:nvSpPr>
        <p:spPr bwMode="auto">
          <a:xfrm>
            <a:off x="928688" y="3697288"/>
            <a:ext cx="7715250" cy="37941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latin typeface="Courier New" pitchFamily="49" charset="0"/>
                <a:cs typeface="Courier New" pitchFamily="49" charset="0"/>
              </a:rPr>
              <a:t>f &lt;- read.csv('NagyEtAl1999.csv')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Content Placeholder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5357812"/>
          </a:xfrm>
        </p:spPr>
        <p:txBody>
          <a:bodyPr/>
          <a:lstStyle/>
          <a:p>
            <a:pPr eaLnBrk="1" hangingPunct="1"/>
            <a:r>
              <a:rPr lang="en-GB" sz="2800">
                <a:cs typeface="Courier New" pitchFamily="49" charset="0"/>
              </a:rPr>
              <a:t>How much data is there in this file?</a:t>
            </a:r>
          </a:p>
          <a:p>
            <a:pPr eaLnBrk="1" hangingPunct="1"/>
            <a:r>
              <a:rPr lang="en-GB" sz="2800">
                <a:cs typeface="Courier New" pitchFamily="49" charset="0"/>
              </a:rPr>
              <a:t>Numbers of columns and rows:</a:t>
            </a:r>
          </a:p>
          <a:p>
            <a:pPr eaLnBrk="1" hangingPunct="1"/>
            <a:endParaRPr lang="en-GB" sz="2800">
              <a:cs typeface="Courier New" pitchFamily="49" charset="0"/>
            </a:endParaRPr>
          </a:p>
          <a:p>
            <a:pPr eaLnBrk="1" hangingPunct="1"/>
            <a:endParaRPr lang="en-GB" sz="2800">
              <a:cs typeface="Courier New" pitchFamily="49" charset="0"/>
            </a:endParaRPr>
          </a:p>
          <a:p>
            <a:pPr eaLnBrk="1" hangingPunct="1"/>
            <a:endParaRPr lang="en-GB" sz="2800">
              <a:cs typeface="Courier New" pitchFamily="49" charset="0"/>
            </a:endParaRPr>
          </a:p>
          <a:p>
            <a:pPr eaLnBrk="1" hangingPunct="1"/>
            <a:endParaRPr lang="en-GB" sz="2800">
              <a:cs typeface="Courier New" pitchFamily="49" charset="0"/>
            </a:endParaRPr>
          </a:p>
          <a:p>
            <a:pPr eaLnBrk="1" hangingPunct="1"/>
            <a:r>
              <a:rPr lang="en-GB" sz="2800">
                <a:cs typeface="Courier New" pitchFamily="49" charset="0"/>
              </a:rPr>
              <a:t>To see the names of the columns:</a:t>
            </a:r>
          </a:p>
        </p:txBody>
      </p:sp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Data frames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64" name="TextBox 8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EB9ABC34-441C-4E09-BE09-00EEE779830D}" type="slidenum">
              <a:rPr lang="en-GB" b="0">
                <a:latin typeface="Calibri" pitchFamily="34" charset="0"/>
              </a:rPr>
              <a:pPr/>
              <a:t>55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117765" name="TextBox 7"/>
          <p:cNvSpPr txBox="1">
            <a:spLocks noChangeArrowheads="1"/>
          </p:cNvSpPr>
          <p:nvPr/>
        </p:nvSpPr>
        <p:spPr bwMode="auto">
          <a:xfrm>
            <a:off x="928688" y="2428875"/>
            <a:ext cx="7715250" cy="64611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latin typeface="Courier New" pitchFamily="49" charset="0"/>
                <a:cs typeface="Courier New" pitchFamily="49" charset="0"/>
              </a:rPr>
              <a:t>ncol(f)</a:t>
            </a:r>
          </a:p>
          <a:p>
            <a:r>
              <a:rPr lang="en-GB" b="0">
                <a:latin typeface="Courier New" pitchFamily="49" charset="0"/>
                <a:cs typeface="Courier New" pitchFamily="49" charset="0"/>
              </a:rPr>
              <a:t>nrow(f)</a:t>
            </a:r>
          </a:p>
        </p:txBody>
      </p:sp>
      <p:sp>
        <p:nvSpPr>
          <p:cNvPr id="117766" name="TextBox 9"/>
          <p:cNvSpPr txBox="1">
            <a:spLocks noChangeArrowheads="1"/>
          </p:cNvSpPr>
          <p:nvPr/>
        </p:nvSpPr>
        <p:spPr bwMode="auto">
          <a:xfrm>
            <a:off x="928688" y="3286125"/>
            <a:ext cx="7715250" cy="1077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ncol(f)</a:t>
            </a:r>
          </a:p>
          <a:p>
            <a:r>
              <a:rPr lang="en-GB" sz="1600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 5</a:t>
            </a:r>
          </a:p>
          <a:p>
            <a:r>
              <a:rPr lang="en-GB" sz="1600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nrow(f)</a:t>
            </a:r>
          </a:p>
          <a:p>
            <a:r>
              <a:rPr lang="en-GB" sz="1600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 229</a:t>
            </a:r>
          </a:p>
        </p:txBody>
      </p:sp>
      <p:sp>
        <p:nvSpPr>
          <p:cNvPr id="117767" name="TextBox 10"/>
          <p:cNvSpPr txBox="1">
            <a:spLocks noChangeArrowheads="1"/>
          </p:cNvSpPr>
          <p:nvPr/>
        </p:nvSpPr>
        <p:spPr bwMode="auto">
          <a:xfrm>
            <a:off x="928688" y="5086350"/>
            <a:ext cx="7715250" cy="36988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latin typeface="Courier New" pitchFamily="49" charset="0"/>
                <a:cs typeface="Courier New" pitchFamily="49" charset="0"/>
              </a:rPr>
              <a:t>colnames(f)</a:t>
            </a:r>
          </a:p>
        </p:txBody>
      </p:sp>
      <p:sp>
        <p:nvSpPr>
          <p:cNvPr id="117768" name="TextBox 11"/>
          <p:cNvSpPr txBox="1">
            <a:spLocks noChangeArrowheads="1"/>
          </p:cNvSpPr>
          <p:nvPr/>
        </p:nvSpPr>
        <p:spPr bwMode="auto">
          <a:xfrm>
            <a:off x="928688" y="5741988"/>
            <a:ext cx="7715250" cy="584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colnames(f)</a:t>
            </a:r>
          </a:p>
          <a:p>
            <a:r>
              <a:rPr lang="en-GB" sz="1600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 "Species"  "Common.name"  "Class" "M.g" "FMR.kJ.day.1"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Content Placeholder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53578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>
                <a:cs typeface="Courier New" pitchFamily="49" charset="0"/>
              </a:rPr>
              <a:t>To see the first 5 rows:</a:t>
            </a:r>
          </a:p>
          <a:p>
            <a:pPr eaLnBrk="1" hangingPunct="1">
              <a:lnSpc>
                <a:spcPct val="90000"/>
              </a:lnSpc>
            </a:pPr>
            <a:endParaRPr lang="en-GB"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GB"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GB"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GB"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>
                <a:cs typeface="Courier New" pitchFamily="49" charset="0"/>
              </a:rPr>
              <a:t>Each column in the data frame is a vector</a:t>
            </a:r>
          </a:p>
          <a:p>
            <a:pPr eaLnBrk="1" hangingPunct="1">
              <a:lnSpc>
                <a:spcPct val="90000"/>
              </a:lnSpc>
            </a:pPr>
            <a:r>
              <a:rPr lang="en-GB">
                <a:cs typeface="Courier New" pitchFamily="49" charset="0"/>
              </a:rPr>
              <a:t>The Species, Common.name and Class columns are vectors of strings</a:t>
            </a:r>
          </a:p>
          <a:p>
            <a:pPr eaLnBrk="1" hangingPunct="1">
              <a:lnSpc>
                <a:spcPct val="90000"/>
              </a:lnSpc>
            </a:pPr>
            <a:r>
              <a:rPr lang="en-GB">
                <a:cs typeface="Courier New" pitchFamily="49" charset="0"/>
              </a:rPr>
              <a:t>The M.g and FMR.kJ.day.1 columns are vectors of numbers</a:t>
            </a:r>
          </a:p>
        </p:txBody>
      </p:sp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Data frames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812" name="TextBox 8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C47DF988-BB1F-4B49-B6BE-7DEAF9F2D5E4}" type="slidenum">
              <a:rPr lang="en-GB" b="0">
                <a:latin typeface="Calibri" pitchFamily="34" charset="0"/>
              </a:rPr>
              <a:pPr/>
              <a:t>56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119813" name="TextBox 10"/>
          <p:cNvSpPr txBox="1">
            <a:spLocks noChangeArrowheads="1"/>
          </p:cNvSpPr>
          <p:nvPr/>
        </p:nvSpPr>
        <p:spPr bwMode="auto">
          <a:xfrm>
            <a:off x="928688" y="2571750"/>
            <a:ext cx="7715250" cy="1384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200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head(f)</a:t>
            </a:r>
          </a:p>
          <a:p>
            <a:r>
              <a:rPr lang="en-GB" sz="1200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        Species           Common.name    Class M.g FMR.kJ.day.1</a:t>
            </a:r>
          </a:p>
          <a:p>
            <a:r>
              <a:rPr lang="en-GB" sz="1200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 Pipistrellus pipistrellus           Pipistrelle Mammalia 7.3         29.3</a:t>
            </a:r>
          </a:p>
          <a:p>
            <a:r>
              <a:rPr lang="en-GB" sz="1200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          Plecotus auritus  Brown long-eared bat Mammalia 8.5         27.6</a:t>
            </a:r>
          </a:p>
          <a:p>
            <a:r>
              <a:rPr lang="en-GB" sz="1200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3          Myotis lucifugus      Little brown bat Mammalia 9.0         29.9</a:t>
            </a:r>
          </a:p>
          <a:p>
            <a:r>
              <a:rPr lang="en-GB" sz="1200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4         Gerbillus henleyi Northern pygmy gerbil Mammalia 9.3         26.5</a:t>
            </a:r>
          </a:p>
          <a:p>
            <a:r>
              <a:rPr lang="en-GB" sz="1200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5        Tarsipes rostratus          Honey possum Mammalia 9.9         34.4</a:t>
            </a:r>
          </a:p>
        </p:txBody>
      </p:sp>
      <p:sp>
        <p:nvSpPr>
          <p:cNvPr id="119814" name="TextBox 11"/>
          <p:cNvSpPr txBox="1">
            <a:spLocks noChangeArrowheads="1"/>
          </p:cNvSpPr>
          <p:nvPr/>
        </p:nvSpPr>
        <p:spPr bwMode="auto">
          <a:xfrm>
            <a:off x="928688" y="1928813"/>
            <a:ext cx="7715250" cy="36988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latin typeface="Courier New" pitchFamily="49" charset="0"/>
                <a:cs typeface="Courier New" pitchFamily="49" charset="0"/>
              </a:rPr>
              <a:t>head(f, 5)</a:t>
            </a:r>
          </a:p>
        </p:txBody>
      </p:sp>
      <p:pic>
        <p:nvPicPr>
          <p:cNvPr id="119815" name="Picture 3" descr="C:\Users\lawrence\Desktop\For R course\Pipistrellus_pipistrellu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88" y="1357313"/>
            <a:ext cx="1368425" cy="13684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19816" name="Picture 5" descr="C:\Users\lawrence\Desktop\For R course\Tarsipes_rostratu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1473200"/>
            <a:ext cx="1836738" cy="12747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Content Placeholder 2"/>
          <p:cNvSpPr>
            <a:spLocks noGrp="1"/>
          </p:cNvSpPr>
          <p:nvPr>
            <p:ph idx="1"/>
          </p:nvPr>
        </p:nvSpPr>
        <p:spPr>
          <a:xfrm>
            <a:off x="500063" y="1571625"/>
            <a:ext cx="8229600" cy="4929188"/>
          </a:xfrm>
        </p:spPr>
        <p:txBody>
          <a:bodyPr/>
          <a:lstStyle/>
          <a:p>
            <a:pPr eaLnBrk="1" hangingPunct="1"/>
            <a:r>
              <a:rPr lang="en-GB">
                <a:cs typeface="Courier New" pitchFamily="49" charset="0"/>
              </a:rPr>
              <a:t>To get the vector of values in a column use $</a:t>
            </a:r>
          </a:p>
          <a:p>
            <a:pPr eaLnBrk="1" hangingPunct="1"/>
            <a:endParaRPr lang="en-GB"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endParaRPr lang="en-GB">
              <a:cs typeface="Courier New" pitchFamily="49" charset="0"/>
            </a:endParaRPr>
          </a:p>
          <a:p>
            <a:pPr eaLnBrk="1" hangingPunct="1"/>
            <a:r>
              <a:rPr lang="en-GB">
                <a:cs typeface="Courier New" pitchFamily="49" charset="0"/>
              </a:rPr>
              <a:t>You can do everything that you can with any other vector. E.g. To get mass in kg:</a:t>
            </a:r>
          </a:p>
        </p:txBody>
      </p:sp>
      <p:sp>
        <p:nvSpPr>
          <p:cNvPr id="1218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Data frames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860" name="TextBox 8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1DA1494B-9B9D-41A4-9016-774CB30BC822}" type="slidenum">
              <a:rPr lang="en-GB" b="0">
                <a:latin typeface="Calibri" pitchFamily="34" charset="0"/>
              </a:rPr>
              <a:pPr/>
              <a:t>57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121861" name="TextBox 11"/>
          <p:cNvSpPr txBox="1">
            <a:spLocks noChangeArrowheads="1"/>
          </p:cNvSpPr>
          <p:nvPr/>
        </p:nvSpPr>
        <p:spPr bwMode="auto">
          <a:xfrm>
            <a:off x="928688" y="2279650"/>
            <a:ext cx="7715250" cy="1077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f$M.g</a:t>
            </a:r>
          </a:p>
          <a:p>
            <a:r>
              <a:rPr lang="en-GB" sz="1600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[1]     7.3     8.5     9.0     9.3     9.9    11.5    13.0</a:t>
            </a:r>
          </a:p>
          <a:p>
            <a:r>
              <a:rPr lang="en-GB" sz="1600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[8]    13.4    15.1    16.0    16.6    17.9    17.9    19.2</a:t>
            </a:r>
          </a:p>
          <a:p>
            <a:r>
              <a:rPr lang="en-GB" sz="1600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</p:txBody>
      </p:sp>
      <p:sp>
        <p:nvSpPr>
          <p:cNvPr id="121862" name="TextBox 12"/>
          <p:cNvSpPr txBox="1">
            <a:spLocks noChangeArrowheads="1"/>
          </p:cNvSpPr>
          <p:nvPr/>
        </p:nvSpPr>
        <p:spPr bwMode="auto">
          <a:xfrm>
            <a:off x="928688" y="4494213"/>
            <a:ext cx="7715250" cy="10779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f$M.g / 1e3</a:t>
            </a:r>
          </a:p>
          <a:p>
            <a:r>
              <a:rPr lang="en-GB" sz="1600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[1]  0.0073  0.0085  0.0090  0.0093  0.0099  0.0115  0.0130</a:t>
            </a:r>
          </a:p>
          <a:p>
            <a:r>
              <a:rPr lang="en-GB" sz="1600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[8]  0.0134  0.0151  0.0160  0.0166  0.0179  0.0179  0.0192</a:t>
            </a:r>
          </a:p>
          <a:p>
            <a:r>
              <a:rPr lang="en-GB" sz="1600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Content Placeholder 2"/>
          <p:cNvSpPr>
            <a:spLocks noGrp="1"/>
          </p:cNvSpPr>
          <p:nvPr>
            <p:ph idx="1"/>
          </p:nvPr>
        </p:nvSpPr>
        <p:spPr>
          <a:xfrm>
            <a:off x="500063" y="1571625"/>
            <a:ext cx="8229600" cy="5143500"/>
          </a:xfrm>
        </p:spPr>
        <p:txBody>
          <a:bodyPr/>
          <a:lstStyle/>
          <a:p>
            <a:pPr eaLnBrk="1" hangingPunct="1"/>
            <a:r>
              <a:rPr lang="en-GB">
                <a:cs typeface="Courier New" pitchFamily="49" charset="0"/>
              </a:rPr>
              <a:t>Field metabolic rate varies with body mass</a:t>
            </a:r>
          </a:p>
          <a:p>
            <a:pPr eaLnBrk="1" hangingPunct="1"/>
            <a:r>
              <a:rPr lang="en-GB">
                <a:cs typeface="Courier New" pitchFamily="49" charset="0"/>
              </a:rPr>
              <a:t>Let’s look at the data graphically:</a:t>
            </a:r>
          </a:p>
        </p:txBody>
      </p:sp>
      <p:sp>
        <p:nvSpPr>
          <p:cNvPr id="1239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Plotting graphs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908" name="TextBox 8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644AFCA2-8C44-40C1-A577-BB5E2F42D8F7}" type="slidenum">
              <a:rPr lang="en-GB" b="0">
                <a:latin typeface="Calibri" pitchFamily="34" charset="0"/>
              </a:rPr>
              <a:pPr/>
              <a:t>58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123909" name="TextBox 6"/>
          <p:cNvSpPr txBox="1">
            <a:spLocks noChangeArrowheads="1"/>
          </p:cNvSpPr>
          <p:nvPr/>
        </p:nvSpPr>
        <p:spPr bwMode="auto">
          <a:xfrm>
            <a:off x="928688" y="2773363"/>
            <a:ext cx="7715250" cy="36988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latin typeface="Courier New" pitchFamily="49" charset="0"/>
                <a:cs typeface="Courier New" pitchFamily="49" charset="0"/>
              </a:rPr>
              <a:t>plot(f$M.g, f$FMR.kJ.day.1)</a:t>
            </a:r>
          </a:p>
        </p:txBody>
      </p:sp>
      <p:pic>
        <p:nvPicPr>
          <p:cNvPr id="1239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3663" y="3341688"/>
            <a:ext cx="3867150" cy="3444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Content Placeholder 2"/>
          <p:cNvSpPr>
            <a:spLocks noGrp="1"/>
          </p:cNvSpPr>
          <p:nvPr>
            <p:ph idx="1"/>
          </p:nvPr>
        </p:nvSpPr>
        <p:spPr>
          <a:xfrm>
            <a:off x="500063" y="1381125"/>
            <a:ext cx="8229600" cy="5143500"/>
          </a:xfrm>
        </p:spPr>
        <p:txBody>
          <a:bodyPr/>
          <a:lstStyle/>
          <a:p>
            <a:pPr eaLnBrk="1" hangingPunct="1"/>
            <a:r>
              <a:rPr lang="en-GB">
                <a:cs typeface="Courier New" pitchFamily="49" charset="0"/>
              </a:rPr>
              <a:t>Most of the data points are squashed into the corner - let’s log-transform the data</a:t>
            </a:r>
          </a:p>
        </p:txBody>
      </p:sp>
      <p:sp>
        <p:nvSpPr>
          <p:cNvPr id="1259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Data frames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956" name="TextBox 8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0C1C6B12-D1C5-44CD-9F81-311C30F7DCD0}" type="slidenum">
              <a:rPr lang="en-GB" b="0">
                <a:latin typeface="Calibri" pitchFamily="34" charset="0"/>
              </a:rPr>
              <a:pPr/>
              <a:t>59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125957" name="TextBox 6"/>
          <p:cNvSpPr txBox="1">
            <a:spLocks noChangeArrowheads="1"/>
          </p:cNvSpPr>
          <p:nvPr/>
        </p:nvSpPr>
        <p:spPr bwMode="auto">
          <a:xfrm>
            <a:off x="928688" y="2416175"/>
            <a:ext cx="7715250" cy="36988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 dirty="0">
                <a:latin typeface="Courier New" pitchFamily="49" charset="0"/>
                <a:cs typeface="Courier New" pitchFamily="49" charset="0"/>
              </a:rPr>
              <a:t>plot(log10(</a:t>
            </a:r>
            <a:r>
              <a:rPr lang="en-GB" b="0" dirty="0" err="1">
                <a:latin typeface="Courier New" pitchFamily="49" charset="0"/>
                <a:cs typeface="Courier New" pitchFamily="49" charset="0"/>
              </a:rPr>
              <a:t>f$M.g</a:t>
            </a:r>
            <a:r>
              <a:rPr lang="en-GB" b="0" dirty="0">
                <a:latin typeface="Courier New" pitchFamily="49" charset="0"/>
                <a:cs typeface="Courier New" pitchFamily="49" charset="0"/>
              </a:rPr>
              <a:t>), log10(f$FMR.kJ.day.1),type=‘p’)</a:t>
            </a:r>
          </a:p>
        </p:txBody>
      </p:sp>
      <p:pic>
        <p:nvPicPr>
          <p:cNvPr id="12595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38" y="2881313"/>
            <a:ext cx="4381500" cy="3905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dirty="0"/>
              <a:t>Starting R – what next?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eaLnBrk="1" hangingPunct="1"/>
            <a:r>
              <a:rPr lang="en-GB" sz="2400" dirty="0"/>
              <a:t>You should have the R window and the R script window</a:t>
            </a:r>
          </a:p>
          <a:p>
            <a:pPr eaLnBrk="1" hangingPunct="1"/>
            <a:r>
              <a:rPr lang="en-GB" sz="2400" dirty="0"/>
              <a:t>Type </a:t>
            </a:r>
            <a:r>
              <a:rPr lang="en-GB" sz="2400" dirty="0" err="1"/>
              <a:t>getwd</a:t>
            </a:r>
            <a:r>
              <a:rPr lang="en-GB" sz="2400" dirty="0"/>
              <a:t>() into the R window, press return</a:t>
            </a:r>
          </a:p>
          <a:p>
            <a:pPr eaLnBrk="1" hangingPunct="1"/>
            <a:r>
              <a:rPr lang="en-GB" sz="2400" dirty="0"/>
              <a:t>You should see that R’s current working directory is the directory you created – saved output will go here</a:t>
            </a:r>
          </a:p>
          <a:p>
            <a:pPr eaLnBrk="1" hangingPunct="1"/>
            <a:r>
              <a:rPr lang="en-GB" sz="2400" dirty="0"/>
              <a:t>There are other working setups possible, but these are some that can work</a:t>
            </a:r>
          </a:p>
          <a:p>
            <a:pPr eaLnBrk="1" hangingPunct="1"/>
            <a:r>
              <a:rPr lang="en-GB" sz="2400" dirty="0"/>
              <a:t>Type </a:t>
            </a:r>
            <a:r>
              <a:rPr lang="en-GB" sz="2400" dirty="0" err="1"/>
              <a:t>getwd</a:t>
            </a:r>
            <a:r>
              <a:rPr lang="en-GB" sz="2400" dirty="0"/>
              <a:t>() into your script file and use the appropriate button to send it to R. Or control-return to send current line or selection</a:t>
            </a:r>
          </a:p>
          <a:p>
            <a:pPr eaLnBrk="1" hangingPunct="1"/>
            <a:r>
              <a:rPr lang="en-GB" sz="2400" dirty="0"/>
              <a:t>Most code should go in the script, and be sent in in this way, except throwaway commands that are not part of a larger task and you’ll not want to repeat or edit</a:t>
            </a:r>
          </a:p>
          <a:p>
            <a:pPr eaLnBrk="1" hangingPunct="1"/>
            <a:r>
              <a:rPr lang="en-GB" sz="2400" dirty="0"/>
              <a:t>Don’t do “fire and forget” analyses</a:t>
            </a:r>
          </a:p>
          <a:p>
            <a:pPr eaLnBrk="1" hangingPunct="1"/>
            <a:endParaRPr lang="en-GB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6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300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090E93C1-6AEC-49D0-A429-CBDFC82BDFA4}" type="slidenum">
              <a:rPr lang="en-GB" b="0">
                <a:latin typeface="Calibri" pitchFamily="34" charset="0"/>
              </a:rPr>
              <a:pPr/>
              <a:t>6</a:t>
            </a:fld>
            <a:endParaRPr lang="en-GB" b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Content Placeholder 2"/>
          <p:cNvSpPr>
            <a:spLocks noGrp="1"/>
          </p:cNvSpPr>
          <p:nvPr>
            <p:ph idx="1"/>
          </p:nvPr>
        </p:nvSpPr>
        <p:spPr>
          <a:xfrm>
            <a:off x="500063" y="1571625"/>
            <a:ext cx="8229600" cy="4929188"/>
          </a:xfrm>
        </p:spPr>
        <p:txBody>
          <a:bodyPr/>
          <a:lstStyle/>
          <a:p>
            <a:pPr eaLnBrk="1" hangingPunct="1"/>
            <a:r>
              <a:rPr lang="en-GB">
                <a:cs typeface="Courier New" pitchFamily="49" charset="0"/>
              </a:rPr>
              <a:t>The data frame has data for three classes of animals: birds, mammals and reptiles</a:t>
            </a:r>
          </a:p>
          <a:p>
            <a:pPr eaLnBrk="1" hangingPunct="1"/>
            <a:r>
              <a:rPr lang="en-GB">
                <a:cs typeface="Courier New" pitchFamily="49" charset="0"/>
              </a:rPr>
              <a:t>If we wanted to examine just the data for reptiles we can use the subset() function</a:t>
            </a:r>
          </a:p>
          <a:p>
            <a:pPr eaLnBrk="1" hangingPunct="1"/>
            <a:endParaRPr lang="en-GB">
              <a:cs typeface="Courier New" pitchFamily="49" charset="0"/>
            </a:endParaRPr>
          </a:p>
          <a:p>
            <a:pPr eaLnBrk="1" hangingPunct="1"/>
            <a:r>
              <a:rPr lang="en-GB">
                <a:cs typeface="Courier New" pitchFamily="49" charset="0"/>
              </a:rPr>
              <a:t>How many rows for reptiles are there?</a:t>
            </a:r>
          </a:p>
        </p:txBody>
      </p:sp>
      <p:sp>
        <p:nvSpPr>
          <p:cNvPr id="1280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Data frames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004" name="TextBox 8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EEBF594E-89EF-4458-BC8C-9823E2D04939}" type="slidenum">
              <a:rPr lang="en-GB" b="0">
                <a:latin typeface="Calibri" pitchFamily="34" charset="0"/>
              </a:rPr>
              <a:pPr/>
              <a:t>60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128005" name="TextBox 6"/>
          <p:cNvSpPr txBox="1">
            <a:spLocks noChangeArrowheads="1"/>
          </p:cNvSpPr>
          <p:nvPr/>
        </p:nvSpPr>
        <p:spPr bwMode="auto">
          <a:xfrm>
            <a:off x="928688" y="3844925"/>
            <a:ext cx="7715250" cy="36988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latin typeface="Courier New" pitchFamily="49" charset="0"/>
                <a:cs typeface="Courier New" pitchFamily="49" charset="0"/>
              </a:rPr>
              <a:t>reptiles &lt;- subset(f, 'Reptilia'==Class)</a:t>
            </a:r>
          </a:p>
        </p:txBody>
      </p:sp>
      <p:sp>
        <p:nvSpPr>
          <p:cNvPr id="128006" name="TextBox 7"/>
          <p:cNvSpPr txBox="1">
            <a:spLocks noChangeArrowheads="1"/>
          </p:cNvSpPr>
          <p:nvPr/>
        </p:nvSpPr>
        <p:spPr bwMode="auto">
          <a:xfrm>
            <a:off x="928688" y="4845050"/>
            <a:ext cx="7715250" cy="36988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latin typeface="Courier New" pitchFamily="49" charset="0"/>
                <a:cs typeface="Courier New" pitchFamily="49" charset="0"/>
              </a:rPr>
              <a:t>nrow(reptiles)</a:t>
            </a:r>
          </a:p>
        </p:txBody>
      </p:sp>
      <p:sp>
        <p:nvSpPr>
          <p:cNvPr id="128007" name="TextBox 9"/>
          <p:cNvSpPr txBox="1">
            <a:spLocks noChangeArrowheads="1"/>
          </p:cNvSpPr>
          <p:nvPr/>
        </p:nvSpPr>
        <p:spPr bwMode="auto">
          <a:xfrm>
            <a:off x="928688" y="5416550"/>
            <a:ext cx="7715250" cy="584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nrow(reptiles)</a:t>
            </a:r>
          </a:p>
          <a:p>
            <a:r>
              <a:rPr lang="en-GB" sz="1600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[1] 55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Content Placeholder 2"/>
          <p:cNvSpPr>
            <a:spLocks noGrp="1"/>
          </p:cNvSpPr>
          <p:nvPr>
            <p:ph idx="1"/>
          </p:nvPr>
        </p:nvSpPr>
        <p:spPr>
          <a:xfrm>
            <a:off x="500063" y="1571625"/>
            <a:ext cx="8229600" cy="4929188"/>
          </a:xfrm>
        </p:spPr>
        <p:txBody>
          <a:bodyPr/>
          <a:lstStyle/>
          <a:p>
            <a:pPr eaLnBrk="1" hangingPunct="1"/>
            <a:r>
              <a:rPr lang="en-GB">
                <a:cs typeface="Courier New" pitchFamily="49" charset="0"/>
              </a:rPr>
              <a:t>If we wanted to examine just the data for reptiles that are less than 100g:</a:t>
            </a:r>
          </a:p>
          <a:p>
            <a:pPr eaLnBrk="1" hangingPunct="1"/>
            <a:endParaRPr lang="en-GB">
              <a:cs typeface="Courier New" pitchFamily="49" charset="0"/>
            </a:endParaRPr>
          </a:p>
          <a:p>
            <a:pPr eaLnBrk="1" hangingPunct="1"/>
            <a:r>
              <a:rPr lang="en-GB">
                <a:cs typeface="Courier New" pitchFamily="49" charset="0"/>
              </a:rPr>
              <a:t>Mammals over 500g:</a:t>
            </a:r>
          </a:p>
          <a:p>
            <a:pPr eaLnBrk="1" hangingPunct="1">
              <a:buFont typeface="Arial" charset="0"/>
              <a:buNone/>
            </a:pPr>
            <a:endParaRPr lang="en-GB"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endParaRPr lang="en-GB"/>
          </a:p>
          <a:p>
            <a:pPr algn="ctr" eaLnBrk="1" hangingPunct="1">
              <a:buFont typeface="Arial" charset="0"/>
              <a:buNone/>
            </a:pPr>
            <a:endParaRPr lang="en-GB">
              <a:cs typeface="Courier New" pitchFamily="49" charset="0"/>
            </a:endParaRPr>
          </a:p>
        </p:txBody>
      </p:sp>
      <p:sp>
        <p:nvSpPr>
          <p:cNvPr id="130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Data frames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052" name="TextBox 8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30ECF09E-DD91-42D2-9DDE-A1F774913186}" type="slidenum">
              <a:rPr lang="en-GB" b="0">
                <a:latin typeface="Calibri" pitchFamily="34" charset="0"/>
              </a:rPr>
              <a:pPr/>
              <a:t>61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130053" name="TextBox 6"/>
          <p:cNvSpPr txBox="1">
            <a:spLocks noChangeArrowheads="1"/>
          </p:cNvSpPr>
          <p:nvPr/>
        </p:nvSpPr>
        <p:spPr bwMode="auto">
          <a:xfrm>
            <a:off x="928688" y="2701925"/>
            <a:ext cx="7858125" cy="36988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latin typeface="Courier New" pitchFamily="49" charset="0"/>
                <a:cs typeface="Courier New" pitchFamily="49" charset="0"/>
              </a:rPr>
              <a:t>small.reptiles &lt;- subset(f, 'Reptilia'==Class &amp; M.g&lt;100)</a:t>
            </a:r>
          </a:p>
        </p:txBody>
      </p:sp>
      <p:sp>
        <p:nvSpPr>
          <p:cNvPr id="130054" name="TextBox 10"/>
          <p:cNvSpPr txBox="1">
            <a:spLocks noChangeArrowheads="1"/>
          </p:cNvSpPr>
          <p:nvPr/>
        </p:nvSpPr>
        <p:spPr bwMode="auto">
          <a:xfrm>
            <a:off x="928688" y="3916363"/>
            <a:ext cx="7858125" cy="36988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latin typeface="Courier New" pitchFamily="49" charset="0"/>
                <a:cs typeface="Courier New" pitchFamily="49" charset="0"/>
              </a:rPr>
              <a:t>large.mammals &lt;- subset(f, 'Mammalia'==Class &amp; M.g&gt;500)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Content Placeholder 2"/>
          <p:cNvSpPr>
            <a:spLocks noGrp="1"/>
          </p:cNvSpPr>
          <p:nvPr>
            <p:ph idx="1"/>
          </p:nvPr>
        </p:nvSpPr>
        <p:spPr>
          <a:xfrm>
            <a:off x="500063" y="1571625"/>
            <a:ext cx="8229600" cy="51435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en-GB" sz="2600" dirty="0">
                <a:cs typeface="Courier New" pitchFamily="49" charset="0"/>
              </a:rPr>
              <a:t>Do the below in a new script called </a:t>
            </a:r>
            <a:r>
              <a:rPr lang="en-GB" sz="2600" dirty="0" err="1">
                <a:cs typeface="Courier New" pitchFamily="49" charset="0"/>
              </a:rPr>
              <a:t>MetRate.R</a:t>
            </a:r>
            <a:endParaRPr lang="en-GB" sz="2600" dirty="0">
              <a:cs typeface="Courier New" pitchFamily="49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en-GB" sz="2600" dirty="0">
                <a:cs typeface="Courier New" pitchFamily="49" charset="0"/>
              </a:rPr>
              <a:t>Plot the field metabolic rate data on one graph using a different colour for each class: birds, mammals and reptiles</a:t>
            </a:r>
          </a:p>
          <a:p>
            <a:pPr marL="933450" lvl="1" indent="-533400" eaLnBrk="1" hangingPunct="1">
              <a:lnSpc>
                <a:spcPct val="90000"/>
              </a:lnSpc>
            </a:pPr>
            <a:r>
              <a:rPr lang="en-GB" sz="2600" dirty="0">
                <a:cs typeface="Courier New" pitchFamily="49" charset="0"/>
              </a:rPr>
              <a:t>Use this to create an empty graph of the correct size:</a:t>
            </a:r>
          </a:p>
          <a:p>
            <a:pPr marL="933450" lvl="1" indent="-533400" eaLnBrk="1" hangingPunct="1">
              <a:lnSpc>
                <a:spcPct val="90000"/>
              </a:lnSpc>
            </a:pPr>
            <a:endParaRPr lang="en-GB" sz="2600" dirty="0">
              <a:cs typeface="Courier New" pitchFamily="49" charset="0"/>
            </a:endParaRPr>
          </a:p>
          <a:p>
            <a:pPr marL="933450" lvl="1" indent="-533400" eaLnBrk="1" hangingPunct="1">
              <a:lnSpc>
                <a:spcPct val="90000"/>
              </a:lnSpc>
            </a:pPr>
            <a:r>
              <a:rPr lang="en-GB" sz="2600" dirty="0">
                <a:cs typeface="Courier New" pitchFamily="49" charset="0"/>
              </a:rPr>
              <a:t>Use the points(x, y) function to add to the graph</a:t>
            </a:r>
          </a:p>
          <a:p>
            <a:pPr marL="933450" lvl="1" indent="-533400" eaLnBrk="1" hangingPunct="1">
              <a:lnSpc>
                <a:spcPct val="90000"/>
              </a:lnSpc>
            </a:pPr>
            <a:r>
              <a:rPr lang="en-GB" sz="2600" dirty="0">
                <a:cs typeface="Courier New" pitchFamily="49" charset="0"/>
              </a:rPr>
              <a:t>We have covered everything else you need</a:t>
            </a:r>
          </a:p>
          <a:p>
            <a:pPr marL="933450" lvl="1" indent="-533400" eaLnBrk="1" hangingPunct="1">
              <a:lnSpc>
                <a:spcPct val="90000"/>
              </a:lnSpc>
            </a:pPr>
            <a:r>
              <a:rPr lang="en-GB" sz="2600" dirty="0">
                <a:cs typeface="Courier New" pitchFamily="49" charset="0"/>
              </a:rPr>
              <a:t>There are many ways to do it</a:t>
            </a:r>
          </a:p>
          <a:p>
            <a:pPr marL="933450" lvl="1" indent="-533400" eaLnBrk="1" hangingPunct="1">
              <a:lnSpc>
                <a:spcPct val="90000"/>
              </a:lnSpc>
            </a:pPr>
            <a:r>
              <a:rPr lang="en-GB" sz="2600" dirty="0">
                <a:cs typeface="Courier New" pitchFamily="49" charset="0"/>
              </a:rPr>
              <a:t>What does the graph say about the biology of each class of animals?</a:t>
            </a:r>
          </a:p>
        </p:txBody>
      </p:sp>
      <p:sp>
        <p:nvSpPr>
          <p:cNvPr id="132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Exercise 4: plotting, data import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100" name="TextBox 8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D2744E46-B9BE-47AF-8625-E057F78B2F7C}" type="slidenum">
              <a:rPr lang="en-GB" b="0">
                <a:latin typeface="Calibri" pitchFamily="34" charset="0"/>
              </a:rPr>
              <a:pPr/>
              <a:t>62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132101" name="TextBox 6"/>
          <p:cNvSpPr txBox="1">
            <a:spLocks noChangeArrowheads="1"/>
          </p:cNvSpPr>
          <p:nvPr/>
        </p:nvSpPr>
        <p:spPr bwMode="auto">
          <a:xfrm>
            <a:off x="900113" y="3616758"/>
            <a:ext cx="7715250" cy="37941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latin typeface="Courier New" pitchFamily="49" charset="0"/>
                <a:cs typeface="Courier New" pitchFamily="49" charset="0"/>
              </a:rPr>
              <a:t>plot(log10(f$M.g), log10(f$FMR.kJ.day.1), type="n")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Content Placeholder 2"/>
          <p:cNvSpPr>
            <a:spLocks noGrp="1"/>
          </p:cNvSpPr>
          <p:nvPr>
            <p:ph idx="1"/>
          </p:nvPr>
        </p:nvSpPr>
        <p:spPr>
          <a:xfrm>
            <a:off x="500063" y="1571625"/>
            <a:ext cx="8229600" cy="4929188"/>
          </a:xfrm>
        </p:spPr>
        <p:txBody>
          <a:bodyPr/>
          <a:lstStyle/>
          <a:p>
            <a:pPr marL="514350" indent="-514350" eaLnBrk="1" hangingPunct="1">
              <a:buFont typeface="Calibri" pitchFamily="34" charset="0"/>
              <a:buAutoNum type="arabicPeriod" startAt="3"/>
            </a:pPr>
            <a:r>
              <a:rPr lang="en-GB" dirty="0">
                <a:cs typeface="Courier New" pitchFamily="49" charset="0"/>
              </a:rPr>
              <a:t>What are the mean, min and max body masses, overall and for each class? Calculate in your script.</a:t>
            </a:r>
          </a:p>
          <a:p>
            <a:pPr marL="914400" lvl="1" indent="-514350" eaLnBrk="1" hangingPunct="1"/>
            <a:r>
              <a:rPr lang="en-GB" dirty="0">
                <a:cs typeface="Courier New" pitchFamily="49" charset="0"/>
              </a:rPr>
              <a:t>Check the max and min against the graph of log(FMR) against log(M) – do the values look correct?</a:t>
            </a:r>
          </a:p>
          <a:p>
            <a:pPr marL="514350" indent="-514350" eaLnBrk="1" hangingPunct="1">
              <a:buFont typeface="Calibri" pitchFamily="34" charset="0"/>
              <a:buAutoNum type="arabicPeriod" startAt="3"/>
            </a:pPr>
            <a:r>
              <a:rPr lang="en-GB" dirty="0">
                <a:cs typeface="Courier New" pitchFamily="49" charset="0"/>
              </a:rPr>
              <a:t>What are the mean, min and max field metabolic rates? Do it in the script.</a:t>
            </a:r>
          </a:p>
          <a:p>
            <a:pPr marL="914400" lvl="1" indent="-514350" eaLnBrk="1" hangingPunct="1"/>
            <a:r>
              <a:rPr lang="en-GB" dirty="0">
                <a:cs typeface="Courier New" pitchFamily="49" charset="0"/>
              </a:rPr>
              <a:t>Again, check these against the graph – do they look correct?</a:t>
            </a:r>
          </a:p>
        </p:txBody>
      </p:sp>
      <p:sp>
        <p:nvSpPr>
          <p:cNvPr id="134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Exercise 4: plotting, data import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09964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148" name="TextBox 8"/>
          <p:cNvSpPr txBox="1">
            <a:spLocks noChangeArrowheads="1"/>
          </p:cNvSpPr>
          <p:nvPr/>
        </p:nvSpPr>
        <p:spPr bwMode="auto">
          <a:xfrm>
            <a:off x="8572500" y="6286500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BC7723FA-2A64-4C3D-AA83-FBC857D94314}" type="slidenum">
              <a:rPr lang="en-GB" b="0">
                <a:latin typeface="Calibri" pitchFamily="34" charset="0"/>
              </a:rPr>
              <a:pPr/>
              <a:t>63</a:t>
            </a:fld>
            <a:endParaRPr lang="en-GB" b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Your data into 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195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2D5C8966-EE07-48FE-8D1E-E9E886B6E756}" type="slidenum">
              <a:rPr lang="en-GB" b="0">
                <a:latin typeface="Calibri" pitchFamily="34" charset="0"/>
              </a:rPr>
              <a:pPr/>
              <a:t>64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136196" name="Content Placeholder 2"/>
          <p:cNvSpPr txBox="1">
            <a:spLocks/>
          </p:cNvSpPr>
          <p:nvPr/>
        </p:nvSpPr>
        <p:spPr bwMode="auto">
          <a:xfrm>
            <a:off x="428625" y="1643063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2800" b="0" dirty="0">
                <a:latin typeface="Calibri" pitchFamily="34" charset="0"/>
                <a:cs typeface="Courier New" pitchFamily="49" charset="0"/>
              </a:rPr>
              <a:t>If you need to get your own data into R during your project work: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2800" b="0" dirty="0">
                <a:latin typeface="Calibri" pitchFamily="34" charset="0"/>
                <a:cs typeface="Courier New" pitchFamily="49" charset="0"/>
              </a:rPr>
              <a:t>Enter the data into Excel (or similar)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2800" b="0" dirty="0">
                <a:latin typeface="Calibri" pitchFamily="34" charset="0"/>
                <a:cs typeface="Courier New" pitchFamily="49" charset="0"/>
              </a:rPr>
              <a:t>Save to a CSV file</a:t>
            </a:r>
          </a:p>
          <a:p>
            <a:pPr marL="1257300" lvl="2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2800" b="0" dirty="0">
                <a:latin typeface="Calibri" pitchFamily="34" charset="0"/>
                <a:cs typeface="Courier New" pitchFamily="49" charset="0"/>
              </a:rPr>
              <a:t>In Excel press the Office button at the top left, select Save as, Other formats</a:t>
            </a:r>
          </a:p>
          <a:p>
            <a:pPr marL="1257300" lvl="2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2800" b="0" dirty="0">
                <a:latin typeface="Calibri" pitchFamily="34" charset="0"/>
                <a:cs typeface="Courier New" pitchFamily="49" charset="0"/>
              </a:rPr>
              <a:t>In ‘Save as type’ choose ‘CSV (Comma delimited) (*.</a:t>
            </a:r>
            <a:r>
              <a:rPr lang="en-GB" sz="2800" b="0" dirty="0" err="1">
                <a:latin typeface="Calibri" pitchFamily="34" charset="0"/>
                <a:cs typeface="Courier New" pitchFamily="49" charset="0"/>
              </a:rPr>
              <a:t>csv</a:t>
            </a:r>
            <a:r>
              <a:rPr lang="en-GB" sz="2800" b="0" dirty="0">
                <a:latin typeface="Calibri" pitchFamily="34" charset="0"/>
                <a:cs typeface="Courier New" pitchFamily="49" charset="0"/>
              </a:rPr>
              <a:t>)’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2800" b="0" dirty="0">
                <a:latin typeface="Calibri" pitchFamily="34" charset="0"/>
                <a:cs typeface="Courier New" pitchFamily="49" charset="0"/>
              </a:rPr>
              <a:t>Bring the data into R using read.csv()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2800" b="0" dirty="0">
                <a:latin typeface="Calibri" pitchFamily="34" charset="0"/>
                <a:cs typeface="Courier New" pitchFamily="49" charset="0"/>
              </a:rPr>
              <a:t>Just use Excel for data entry and storage!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Content Placeholder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4714875"/>
          </a:xfrm>
        </p:spPr>
        <p:txBody>
          <a:bodyPr/>
          <a:lstStyle/>
          <a:p>
            <a:pPr eaLnBrk="1" hangingPunct="1"/>
            <a:r>
              <a:rPr lang="en-GB">
                <a:cs typeface="Courier New" pitchFamily="49" charset="0"/>
              </a:rPr>
              <a:t>R is fantastic at creating graphs</a:t>
            </a:r>
          </a:p>
          <a:p>
            <a:pPr eaLnBrk="1" hangingPunct="1"/>
            <a:r>
              <a:rPr lang="en-GB">
                <a:cs typeface="Courier New" pitchFamily="49" charset="0"/>
              </a:rPr>
              <a:t>Run these to see some examples:</a:t>
            </a:r>
          </a:p>
          <a:p>
            <a:pPr eaLnBrk="1" hangingPunct="1"/>
            <a:endParaRPr lang="en-GB">
              <a:cs typeface="Courier New" pitchFamily="49" charset="0"/>
            </a:endParaRPr>
          </a:p>
          <a:p>
            <a:pPr eaLnBrk="1" hangingPunct="1"/>
            <a:endParaRPr lang="en-GB">
              <a:cs typeface="Courier New" pitchFamily="49" charset="0"/>
            </a:endParaRPr>
          </a:p>
          <a:p>
            <a:pPr eaLnBrk="1" hangingPunct="1"/>
            <a:r>
              <a:rPr lang="en-GB">
                <a:cs typeface="Courier New" pitchFamily="49" charset="0"/>
              </a:rPr>
              <a:t>You need to click on the graph to get R to move to the next example in each demo</a:t>
            </a:r>
          </a:p>
        </p:txBody>
      </p:sp>
      <p:sp>
        <p:nvSpPr>
          <p:cNvPr id="138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Graphics in 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244" name="TextBox 8"/>
          <p:cNvSpPr txBox="1">
            <a:spLocks noChangeArrowheads="1"/>
          </p:cNvSpPr>
          <p:nvPr/>
        </p:nvSpPr>
        <p:spPr bwMode="auto">
          <a:xfrm>
            <a:off x="8572500" y="62865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D095D1DC-3B30-4FCE-B0D5-24331F455233}" type="slidenum">
              <a:rPr lang="en-GB" b="0">
                <a:latin typeface="Calibri" pitchFamily="34" charset="0"/>
              </a:rPr>
              <a:pPr/>
              <a:t>65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138245" name="TextBox 6"/>
          <p:cNvSpPr txBox="1">
            <a:spLocks noChangeArrowheads="1"/>
          </p:cNvSpPr>
          <p:nvPr/>
        </p:nvSpPr>
        <p:spPr bwMode="auto">
          <a:xfrm>
            <a:off x="928688" y="2643188"/>
            <a:ext cx="7715250" cy="92392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latin typeface="Courier New" pitchFamily="49" charset="0"/>
                <a:cs typeface="Courier New" pitchFamily="49" charset="0"/>
              </a:rPr>
              <a:t>demo(graphics)</a:t>
            </a:r>
          </a:p>
          <a:p>
            <a:r>
              <a:rPr lang="en-GB" b="0">
                <a:latin typeface="Courier New" pitchFamily="49" charset="0"/>
                <a:cs typeface="Courier New" pitchFamily="49" charset="0"/>
              </a:rPr>
              <a:t>demo(persp)</a:t>
            </a:r>
          </a:p>
          <a:p>
            <a:r>
              <a:rPr lang="en-GB" b="0">
                <a:latin typeface="Courier New" pitchFamily="49" charset="0"/>
                <a:cs typeface="Courier New" pitchFamily="49" charset="0"/>
              </a:rPr>
              <a:t>demo(image)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Summary</a:t>
            </a:r>
          </a:p>
        </p:txBody>
      </p:sp>
      <p:sp>
        <p:nvSpPr>
          <p:cNvPr id="140290" name="Content Placeholder 7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4038600" cy="2214563"/>
          </a:xfrm>
        </p:spPr>
        <p:txBody>
          <a:bodyPr/>
          <a:lstStyle/>
          <a:p>
            <a:pPr lvl="1" eaLnBrk="1" hangingPunct="1"/>
            <a:r>
              <a:rPr lang="en-GB" dirty="0"/>
              <a:t>Starting R</a:t>
            </a:r>
          </a:p>
          <a:p>
            <a:pPr lvl="1" eaLnBrk="1" hangingPunct="1"/>
            <a:r>
              <a:rPr lang="en-GB" dirty="0"/>
              <a:t>Operators</a:t>
            </a:r>
          </a:p>
          <a:p>
            <a:pPr lvl="1" eaLnBrk="1" hangingPunct="1"/>
            <a:r>
              <a:rPr lang="en-GB" dirty="0"/>
              <a:t>Brackets</a:t>
            </a:r>
          </a:p>
          <a:p>
            <a:pPr lvl="1" eaLnBrk="1" hangingPunct="1"/>
            <a:r>
              <a:rPr lang="en-GB" dirty="0"/>
              <a:t>Variables</a:t>
            </a:r>
          </a:p>
          <a:p>
            <a:pPr lvl="1" eaLnBrk="1" hangingPunct="1"/>
            <a:r>
              <a:rPr lang="en-GB" dirty="0"/>
              <a:t>Vectors</a:t>
            </a:r>
          </a:p>
        </p:txBody>
      </p:sp>
      <p:sp>
        <p:nvSpPr>
          <p:cNvPr id="140291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4038600" cy="2214563"/>
          </a:xfrm>
        </p:spPr>
        <p:txBody>
          <a:bodyPr/>
          <a:lstStyle/>
          <a:p>
            <a:pPr lvl="1" eaLnBrk="1" hangingPunct="1"/>
            <a:r>
              <a:rPr lang="en-GB" dirty="0"/>
              <a:t>Functions</a:t>
            </a:r>
          </a:p>
          <a:p>
            <a:pPr lvl="1" eaLnBrk="1" hangingPunct="1"/>
            <a:r>
              <a:rPr lang="en-GB" dirty="0"/>
              <a:t>Sequences</a:t>
            </a:r>
          </a:p>
          <a:p>
            <a:pPr lvl="1" eaLnBrk="1" hangingPunct="1"/>
            <a:r>
              <a:rPr lang="en-GB" dirty="0"/>
              <a:t>Strings</a:t>
            </a:r>
          </a:p>
          <a:p>
            <a:pPr lvl="1" eaLnBrk="1" hangingPunct="1"/>
            <a:r>
              <a:rPr lang="en-GB" dirty="0"/>
              <a:t>Creating graphs</a:t>
            </a:r>
          </a:p>
          <a:p>
            <a:pPr lvl="1" eaLnBrk="1" hangingPunct="1"/>
            <a:r>
              <a:rPr lang="en-GB" dirty="0"/>
              <a:t>Getting data into 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293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575A3C73-653E-4D2F-BB35-9E58E6B12431}" type="slidenum">
              <a:rPr lang="en-GB" b="0">
                <a:latin typeface="Calibri" pitchFamily="34" charset="0"/>
              </a:rPr>
              <a:pPr/>
              <a:t>66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140294" name="Content Placeholder 2"/>
          <p:cNvSpPr txBox="1">
            <a:spLocks/>
          </p:cNvSpPr>
          <p:nvPr/>
        </p:nvSpPr>
        <p:spPr bwMode="auto">
          <a:xfrm>
            <a:off x="376670" y="1678132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2800" b="0" dirty="0">
                <a:latin typeface="Calibri" pitchFamily="34" charset="0"/>
                <a:cs typeface="Courier New" pitchFamily="49" charset="0"/>
              </a:rPr>
              <a:t>We covered a lot of stuff!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GB" sz="2800" b="0" dirty="0">
              <a:latin typeface="Calibri" pitchFamily="34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GB" sz="2800" b="0" dirty="0">
              <a:latin typeface="Calibri" pitchFamily="34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GB" sz="2800" b="0" dirty="0">
              <a:latin typeface="Calibri" pitchFamily="34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GB" sz="2800" b="0" dirty="0">
              <a:latin typeface="Calibri" pitchFamily="34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GB" sz="2800" b="0" dirty="0">
              <a:latin typeface="Calibri" pitchFamily="34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2800" b="0" dirty="0">
                <a:latin typeface="Calibri" pitchFamily="34" charset="0"/>
                <a:cs typeface="Courier New" pitchFamily="49" charset="0"/>
              </a:rPr>
              <a:t>Additional exercises below – do them!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your own, and soon (tonight)</a:t>
            </a:r>
            <a:endParaRPr lang="en-US" dirty="0"/>
          </a:p>
        </p:txBody>
      </p:sp>
      <p:sp>
        <p:nvSpPr>
          <p:cNvPr id="13209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Finish the exercises introduced today, if you have not already finished (QB, BIG – write up!)</a:t>
            </a:r>
          </a:p>
          <a:p>
            <a:r>
              <a:rPr lang="en-GB" dirty="0"/>
              <a:t>Revise the material delivered today</a:t>
            </a:r>
          </a:p>
          <a:p>
            <a:r>
              <a:rPr lang="en-GB" dirty="0"/>
              <a:t>Really try to internalize both the concepts and the technical R bits – you’ll need to build on these more and more as you go, so they need to become second nature!</a:t>
            </a:r>
          </a:p>
          <a:p>
            <a:r>
              <a:rPr lang="en-GB" dirty="0"/>
              <a:t>Additional exercises to follow – do them!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1886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400" dirty="0"/>
              <a:t>Make a sequence that goes from 1 to 5 in increments of .5 and then goes from 5 to 10 in increments of 1/3</a:t>
            </a:r>
          </a:p>
          <a:p>
            <a:r>
              <a:rPr lang="en-GB" sz="2400" dirty="0"/>
              <a:t>Make a sequence whose square root goes from 0 to 4 in increments of .25 </a:t>
            </a:r>
          </a:p>
          <a:p>
            <a:r>
              <a:rPr lang="en-GB" sz="2400" dirty="0"/>
              <a:t>Make a sequence whose base 10 log goes from 0 to 3 in increments of 0.1</a:t>
            </a:r>
          </a:p>
          <a:p>
            <a:endParaRPr lang="en-GB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2400" dirty="0"/>
              <a:t>Load the Nagy FMR data and plot log10 FMR versus log10 body mass for passerine birds and non-passerine birds in separate colours – is there a difference? Why? Explore a few differences among other major taxonomic grouping and biologically interpret them if you can.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24243" y="6165116"/>
            <a:ext cx="589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QB and BIG must write these ones up, too! Label them additional exercises 1-4, please!</a:t>
            </a:r>
          </a:p>
        </p:txBody>
      </p:sp>
    </p:spTree>
    <p:extLst>
      <p:ext uri="{BB962C8B-B14F-4D97-AF65-F5344CB8AC3E}">
        <p14:creationId xmlns:p14="http://schemas.microsoft.com/office/powerpoint/2010/main" val="291992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The R Console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4467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GB" sz="3000" dirty="0"/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The ‘R Console’ window lets you use R interactively: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GB" sz="2800" dirty="0"/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&gt; is called the command prompt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The command prompt is waiting for us to enter an expression and hit return, or send expressions from a script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You can enter one command at a time into the R (very limited applications) 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dirty="0"/>
              <a:t>Or you can make a whole script worth of commands in R studio (R text editor) and then send them to R a line at a time or all at once (much better, you will see)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611188" y="2112963"/>
            <a:ext cx="7643812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</a:p>
        </p:txBody>
      </p:sp>
      <p:sp>
        <p:nvSpPr>
          <p:cNvPr id="25605" name="TextBox 6"/>
          <p:cNvSpPr txBox="1">
            <a:spLocks noChangeArrowheads="1"/>
          </p:cNvSpPr>
          <p:nvPr/>
        </p:nvSpPr>
        <p:spPr bwMode="auto">
          <a:xfrm>
            <a:off x="8572500" y="6286500"/>
            <a:ext cx="300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B10B2AD8-6306-45BA-8D47-83B87C709064}" type="slidenum">
              <a:rPr lang="en-GB" b="0">
                <a:latin typeface="Calibri" pitchFamily="34" charset="0"/>
              </a:rPr>
              <a:pPr/>
              <a:t>7</a:t>
            </a:fld>
            <a:endParaRPr lang="en-GB" b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0063" y="1500188"/>
            <a:ext cx="8229600" cy="51435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Type the following in the R script window and then send to the R console window: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You should see: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dirty="0"/>
              <a:t>Black text with a dashed border, you should type into your R script, then from there into R console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dirty="0"/>
              <a:t>Text with a solid border is what R shows you: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That in red is what you typed in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That in blue is the answer from 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It is possible for answers to contain many values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The [1] means that 4 is the first answer; this will become clearer in a little while</a:t>
            </a:r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R as a calculator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928688" y="2198688"/>
            <a:ext cx="7715250" cy="36988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latin typeface="Courier New" pitchFamily="49" charset="0"/>
                <a:cs typeface="Courier New" pitchFamily="49" charset="0"/>
              </a:rPr>
              <a:t>2 * 2</a:t>
            </a:r>
          </a:p>
        </p:txBody>
      </p:sp>
      <p:sp>
        <p:nvSpPr>
          <p:cNvPr id="27653" name="TextBox 7"/>
          <p:cNvSpPr txBox="1">
            <a:spLocks noChangeArrowheads="1"/>
          </p:cNvSpPr>
          <p:nvPr/>
        </p:nvSpPr>
        <p:spPr bwMode="auto">
          <a:xfrm>
            <a:off x="8572500" y="6286500"/>
            <a:ext cx="300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7299412C-DE74-470C-AB52-389936DB02B7}" type="slidenum">
              <a:rPr lang="en-GB" b="0">
                <a:latin typeface="Calibri" pitchFamily="34" charset="0"/>
              </a:rPr>
              <a:pPr/>
              <a:t>8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27654" name="TextBox 6"/>
          <p:cNvSpPr txBox="1">
            <a:spLocks noChangeArrowheads="1"/>
          </p:cNvSpPr>
          <p:nvPr/>
        </p:nvSpPr>
        <p:spPr bwMode="auto">
          <a:xfrm>
            <a:off x="928688" y="3068638"/>
            <a:ext cx="7715250" cy="646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2 * 2</a:t>
            </a:r>
          </a:p>
          <a:p>
            <a:r>
              <a:rPr lang="en-GB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 4</a:t>
            </a:r>
          </a:p>
        </p:txBody>
      </p:sp>
      <p:pic>
        <p:nvPicPr>
          <p:cNvPr id="27655" name="Picture 3" descr="C:\Users\lawrence\Pictures\Microsoft Clip Organizer\j043388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9563" y="0"/>
            <a:ext cx="1214437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Content Placeholder 2"/>
          <p:cNvSpPr>
            <a:spLocks noGrp="1"/>
          </p:cNvSpPr>
          <p:nvPr>
            <p:ph idx="1"/>
          </p:nvPr>
        </p:nvSpPr>
        <p:spPr>
          <a:xfrm>
            <a:off x="500063" y="1643063"/>
            <a:ext cx="8229600" cy="4714875"/>
          </a:xfrm>
        </p:spPr>
        <p:txBody>
          <a:bodyPr/>
          <a:lstStyle/>
          <a:p>
            <a:pPr eaLnBrk="1" hangingPunct="1"/>
            <a:r>
              <a:rPr lang="en-GB" dirty="0"/>
              <a:t>Type the following in the R script window and then send it to the R console: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^ (called hat) means ‘to the power of’</a:t>
            </a:r>
          </a:p>
          <a:p>
            <a:pPr eaLnBrk="1" hangingPunct="1"/>
            <a:r>
              <a:rPr lang="en-GB" dirty="0"/>
              <a:t>To enter the ^ hold SHIFT and press 6</a:t>
            </a:r>
          </a:p>
          <a:p>
            <a:pPr eaLnBrk="1" hangingPunct="1"/>
            <a:r>
              <a:rPr lang="en-GB" dirty="0"/>
              <a:t>You should see:</a:t>
            </a:r>
          </a:p>
          <a:p>
            <a:pPr eaLnBrk="1" hangingPunct="1">
              <a:buFont typeface="Arial" charset="0"/>
              <a:buNone/>
            </a:pPr>
            <a:endParaRPr lang="en-GB" dirty="0"/>
          </a:p>
          <a:p>
            <a:pPr eaLnBrk="1" hangingPunct="1">
              <a:buFont typeface="Arial" charset="0"/>
              <a:buNone/>
            </a:pPr>
            <a:endParaRPr lang="en-GB" dirty="0"/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Another calculator example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212850"/>
            <a:ext cx="914400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TextBox 4"/>
          <p:cNvSpPr txBox="1">
            <a:spLocks noChangeArrowheads="1"/>
          </p:cNvSpPr>
          <p:nvPr/>
        </p:nvSpPr>
        <p:spPr bwMode="auto">
          <a:xfrm>
            <a:off x="928688" y="5283200"/>
            <a:ext cx="7715250" cy="646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3 ^ 2</a:t>
            </a:r>
          </a:p>
          <a:p>
            <a:r>
              <a:rPr lang="en-GB" b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[1] 9</a:t>
            </a:r>
          </a:p>
        </p:txBody>
      </p:sp>
      <p:sp>
        <p:nvSpPr>
          <p:cNvPr id="29701" name="TextBox 7"/>
          <p:cNvSpPr txBox="1">
            <a:spLocks noChangeArrowheads="1"/>
          </p:cNvSpPr>
          <p:nvPr/>
        </p:nvSpPr>
        <p:spPr bwMode="auto">
          <a:xfrm>
            <a:off x="8572500" y="6286500"/>
            <a:ext cx="300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5B585683-8B23-4D76-B550-87204915D249}" type="slidenum">
              <a:rPr lang="en-GB" b="0">
                <a:latin typeface="Calibri" pitchFamily="34" charset="0"/>
              </a:rPr>
              <a:pPr/>
              <a:t>9</a:t>
            </a:fld>
            <a:endParaRPr lang="en-GB" b="0">
              <a:latin typeface="Calibri" pitchFamily="34" charset="0"/>
            </a:endParaRPr>
          </a:p>
        </p:txBody>
      </p:sp>
      <p:sp>
        <p:nvSpPr>
          <p:cNvPr id="29702" name="TextBox 6"/>
          <p:cNvSpPr txBox="1">
            <a:spLocks noChangeArrowheads="1"/>
          </p:cNvSpPr>
          <p:nvPr/>
        </p:nvSpPr>
        <p:spPr bwMode="auto">
          <a:xfrm>
            <a:off x="928688" y="2786063"/>
            <a:ext cx="7715250" cy="36988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0">
                <a:latin typeface="Courier New" pitchFamily="49" charset="0"/>
                <a:cs typeface="Courier New" pitchFamily="49" charset="0"/>
              </a:rPr>
              <a:t>3 ^ 2</a:t>
            </a:r>
          </a:p>
        </p:txBody>
      </p:sp>
      <p:pic>
        <p:nvPicPr>
          <p:cNvPr id="29703" name="Picture 3" descr="C:\Users\lawrence\Pictures\Microsoft Clip Organizer\j043388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9563" y="0"/>
            <a:ext cx="1214437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15184</TotalTime>
  <Words>4833</Words>
  <Application>Microsoft Office PowerPoint</Application>
  <PresentationFormat>On-screen Show (4:3)</PresentationFormat>
  <Paragraphs>776</Paragraphs>
  <Slides>68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Calibri</vt:lpstr>
      <vt:lpstr>Comic Sans MS</vt:lpstr>
      <vt:lpstr>Courier New</vt:lpstr>
      <vt:lpstr>Office Theme</vt:lpstr>
      <vt:lpstr>Introduction to programming in R, part 1</vt:lpstr>
      <vt:lpstr>Introduction to programming in R</vt:lpstr>
      <vt:lpstr>What is R?</vt:lpstr>
      <vt:lpstr>Starting R - precursor</vt:lpstr>
      <vt:lpstr>Starting R (on your own laptop)</vt:lpstr>
      <vt:lpstr>Starting R – what next?</vt:lpstr>
      <vt:lpstr>The R Console</vt:lpstr>
      <vt:lpstr>R as a calculator</vt:lpstr>
      <vt:lpstr>Another calculator example</vt:lpstr>
      <vt:lpstr>Operators</vt:lpstr>
      <vt:lpstr>Brackets</vt:lpstr>
      <vt:lpstr>More brackets</vt:lpstr>
      <vt:lpstr>Operator precedence</vt:lpstr>
      <vt:lpstr>Large numbers</vt:lpstr>
      <vt:lpstr>E Notation</vt:lpstr>
      <vt:lpstr>E Notation</vt:lpstr>
      <vt:lpstr>Mistakes in calculations</vt:lpstr>
      <vt:lpstr>Mistakes in calculations</vt:lpstr>
      <vt:lpstr>Variables</vt:lpstr>
      <vt:lpstr>Variables</vt:lpstr>
      <vt:lpstr>Vectors</vt:lpstr>
      <vt:lpstr>Concatenation</vt:lpstr>
      <vt:lpstr>Vectors</vt:lpstr>
      <vt:lpstr>Vector elements</vt:lpstr>
      <vt:lpstr>Vectors and operators</vt:lpstr>
      <vt:lpstr>Exercise 0: vectors</vt:lpstr>
      <vt:lpstr>The workspace</vt:lpstr>
      <vt:lpstr>Object names</vt:lpstr>
      <vt:lpstr>Tab</vt:lpstr>
      <vt:lpstr>Case</vt:lpstr>
      <vt:lpstr>Arrow keys</vt:lpstr>
      <vt:lpstr>Exercise 1: temperature</vt:lpstr>
      <vt:lpstr>Exercise 2: tree height</vt:lpstr>
      <vt:lpstr>Exercise 2: tree height</vt:lpstr>
      <vt:lpstr>Functions</vt:lpstr>
      <vt:lpstr>Functions</vt:lpstr>
      <vt:lpstr>Functions</vt:lpstr>
      <vt:lpstr>Sequences</vt:lpstr>
      <vt:lpstr>Sequences</vt:lpstr>
      <vt:lpstr>Sequences</vt:lpstr>
      <vt:lpstr>More sequences</vt:lpstr>
      <vt:lpstr>Named arguments</vt:lpstr>
      <vt:lpstr>Strings</vt:lpstr>
      <vt:lpstr>Joining items together to make strings</vt:lpstr>
      <vt:lpstr>Plotting graphs</vt:lpstr>
      <vt:lpstr>Plotting graphs</vt:lpstr>
      <vt:lpstr>Named arguments</vt:lpstr>
      <vt:lpstr>Exploring graph plotting</vt:lpstr>
      <vt:lpstr>Exploring graph plotting</vt:lpstr>
      <vt:lpstr>Exploring graph plotting</vt:lpstr>
      <vt:lpstr>Exploring graph plotting</vt:lpstr>
      <vt:lpstr>Exercise 3: plotting and sequences</vt:lpstr>
      <vt:lpstr>Getting data into R</vt:lpstr>
      <vt:lpstr>Getting data into R</vt:lpstr>
      <vt:lpstr>Data frames</vt:lpstr>
      <vt:lpstr>Data frames</vt:lpstr>
      <vt:lpstr>Data frames</vt:lpstr>
      <vt:lpstr>Plotting graphs</vt:lpstr>
      <vt:lpstr>Data frames</vt:lpstr>
      <vt:lpstr>Data frames</vt:lpstr>
      <vt:lpstr>Data frames</vt:lpstr>
      <vt:lpstr>Exercise 4: plotting, data import</vt:lpstr>
      <vt:lpstr>Exercise 4: plotting, data import</vt:lpstr>
      <vt:lpstr>Your data into R</vt:lpstr>
      <vt:lpstr>Graphics in R</vt:lpstr>
      <vt:lpstr>Summary</vt:lpstr>
      <vt:lpstr>On your own, and soon (tonight)</vt:lpstr>
      <vt:lpstr>Additional exercises</vt:lpstr>
    </vt:vector>
  </TitlesOfParts>
  <Company>Imperial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Lawrence Hudson</dc:creator>
  <cp:lastModifiedBy>Reuman, Daniel Clark</cp:lastModifiedBy>
  <cp:revision>489</cp:revision>
  <dcterms:created xsi:type="dcterms:W3CDTF">2009-09-14T14:06:39Z</dcterms:created>
  <dcterms:modified xsi:type="dcterms:W3CDTF">2024-07-04T14:11:02Z</dcterms:modified>
</cp:coreProperties>
</file>