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353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418" r:id="rId13"/>
    <p:sldId id="419" r:id="rId14"/>
    <p:sldId id="430" r:id="rId15"/>
    <p:sldId id="417" r:id="rId16"/>
    <p:sldId id="431" r:id="rId17"/>
    <p:sldId id="420" r:id="rId18"/>
    <p:sldId id="331" r:id="rId19"/>
    <p:sldId id="400" r:id="rId20"/>
    <p:sldId id="411" r:id="rId21"/>
    <p:sldId id="332" r:id="rId22"/>
    <p:sldId id="414" r:id="rId23"/>
    <p:sldId id="413" r:id="rId24"/>
    <p:sldId id="415" r:id="rId25"/>
    <p:sldId id="410" r:id="rId26"/>
    <p:sldId id="412" r:id="rId27"/>
    <p:sldId id="421" r:id="rId28"/>
    <p:sldId id="427" r:id="rId29"/>
    <p:sldId id="432" r:id="rId30"/>
    <p:sldId id="369" r:id="rId31"/>
    <p:sldId id="355" r:id="rId32"/>
    <p:sldId id="371" r:id="rId33"/>
    <p:sldId id="401" r:id="rId34"/>
    <p:sldId id="409" r:id="rId35"/>
    <p:sldId id="372" r:id="rId36"/>
    <p:sldId id="373" r:id="rId37"/>
    <p:sldId id="403" r:id="rId38"/>
    <p:sldId id="404" r:id="rId39"/>
    <p:sldId id="405" r:id="rId40"/>
    <p:sldId id="406" r:id="rId41"/>
    <p:sldId id="399" r:id="rId42"/>
    <p:sldId id="375" r:id="rId43"/>
    <p:sldId id="356" r:id="rId44"/>
    <p:sldId id="377" r:id="rId45"/>
    <p:sldId id="402" r:id="rId46"/>
    <p:sldId id="376" r:id="rId47"/>
    <p:sldId id="408" r:id="rId48"/>
    <p:sldId id="380" r:id="rId49"/>
    <p:sldId id="383" r:id="rId50"/>
    <p:sldId id="379" r:id="rId51"/>
    <p:sldId id="359" r:id="rId52"/>
    <p:sldId id="407" r:id="rId53"/>
    <p:sldId id="381" r:id="rId54"/>
    <p:sldId id="368" r:id="rId55"/>
    <p:sldId id="396" r:id="rId56"/>
    <p:sldId id="422" r:id="rId57"/>
    <p:sldId id="423" r:id="rId58"/>
    <p:sldId id="433" r:id="rId59"/>
    <p:sldId id="347" r:id="rId60"/>
    <p:sldId id="352" r:id="rId61"/>
    <p:sldId id="351" r:id="rId62"/>
    <p:sldId id="429" r:id="rId63"/>
    <p:sldId id="424" r:id="rId64"/>
    <p:sldId id="425" r:id="rId65"/>
    <p:sldId id="428" r:id="rId66"/>
    <p:sldId id="426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53" autoAdjust="0"/>
    <p:restoredTop sz="89728" autoAdjust="0"/>
  </p:normalViewPr>
  <p:slideViewPr>
    <p:cSldViewPr>
      <p:cViewPr varScale="1">
        <p:scale>
          <a:sx n="112" d="100"/>
          <a:sy n="112" d="100"/>
        </p:scale>
        <p:origin x="22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58"/>
    </p:cViewPr>
  </p:sorterViewPr>
  <p:notesViewPr>
    <p:cSldViewPr>
      <p:cViewPr varScale="1">
        <p:scale>
          <a:sx n="89" d="100"/>
          <a:sy n="89" d="100"/>
        </p:scale>
        <p:origin x="-307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7182D1DC-0BD2-402A-A6CF-0A13FF7196BE}" type="datetimeFigureOut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D69DBCB2-719F-444C-AD6F-34B27B3057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273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64F9A878-9BA9-4654-994A-F755351744D6}" type="datetimeFigureOut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098C35B5-6B6E-4009-9A6E-541CBCB7DB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48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98BB56-55C3-4862-88E9-BD14BBFF95A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DAA23E-40B8-4AA1-B705-ADF2E4B95D4E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8DD560-0811-410E-986F-1435370E93EE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891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05E2EDD-C60A-4FBD-9676-CFB1DE8FD596}" type="slidenum">
              <a:rPr lang="en-GB" sz="1200" b="0">
                <a:latin typeface="Calibri" pitchFamily="34" charset="0"/>
              </a:rPr>
              <a:pPr algn="r"/>
              <a:t>12</a:t>
            </a:fld>
            <a:endParaRPr lang="en-GB" sz="1200" b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096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0FC65F4-F290-4DFA-99D9-445C1FC48749}" type="slidenum">
              <a:rPr lang="en-GB" sz="1200" b="0">
                <a:latin typeface="Calibri" pitchFamily="34" charset="0"/>
              </a:rPr>
              <a:pPr algn="r"/>
              <a:t>13</a:t>
            </a:fld>
            <a:endParaRPr lang="en-GB" sz="1200" b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30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B71FCC5-2761-4B60-BA04-A408E0D25A20}" type="slidenum">
              <a:rPr lang="en-GB" sz="1200" b="0">
                <a:latin typeface="Calibri" pitchFamily="34" charset="0"/>
              </a:rPr>
              <a:pPr algn="r"/>
              <a:t>15</a:t>
            </a:fld>
            <a:endParaRPr lang="en-GB" sz="1200" b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505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B75722E-4473-414E-B356-CA1FD797A374}" type="slidenum">
              <a:rPr lang="en-GB" sz="1200" b="0">
                <a:latin typeface="Calibri" pitchFamily="34" charset="0"/>
              </a:rPr>
              <a:pPr algn="r"/>
              <a:t>17</a:t>
            </a:fld>
            <a:endParaRPr lang="en-GB" sz="1200" b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32BC48-715B-4858-9120-E1A2FC7E169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4BE498-3300-4B53-AA8A-B71DCFD87E88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DF526-59EF-4262-9CD1-C20DA64881CF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002077-3289-4484-928C-DDCD84E14F8A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2F5CC5-8F24-4DCC-B3DA-09ABCAAB318A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2F95E7-AECB-4891-84F0-F74F1310FE05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E7D61E-217B-4A3E-995E-2974D22B4658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3345CE-1F2F-422B-96A4-4A154C0BCB3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/>
              <a:t>Discuss behaviour for model for different values of r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26D734-09B8-4CE8-A19C-DD1ACF9F90A8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62F177-8DA3-494E-819F-C2897004309D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553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98E127D-DB36-44E2-BA68-F100ABB7D142}" type="slidenum">
              <a:rPr lang="en-GB" sz="1200" b="0">
                <a:latin typeface="Calibri" pitchFamily="34" charset="0"/>
              </a:rPr>
              <a:pPr algn="r"/>
              <a:t>27</a:t>
            </a:fld>
            <a:endParaRPr lang="en-GB" sz="1200" b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553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98E127D-DB36-44E2-BA68-F100ABB7D142}" type="slidenum">
              <a:rPr lang="en-GB" sz="1200" b="0">
                <a:latin typeface="Calibri" pitchFamily="34" charset="0"/>
              </a:rPr>
              <a:pPr algn="r"/>
              <a:t>28</a:t>
            </a:fld>
            <a:endParaRPr lang="en-GB" sz="1200" b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45945C-9B3E-4A9F-9A19-50A4B4DFA0BB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0F6269-887E-4887-AEE1-F0F5CF3A1BCE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DBD319-1475-4327-8EDD-45D2AC7A74F0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4A889F-8FBB-4194-9D25-CEDF2174D88D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26C3E8-D2E9-470B-A97B-466927DEFC1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94AD40-8168-43E7-BE1B-1FD36070F1FF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18C10B-DA5E-4828-8C78-EB38182D3F87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B75DAC-FEFA-463C-AA0F-1A0A1B48D13B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CE9E90-31FF-424E-869F-E16182EEB0EB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041464-FF0E-482E-93C2-16E963CD950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6C4C16-5F4D-4775-9C1F-309F9B22B969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4D9FC3-BF52-4422-8726-91F91A3A436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3B8CB7-0597-4DAF-B911-88D52F35B62F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BE3EAE-9C4F-470F-816F-6B403F8F59EE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17E266-29E9-499F-8B13-BAB04DC4EFC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305C0D-5AA7-45BD-9664-B54736B65C38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37FD26-8BC2-42BB-95A0-121B5ACFBFD4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94B18C-CA9D-47EE-94ED-FE8C2958D598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22B182-D493-49D3-8470-D974EEB50034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5B14FB-BA27-4D6F-8BC2-04469601C179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849022-EE97-4011-8763-93E8F6EAA879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A95B0F-2F87-4ED8-A9F6-AE8B9D9D67F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E06583-8D9B-417D-935B-C91E9BFCDBAA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96D7CD-168E-4DF1-AFF1-8917D5BB7D42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6D7346-DB20-4E1D-8B57-E590523810B4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10A6C0-2C07-4940-A647-7A06A52B742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D8200C-3562-4AFD-A6A9-AFAB70C3594D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9AC5EA-6F8A-4EE7-8579-05B083CD10C4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782E00-8D2D-421E-8B02-F4B070CA293D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1264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5BA010B-BB96-453D-A28D-08901FD0AF2A}" type="slidenum">
              <a:rPr lang="en-GB" sz="1200" b="0">
                <a:latin typeface="+mn-lt"/>
              </a:rPr>
              <a:pPr algn="r">
                <a:defRPr/>
              </a:pPr>
              <a:t>56</a:t>
            </a:fld>
            <a:endParaRPr lang="en-GB" sz="1200" b="0">
              <a:latin typeface="+mn-lt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1264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679700E-F37D-4EBA-83C5-2D0AAD74A796}" type="slidenum">
              <a:rPr lang="en-GB" sz="1200" b="0">
                <a:latin typeface="+mn-lt"/>
              </a:rPr>
              <a:pPr algn="r">
                <a:defRPr/>
              </a:pPr>
              <a:t>57</a:t>
            </a:fld>
            <a:endParaRPr lang="en-GB" sz="1200" b="0">
              <a:latin typeface="+mn-lt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D932C-2813-409D-BA21-93E880BCA5E1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38CB5B-37DF-43E2-8647-594280E8BBB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481603-C704-4173-9B11-86FBBA5570DF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0BB92D-9712-4F86-92FA-2B4C8911C8ED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04F513-6325-4FE0-A748-F19AAA6095F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534DB8-4205-4871-8013-031EACDB412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753B9F-AA94-4330-900B-40B0693A113F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BDD132-70AC-440E-9146-39EA14B11065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E81B1-20A9-4AF7-8F33-23A4DA15690A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80285-271C-4BBF-A8F8-DCE13142D9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740F5-0B09-4298-8D1E-8E9A4B2B5D67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7172D-0855-4A62-93AA-66D39873F7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DBE49-1891-4DC1-A152-CFCCF985A2FF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EC6B3-09CE-43AF-B646-9A217ECD69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7F5B7-EB1A-4D9A-837A-BEF35369D42F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5E147-E61E-4535-BFD0-530C3A04B0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7F22F-B232-4779-93A9-F311301A0A9F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2EB02-5FCC-444F-8194-8BE7574E37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AA580-E803-44BD-8F46-C90354880FC1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BA674-1E78-4A69-AB15-21DAE0C96C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AD3DA-40F0-4B67-A64A-135E5F764F38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3406C-8379-4D6D-A850-E5A37B857E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17FC3-C435-4F88-B620-768FF840B5B4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2519B-DDB7-435A-8294-CE378BB7D9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95715-8657-4AB4-8678-D81FF4F4ECFC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A8DBA-AD58-4370-8BCC-E4131A5314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18D7D-1536-4748-A601-47F34A97081A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BFD66-B160-4F62-9A1C-4C6A075660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82235-55CB-4843-A9CE-091814D13131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DEEC2-23D7-4510-9909-CA0286DBB3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4733297-34D2-48CC-8191-EF9CD2BA01F3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5A60D61-3038-493C-8FCD-C86CB3B7E3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86700" cy="1470025"/>
          </a:xfrm>
        </p:spPr>
        <p:txBody>
          <a:bodyPr/>
          <a:lstStyle/>
          <a:p>
            <a:pPr eaLnBrk="1" hangingPunct="1"/>
            <a:r>
              <a:rPr lang="en-GB" dirty="0"/>
              <a:t>Introduction to programming in R, part 2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898989"/>
                </a:solidFill>
              </a:rPr>
              <a:t>Daniel Reuman</a:t>
            </a:r>
          </a:p>
          <a:p>
            <a:pPr eaLnBrk="1" hangingPunct="1"/>
            <a:r>
              <a:rPr lang="en-GB" dirty="0">
                <a:solidFill>
                  <a:srgbClr val="898989"/>
                </a:solidFill>
              </a:rPr>
              <a:t>Slides adapted from slides of Lawrence Hudson </a:t>
            </a:r>
          </a:p>
          <a:p>
            <a:pPr eaLnBrk="1" hangingPunct="1"/>
            <a:endParaRPr lang="en-GB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More tree heights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72063"/>
          </a:xfrm>
        </p:spPr>
        <p:txBody>
          <a:bodyPr/>
          <a:lstStyle/>
          <a:p>
            <a:pPr eaLnBrk="1" hangingPunct="1"/>
            <a:r>
              <a:rPr lang="en-GB"/>
              <a:t>Say we need to know the height of two more trees for which the angles at 40m are 25° and 31°</a:t>
            </a:r>
          </a:p>
          <a:p>
            <a:pPr eaLnBrk="1" hangingPunct="1"/>
            <a:r>
              <a:rPr lang="en-GB"/>
              <a:t>We can combine all three angles into a single vector</a:t>
            </a:r>
          </a:p>
          <a:p>
            <a:pPr eaLnBrk="1" hangingPunct="1"/>
            <a:r>
              <a:rPr lang="en-GB"/>
              <a:t>Append the following line to your script: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The degrees parameter is a vector of 3 values</a:t>
            </a:r>
          </a:p>
          <a:p>
            <a:pPr eaLnBrk="1" hangingPunct="1"/>
            <a:r>
              <a:rPr lang="en-GB"/>
              <a:t>The distance parameter is still a single value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6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D5451BA-8B74-4987-A816-A89A162680DF}" type="slidenum">
              <a:rPr lang="en-GB" b="0">
                <a:latin typeface="Calibri" pitchFamily="34" charset="0"/>
              </a:rPr>
              <a:pPr/>
              <a:t>10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33797" name="TextBox 7"/>
          <p:cNvSpPr txBox="1">
            <a:spLocks noChangeArrowheads="1"/>
          </p:cNvSpPr>
          <p:nvPr/>
        </p:nvSpPr>
        <p:spPr bwMode="auto">
          <a:xfrm>
            <a:off x="928688" y="4773613"/>
            <a:ext cx="7715250" cy="369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TreeHeight(c(37, 25, 31), 40)</a:t>
            </a:r>
          </a:p>
        </p:txBody>
      </p:sp>
      <p:pic>
        <p:nvPicPr>
          <p:cNvPr id="33798" name="Picture 2" descr="C:\Users\lawrence\Pictures\Microsoft Clip Organizer\j044179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More tree heights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286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/>
              <a:t>Send just the new line into R:</a:t>
            </a:r>
          </a:p>
          <a:p>
            <a:pPr eaLnBrk="1" hangingPunct="1">
              <a:lnSpc>
                <a:spcPct val="90000"/>
              </a:lnSpc>
            </a:pPr>
            <a:endParaRPr lang="en-GB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/>
          </a:p>
          <a:p>
            <a:pPr eaLnBrk="1" hangingPunct="1">
              <a:lnSpc>
                <a:spcPct val="90000"/>
              </a:lnSpc>
            </a:pPr>
            <a:r>
              <a:rPr lang="en-GB"/>
              <a:t>Our function works just as well with vectors as with individual values</a:t>
            </a:r>
          </a:p>
          <a:p>
            <a:pPr eaLnBrk="1" hangingPunct="1">
              <a:lnSpc>
                <a:spcPct val="90000"/>
              </a:lnSpc>
            </a:pPr>
            <a:r>
              <a:rPr lang="en-GB"/>
              <a:t>Many R functions also work very well with vectors of values</a:t>
            </a:r>
          </a:p>
          <a:p>
            <a:pPr eaLnBrk="1" hangingPunct="1">
              <a:lnSpc>
                <a:spcPct val="90000"/>
              </a:lnSpc>
            </a:pPr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4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D1A4FB03-CCCD-43F4-8682-45B99389495F}" type="slidenum">
              <a:rPr lang="en-GB" b="0">
                <a:latin typeface="Calibri" pitchFamily="34" charset="0"/>
              </a:rPr>
              <a:pPr/>
              <a:t>11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35845" name="TextBox 10"/>
          <p:cNvSpPr txBox="1">
            <a:spLocks noChangeArrowheads="1"/>
          </p:cNvSpPr>
          <p:nvPr/>
        </p:nvSpPr>
        <p:spPr bwMode="auto">
          <a:xfrm>
            <a:off x="857250" y="2143125"/>
            <a:ext cx="7786688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TreeHeight(c(37, 25, 31), 40)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30.14216 18.65231 24.03442</a:t>
            </a:r>
          </a:p>
        </p:txBody>
      </p:sp>
      <p:pic>
        <p:nvPicPr>
          <p:cNvPr id="35846" name="Picture 2" descr="C:\Users\lawrence\Pictures\Microsoft Clip Organizer\j044179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/>
              <a:t>The anatomy (syntax) of a function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1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7863E69D-B0DE-4FA5-A21F-F20C3E91E9AF}" type="slidenum">
              <a:rPr lang="en-GB" b="0">
                <a:latin typeface="Calibri" pitchFamily="34" charset="0"/>
              </a:rPr>
              <a:pPr/>
              <a:t>12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37892" name="TextBox 7"/>
          <p:cNvSpPr txBox="1">
            <a:spLocks noChangeArrowheads="1"/>
          </p:cNvSpPr>
          <p:nvPr/>
        </p:nvSpPr>
        <p:spPr bwMode="auto">
          <a:xfrm>
            <a:off x="2411413" y="2997200"/>
            <a:ext cx="6202362" cy="20272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 dirty="0" err="1">
                <a:latin typeface="Courier New" pitchFamily="49" charset="0"/>
                <a:cs typeface="Courier New" pitchFamily="49" charset="0"/>
              </a:rPr>
              <a:t>TreeHeight</a:t>
            </a:r>
            <a:r>
              <a:rPr lang="en-GB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function(</a:t>
            </a:r>
            <a:r>
              <a:rPr lang="en-GB" b="0" dirty="0">
                <a:latin typeface="Courier New" pitchFamily="49" charset="0"/>
                <a:cs typeface="Courier New" pitchFamily="49" charset="0"/>
              </a:rPr>
              <a:t>degrees, distance</a:t>
            </a:r>
            <a:r>
              <a:rPr lang="en-GB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0" dirty="0">
                <a:latin typeface="Courier New" pitchFamily="49" charset="0"/>
                <a:cs typeface="Courier New" pitchFamily="49" charset="0"/>
              </a:rPr>
              <a:t>    radians &lt;- degrees * pi / 180</a:t>
            </a:r>
          </a:p>
          <a:p>
            <a:r>
              <a:rPr lang="en-GB" b="0" dirty="0">
                <a:latin typeface="Courier New" pitchFamily="49" charset="0"/>
                <a:cs typeface="Courier New" pitchFamily="49" charset="0"/>
              </a:rPr>
              <a:t>    height &lt;- distance * tan(radians)</a:t>
            </a:r>
          </a:p>
          <a:p>
            <a:r>
              <a:rPr lang="en-GB" b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GB" b="0" dirty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GB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3" name="Text Box 9"/>
          <p:cNvSpPr txBox="1">
            <a:spLocks noChangeArrowheads="1"/>
          </p:cNvSpPr>
          <p:nvPr/>
        </p:nvSpPr>
        <p:spPr bwMode="auto">
          <a:xfrm>
            <a:off x="519113" y="1504950"/>
            <a:ext cx="440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0"/>
              <a:t>The name of the function – how you call it</a:t>
            </a:r>
            <a:endParaRPr lang="en-US" b="0"/>
          </a:p>
        </p:txBody>
      </p:sp>
      <p:sp>
        <p:nvSpPr>
          <p:cNvPr id="37894" name="Text Box 11"/>
          <p:cNvSpPr txBox="1">
            <a:spLocks noChangeArrowheads="1"/>
          </p:cNvSpPr>
          <p:nvPr/>
        </p:nvSpPr>
        <p:spPr bwMode="auto">
          <a:xfrm>
            <a:off x="5364163" y="1412875"/>
            <a:ext cx="32607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/>
              <a:t>The “arguments” or “parameters” of the function (the inputs) – also needed to call it</a:t>
            </a:r>
            <a:endParaRPr lang="en-US" b="0"/>
          </a:p>
        </p:txBody>
      </p:sp>
      <p:sp>
        <p:nvSpPr>
          <p:cNvPr id="37895" name="Text Box 12"/>
          <p:cNvSpPr txBox="1">
            <a:spLocks noChangeArrowheads="1"/>
          </p:cNvSpPr>
          <p:nvPr/>
        </p:nvSpPr>
        <p:spPr bwMode="auto">
          <a:xfrm>
            <a:off x="179388" y="3573463"/>
            <a:ext cx="18002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/>
              <a:t>The body of the function – what gets done</a:t>
            </a:r>
            <a:endParaRPr lang="en-US" b="0"/>
          </a:p>
        </p:txBody>
      </p:sp>
      <p:sp>
        <p:nvSpPr>
          <p:cNvPr id="37896" name="Text Box 13"/>
          <p:cNvSpPr txBox="1">
            <a:spLocks noChangeArrowheads="1"/>
          </p:cNvSpPr>
          <p:nvPr/>
        </p:nvSpPr>
        <p:spPr bwMode="auto">
          <a:xfrm>
            <a:off x="1776413" y="5897563"/>
            <a:ext cx="525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0"/>
              <a:t>The return statement (output) – what you get back</a:t>
            </a:r>
            <a:endParaRPr lang="en-US" b="0"/>
          </a:p>
        </p:txBody>
      </p:sp>
      <p:sp>
        <p:nvSpPr>
          <p:cNvPr id="37897" name="Line 14"/>
          <p:cNvSpPr>
            <a:spLocks noChangeShapeType="1"/>
          </p:cNvSpPr>
          <p:nvPr/>
        </p:nvSpPr>
        <p:spPr bwMode="auto">
          <a:xfrm>
            <a:off x="2124075" y="1844675"/>
            <a:ext cx="1008063" cy="12239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8" name="Line 15"/>
          <p:cNvSpPr>
            <a:spLocks noChangeShapeType="1"/>
          </p:cNvSpPr>
          <p:nvPr/>
        </p:nvSpPr>
        <p:spPr bwMode="auto">
          <a:xfrm>
            <a:off x="6156325" y="2276475"/>
            <a:ext cx="215900" cy="7207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9" name="Line 16"/>
          <p:cNvSpPr>
            <a:spLocks noChangeShapeType="1"/>
          </p:cNvSpPr>
          <p:nvPr/>
        </p:nvSpPr>
        <p:spPr bwMode="auto">
          <a:xfrm>
            <a:off x="6227763" y="2349500"/>
            <a:ext cx="936625" cy="6477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0" name="Line 17"/>
          <p:cNvSpPr>
            <a:spLocks noChangeShapeType="1"/>
          </p:cNvSpPr>
          <p:nvPr/>
        </p:nvSpPr>
        <p:spPr bwMode="auto">
          <a:xfrm>
            <a:off x="2124075" y="3933825"/>
            <a:ext cx="360363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1" name="Line 18"/>
          <p:cNvSpPr>
            <a:spLocks noChangeShapeType="1"/>
          </p:cNvSpPr>
          <p:nvPr/>
        </p:nvSpPr>
        <p:spPr bwMode="auto">
          <a:xfrm flipH="1" flipV="1">
            <a:off x="3924300" y="4365625"/>
            <a:ext cx="431800" cy="14398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688934" y="5159157"/>
            <a:ext cx="445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Red: same for all functions</a:t>
            </a:r>
          </a:p>
          <a:p>
            <a:r>
              <a:rPr lang="en-GB" dirty="0"/>
              <a:t>Black: differs from function to function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/>
              <a:t>Important function philosophy  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28750"/>
            <a:ext cx="8229600" cy="5286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The function should be thought of as a separate universe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Inside the function, you should ONLY use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Variables that were passed in the 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Variables you create in the function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You should generally not use other variables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It may work, or appear to work, if you use other variables, but it’s asking for trouble, for complex technical reasons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Just don’t do it, really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0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7B2755DB-D97D-4EF4-A6A1-8977A39930BE}" type="slidenum">
              <a:rPr lang="en-GB" b="0">
                <a:latin typeface="Calibri" pitchFamily="34" charset="0"/>
              </a:rPr>
              <a:pPr/>
              <a:t>13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GB" b="0" dirty="0"/>
              <a:t>Functions and comments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428750"/>
            <a:ext cx="82296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b="0" dirty="0"/>
              <a:t>Almost every function should have a header comment above it</a:t>
            </a:r>
          </a:p>
          <a:p>
            <a:pPr eaLnBrk="1" hangingPunct="1">
              <a:lnSpc>
                <a:spcPct val="90000"/>
              </a:lnSpc>
            </a:pPr>
            <a:r>
              <a:rPr lang="en-GB" b="0" dirty="0"/>
              <a:t>I use these components of the header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b="0" dirty="0"/>
              <a:t>Brief description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b="0" dirty="0" err="1"/>
              <a:t>Args</a:t>
            </a:r>
            <a:r>
              <a:rPr lang="en-GB" b="0" dirty="0"/>
              <a:t> (for arguments), each described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b="0" dirty="0"/>
              <a:t>Output</a:t>
            </a:r>
          </a:p>
          <a:p>
            <a:pPr eaLnBrk="1" hangingPunct="1">
              <a:lnSpc>
                <a:spcPct val="90000"/>
              </a:lnSpc>
            </a:pPr>
            <a:r>
              <a:rPr lang="en-GB" b="0" dirty="0"/>
              <a:t>Add these comments to your file</a:t>
            </a:r>
          </a:p>
        </p:txBody>
      </p:sp>
    </p:spTree>
    <p:extLst>
      <p:ext uri="{BB962C8B-B14F-4D97-AF65-F5344CB8AC3E}">
        <p14:creationId xmlns:p14="http://schemas.microsoft.com/office/powerpoint/2010/main" val="220896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/>
              <a:t>Exercise 5: writing a function 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28750"/>
            <a:ext cx="8229600" cy="5286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Create and save a new script, call it </a:t>
            </a:r>
            <a:r>
              <a:rPr lang="en-GB" dirty="0" err="1"/>
              <a:t>MyFirstFunction.R</a:t>
            </a:r>
            <a:endParaRPr lang="en-GB" dirty="0"/>
          </a:p>
          <a:p>
            <a:pPr eaLnBrk="1" hangingPunct="1">
              <a:lnSpc>
                <a:spcPct val="90000"/>
              </a:lnSpc>
            </a:pPr>
            <a:r>
              <a:rPr lang="en-GB" dirty="0"/>
              <a:t>Write a function that takes these 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p</a:t>
            </a:r>
            <a:r>
              <a:rPr lang="en-GB" baseline="-25000" dirty="0"/>
              <a:t>0</a:t>
            </a:r>
            <a:r>
              <a:rPr lang="en-GB" dirty="0"/>
              <a:t>, the initial population size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Lambda, the factor by which the population increases each time step (exponential growth)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The function should </a:t>
            </a:r>
            <a:r>
              <a:rPr lang="en-GB" dirty="0">
                <a:solidFill>
                  <a:srgbClr val="FF0000"/>
                </a:solidFill>
              </a:rPr>
              <a:t>create a plot </a:t>
            </a:r>
            <a:r>
              <a:rPr lang="en-GB" dirty="0"/>
              <a:t>showing how the population changes over five time steps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The function should </a:t>
            </a:r>
            <a:r>
              <a:rPr lang="en-GB" dirty="0">
                <a:solidFill>
                  <a:srgbClr val="FF0000"/>
                </a:solidFill>
              </a:rPr>
              <a:t>return</a:t>
            </a:r>
            <a:r>
              <a:rPr lang="en-GB" dirty="0"/>
              <a:t> the whole history of the population in a vector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8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39E294BE-79F8-4C56-AC61-6A77A2C44E8B}" type="slidenum">
              <a:rPr lang="en-GB" b="0">
                <a:latin typeface="Calibri" pitchFamily="34" charset="0"/>
              </a:rPr>
              <a:pPr/>
              <a:t>15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GB" b="0" dirty="0"/>
              <a:t>Outputs and side effects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428750"/>
            <a:ext cx="82296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sz="2800" b="0" dirty="0"/>
              <a:t>Functions will return output (this is what “return” is for)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0" dirty="0"/>
              <a:t>Function calls can be assigned to variables to capture this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0" dirty="0"/>
              <a:t>E.g., res&lt;-mean(c(1,2,3)) captures the value returned by the mean function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b="0" dirty="0"/>
              <a:t>Functions also have what are commonly called “side effects”, though this is a bad name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0" dirty="0"/>
              <a:t>E.g., your function returned something, but ALSO…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0" dirty="0"/>
              <a:t>…created a plot – this was its “side effect”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b="0" dirty="0"/>
              <a:t>Sometimes side effects are the main thing you are after, e.g., with the plot() function!</a:t>
            </a:r>
          </a:p>
        </p:txBody>
      </p:sp>
    </p:spTree>
    <p:extLst>
      <p:ext uri="{BB962C8B-B14F-4D97-AF65-F5344CB8AC3E}">
        <p14:creationId xmlns:p14="http://schemas.microsoft.com/office/powerpoint/2010/main" val="380814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/>
              <a:t>What’s missing? 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72816"/>
            <a:ext cx="8229600" cy="494230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What do you wish you had in the last exercise?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What if instead of doing five time steps, you were asked to do 100 time steps?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Or n time steps, where n was another argument that different users might submit different values for?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Now what do you wish you had?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6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043DB77E-9866-45DD-B701-D21263C25259}" type="slidenum">
              <a:rPr lang="en-GB" b="0">
                <a:latin typeface="Calibri" pitchFamily="34" charset="0"/>
              </a:rPr>
              <a:pPr/>
              <a:t>17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Loops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86375"/>
          </a:xfrm>
        </p:spPr>
        <p:txBody>
          <a:bodyPr/>
          <a:lstStyle/>
          <a:p>
            <a:pPr eaLnBrk="1" hangingPunct="1"/>
            <a:r>
              <a:rPr lang="en-GB" sz="2400" dirty="0"/>
              <a:t>Loops are a way to do the same thing many times</a:t>
            </a:r>
          </a:p>
          <a:p>
            <a:pPr eaLnBrk="1" hangingPunct="1"/>
            <a:r>
              <a:rPr lang="en-GB" sz="2400" dirty="0"/>
              <a:t>For example, print the same message ten times (put this into your original script and then send it to R):</a:t>
            </a:r>
          </a:p>
          <a:p>
            <a:pPr eaLnBrk="1" hangingPunct="1"/>
            <a:endParaRPr lang="en-GB" sz="2400" dirty="0"/>
          </a:p>
          <a:p>
            <a:pPr eaLnBrk="1" hangingPunct="1">
              <a:buFont typeface="Arial" charset="0"/>
              <a:buNone/>
            </a:pPr>
            <a:endParaRPr lang="en-GB" sz="2400" dirty="0"/>
          </a:p>
          <a:p>
            <a:pPr eaLnBrk="1" hangingPunct="1">
              <a:buFont typeface="Arial" charset="0"/>
              <a:buNone/>
            </a:pPr>
            <a:endParaRPr lang="en-GB" sz="2400" dirty="0"/>
          </a:p>
          <a:p>
            <a:pPr eaLnBrk="1" hangingPunct="1"/>
            <a:r>
              <a:rPr lang="en-GB" sz="2400" b="1" dirty="0"/>
              <a:t>Remember: </a:t>
            </a:r>
            <a:r>
              <a:rPr lang="en-GB" sz="2400" dirty="0"/>
              <a:t>1:10 creates a vector</a:t>
            </a:r>
            <a:endParaRPr lang="en-GB" sz="2400" b="1" dirty="0"/>
          </a:p>
          <a:p>
            <a:pPr eaLnBrk="1" hangingPunct="1"/>
            <a:r>
              <a:rPr lang="en-GB" sz="2400" dirty="0"/>
              <a:t>The code within the braces {} is executed once for every element in the vector 1:10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2513"/>
            <a:ext cx="9144000" cy="158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857250" y="2546350"/>
            <a:ext cx="7715250" cy="10826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0" dirty="0">
                <a:latin typeface="Courier New" pitchFamily="49" charset="0"/>
                <a:cs typeface="Courier New" pitchFamily="49" charset="0"/>
              </a:rPr>
              <a:t>for(counter in 1:10)</a:t>
            </a:r>
          </a:p>
          <a:p>
            <a:r>
              <a:rPr lang="en-GB" sz="1600" b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b="0" dirty="0">
                <a:latin typeface="Courier New" pitchFamily="49" charset="0"/>
                <a:cs typeface="Courier New" pitchFamily="49" charset="0"/>
              </a:rPr>
              <a:t>    print("Hello world!")</a:t>
            </a:r>
          </a:p>
          <a:p>
            <a:r>
              <a:rPr lang="en-GB" sz="1600" b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8572500" y="6126163"/>
            <a:ext cx="415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9C2F664-F90D-4886-B884-F9D78E6B343F}" type="slidenum">
              <a:rPr lang="en-GB" b="0">
                <a:latin typeface="Calibri" pitchFamily="34" charset="0"/>
              </a:rPr>
              <a:pPr/>
              <a:t>18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46086" name="TextBox 8"/>
          <p:cNvSpPr txBox="1">
            <a:spLocks noChangeArrowheads="1"/>
          </p:cNvSpPr>
          <p:nvPr/>
        </p:nvSpPr>
        <p:spPr bwMode="auto">
          <a:xfrm>
            <a:off x="827088" y="5068888"/>
            <a:ext cx="7715250" cy="181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for(counter in 1:10)</a:t>
            </a:r>
          </a:p>
          <a:p>
            <a:r>
              <a:rPr lang="en-GB" sz="16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{</a:t>
            </a:r>
          </a:p>
          <a:p>
            <a:r>
              <a:rPr lang="en-GB" sz="16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  print("Hello world!")</a:t>
            </a:r>
          </a:p>
          <a:p>
            <a:r>
              <a:rPr lang="en-GB" sz="16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</a:p>
          <a:p>
            <a:r>
              <a:rPr lang="en-GB" sz="16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"Hello world!"</a:t>
            </a:r>
          </a:p>
          <a:p>
            <a:r>
              <a:rPr lang="en-GB" sz="16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"Hello world!"</a:t>
            </a:r>
          </a:p>
          <a:p>
            <a:r>
              <a:rPr lang="en-GB" sz="16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Loops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Another loop</a:t>
            </a:r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This prints a message 5 times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857250" y="2286000"/>
            <a:ext cx="7715250" cy="107791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0" dirty="0">
                <a:latin typeface="Courier New" pitchFamily="49" charset="0"/>
                <a:cs typeface="Courier New" pitchFamily="49" charset="0"/>
              </a:rPr>
              <a:t>for(counter in 1:5)</a:t>
            </a:r>
          </a:p>
          <a:p>
            <a:r>
              <a:rPr lang="en-GB" sz="1600" b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b="0" dirty="0">
                <a:latin typeface="Courier New" pitchFamily="49" charset="0"/>
                <a:cs typeface="Courier New" pitchFamily="49" charset="0"/>
              </a:rPr>
              <a:t>    print("We love R!")</a:t>
            </a:r>
          </a:p>
          <a:p>
            <a:r>
              <a:rPr lang="en-GB" sz="1600" b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CDD312FF-AEA7-4944-AEC6-2B9A8353FCE6}" type="slidenum">
              <a:rPr lang="en-GB" b="0">
                <a:latin typeface="Calibri" pitchFamily="34" charset="0"/>
              </a:rPr>
              <a:pPr/>
              <a:t>19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48134" name="TextBox 7"/>
          <p:cNvSpPr txBox="1">
            <a:spLocks noChangeArrowheads="1"/>
          </p:cNvSpPr>
          <p:nvPr/>
        </p:nvSpPr>
        <p:spPr bwMode="auto">
          <a:xfrm>
            <a:off x="857250" y="4071938"/>
            <a:ext cx="7715250" cy="203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for(counter in 1:5)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{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  print("We love R!")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"We love R!"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"We love R!"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Scripts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en-GB" dirty="0"/>
              <a:t>Last time we used both the interactive, command line interface and the script interface, though I tried to emphasize scripts</a:t>
            </a:r>
          </a:p>
          <a:p>
            <a:pPr eaLnBrk="1" hangingPunct="1"/>
            <a:r>
              <a:rPr lang="en-GB" dirty="0"/>
              <a:t>Working interactively (command line) is great for experimentation but makes it hard to perform tasks again, or to perform complex tasks</a:t>
            </a:r>
          </a:p>
          <a:p>
            <a:pPr eaLnBrk="1" hangingPunct="1"/>
            <a:r>
              <a:rPr lang="en-GB" dirty="0"/>
              <a:t>So we will increasingly be using scripts for almost everything</a:t>
            </a:r>
          </a:p>
        </p:txBody>
      </p: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EF017973-BAB2-4D95-BDD6-5F0EBE7576DB}" type="slidenum">
              <a:rPr lang="en-GB" b="0">
                <a:latin typeface="Calibri" pitchFamily="34" charset="0"/>
              </a:rPr>
              <a:pPr/>
              <a:t>2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Loops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dirty="0"/>
              <a:t>We can use the counter variable within the loop</a:t>
            </a:r>
          </a:p>
          <a:p>
            <a:pPr eaLnBrk="1" hangingPunct="1"/>
            <a:endParaRPr lang="en-GB" sz="2800" dirty="0"/>
          </a:p>
          <a:p>
            <a:pPr eaLnBrk="1" hangingPunct="1">
              <a:buFont typeface="Arial" charset="0"/>
              <a:buNone/>
            </a:pPr>
            <a:endParaRPr lang="en-GB" sz="2800" dirty="0"/>
          </a:p>
          <a:p>
            <a:pPr eaLnBrk="1" hangingPunct="1">
              <a:buFont typeface="Arial" charset="0"/>
              <a:buNone/>
            </a:pPr>
            <a:endParaRPr lang="en-GB" sz="2000" dirty="0"/>
          </a:p>
          <a:p>
            <a:pPr eaLnBrk="1" hangingPunct="1"/>
            <a:r>
              <a:rPr lang="en-GB" sz="2800" dirty="0"/>
              <a:t>Each time round the loop, the counter variable contains the next element in the vector 1:10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857250" y="2105025"/>
            <a:ext cx="7715250" cy="13239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0" dirty="0">
                <a:latin typeface="Courier New" pitchFamily="49" charset="0"/>
                <a:cs typeface="Courier New" pitchFamily="49" charset="0"/>
              </a:rPr>
              <a:t>for(counter in 1:10)</a:t>
            </a:r>
          </a:p>
          <a:p>
            <a:r>
              <a:rPr lang="en-GB" sz="1600" b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b="0" dirty="0">
                <a:latin typeface="Courier New" pitchFamily="49" charset="0"/>
                <a:cs typeface="Courier New" pitchFamily="49" charset="0"/>
              </a:rPr>
              <a:t>    print("Hello world!")</a:t>
            </a:r>
          </a:p>
          <a:p>
            <a:r>
              <a:rPr lang="en-GB" sz="1600" b="0" dirty="0">
                <a:latin typeface="Courier New" pitchFamily="49" charset="0"/>
                <a:cs typeface="Courier New" pitchFamily="49" charset="0"/>
              </a:rPr>
              <a:t>    print(counter)</a:t>
            </a:r>
          </a:p>
          <a:p>
            <a:r>
              <a:rPr lang="en-GB" sz="1600" b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35693659-C2EC-48F9-A808-5C89275ADCA9}" type="slidenum">
              <a:rPr lang="en-GB" b="0">
                <a:latin typeface="Calibri" pitchFamily="34" charset="0"/>
              </a:rPr>
              <a:pPr/>
              <a:t>20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50182" name="TextBox 7"/>
          <p:cNvSpPr txBox="1">
            <a:spLocks noChangeArrowheads="1"/>
          </p:cNvSpPr>
          <p:nvPr/>
        </p:nvSpPr>
        <p:spPr bwMode="auto">
          <a:xfrm>
            <a:off x="857250" y="4468813"/>
            <a:ext cx="7715250" cy="2246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for(counter in 1:5)</a:t>
            </a:r>
          </a:p>
          <a:p>
            <a:r>
              <a:rPr lang="en-GB" sz="14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{</a:t>
            </a:r>
          </a:p>
          <a:p>
            <a:r>
              <a:rPr lang="en-GB" sz="14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  print("Hello world!")</a:t>
            </a:r>
          </a:p>
          <a:p>
            <a:r>
              <a:rPr lang="en-GB" sz="14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  print(counter)</a:t>
            </a:r>
          </a:p>
          <a:p>
            <a:r>
              <a:rPr lang="en-GB" sz="14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</a:p>
          <a:p>
            <a:r>
              <a:rPr lang="en-GB" sz="14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"We love R!"</a:t>
            </a:r>
          </a:p>
          <a:p>
            <a:r>
              <a:rPr lang="en-GB" sz="14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1</a:t>
            </a:r>
          </a:p>
          <a:p>
            <a:r>
              <a:rPr lang="en-GB" sz="14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"We love R!"</a:t>
            </a:r>
          </a:p>
          <a:p>
            <a:r>
              <a:rPr lang="en-GB" sz="14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2</a:t>
            </a:r>
          </a:p>
          <a:p>
            <a:r>
              <a:rPr lang="en-GB" sz="14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Loops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eaLnBrk="1" hangingPunct="1"/>
            <a:r>
              <a:rPr lang="en-GB"/>
              <a:t>The vector after ‘in’ doesn’t need to start at 1</a:t>
            </a:r>
          </a:p>
          <a:p>
            <a:pPr eaLnBrk="1" hangingPunct="1"/>
            <a:r>
              <a:rPr lang="en-GB"/>
              <a:t>For example, the years 2009 to 2001: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28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A58D3AA5-5A9F-4A24-B13C-7CADC1B5D43D}" type="slidenum">
              <a:rPr lang="en-GB" b="0">
                <a:latin typeface="Calibri" pitchFamily="34" charset="0"/>
              </a:rPr>
              <a:pPr/>
              <a:t>21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52229" name="TextBox 9"/>
          <p:cNvSpPr txBox="1">
            <a:spLocks noChangeArrowheads="1"/>
          </p:cNvSpPr>
          <p:nvPr/>
        </p:nvSpPr>
        <p:spPr bwMode="auto">
          <a:xfrm>
            <a:off x="857250" y="3000375"/>
            <a:ext cx="7715250" cy="107791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0" dirty="0">
                <a:latin typeface="Courier New" pitchFamily="49" charset="0"/>
                <a:cs typeface="Courier New" pitchFamily="49" charset="0"/>
              </a:rPr>
              <a:t>for(year in 2009:2001)</a:t>
            </a:r>
          </a:p>
          <a:p>
            <a:r>
              <a:rPr lang="en-GB" sz="1600" b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b="0" dirty="0">
                <a:latin typeface="Courier New" pitchFamily="49" charset="0"/>
                <a:cs typeface="Courier New" pitchFamily="49" charset="0"/>
              </a:rPr>
              <a:t>    print(paste('The year is', year))</a:t>
            </a:r>
          </a:p>
          <a:p>
            <a:r>
              <a:rPr lang="en-GB" sz="1600" b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2230" name="TextBox 7"/>
          <p:cNvSpPr txBox="1">
            <a:spLocks noChangeArrowheads="1"/>
          </p:cNvSpPr>
          <p:nvPr/>
        </p:nvSpPr>
        <p:spPr bwMode="auto">
          <a:xfrm>
            <a:off x="857250" y="4397375"/>
            <a:ext cx="7715250" cy="181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for(counter in 1:5)</a:t>
            </a:r>
          </a:p>
          <a:p>
            <a:r>
              <a:rPr lang="en-GB" sz="14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{</a:t>
            </a:r>
          </a:p>
          <a:p>
            <a:r>
              <a:rPr lang="en-GB" sz="14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  print(paste('The year is', year)) </a:t>
            </a:r>
          </a:p>
          <a:p>
            <a:r>
              <a:rPr lang="en-GB" sz="14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</a:p>
          <a:p>
            <a:r>
              <a:rPr lang="en-GB" sz="14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"We year is 2009"</a:t>
            </a:r>
          </a:p>
          <a:p>
            <a:r>
              <a:rPr lang="en-GB" sz="14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"We year is 2008"</a:t>
            </a:r>
          </a:p>
          <a:p>
            <a:r>
              <a:rPr lang="en-GB" sz="14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"We year is 2007"</a:t>
            </a:r>
          </a:p>
          <a:p>
            <a:r>
              <a:rPr lang="en-GB" sz="14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Loops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5000625"/>
          </a:xfrm>
        </p:spPr>
        <p:txBody>
          <a:bodyPr/>
          <a:lstStyle/>
          <a:p>
            <a:pPr eaLnBrk="1" hangingPunct="1"/>
            <a:r>
              <a:rPr lang="en-GB" sz="2400"/>
              <a:t>The vector after ‘in’ doesn’t need to contain numbers</a:t>
            </a:r>
          </a:p>
          <a:p>
            <a:pPr eaLnBrk="1" hangingPunct="1"/>
            <a:r>
              <a:rPr lang="en-GB" sz="2400"/>
              <a:t>It could be a vector of strings</a:t>
            </a:r>
          </a:p>
          <a:p>
            <a:pPr eaLnBrk="1" hangingPunct="1"/>
            <a:r>
              <a:rPr lang="en-GB" sz="2400"/>
              <a:t>For example, species names: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6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880483A1-130D-44D9-B505-4E28296382DD}" type="slidenum">
              <a:rPr lang="en-GB" b="0">
                <a:latin typeface="Calibri" pitchFamily="34" charset="0"/>
              </a:rPr>
              <a:pPr/>
              <a:t>22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54277" name="TextBox 11"/>
          <p:cNvSpPr txBox="1">
            <a:spLocks noChangeArrowheads="1"/>
          </p:cNvSpPr>
          <p:nvPr/>
        </p:nvSpPr>
        <p:spPr bwMode="auto">
          <a:xfrm>
            <a:off x="857250" y="3116263"/>
            <a:ext cx="7715250" cy="13843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for(species in c('</a:t>
            </a:r>
            <a:r>
              <a:rPr lang="en-GB" sz="1400" b="0" dirty="0" err="1">
                <a:latin typeface="Courier New" pitchFamily="49" charset="0"/>
                <a:cs typeface="Courier New" pitchFamily="49" charset="0"/>
              </a:rPr>
              <a:t>Heliodoxa</a:t>
            </a:r>
            <a:r>
              <a:rPr lang="en-GB" sz="14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0" dirty="0" err="1">
                <a:latin typeface="Courier New" pitchFamily="49" charset="0"/>
                <a:cs typeface="Courier New" pitchFamily="49" charset="0"/>
              </a:rPr>
              <a:t>rubinoides</a:t>
            </a:r>
            <a:r>
              <a:rPr lang="en-GB" sz="1400" b="0" dirty="0">
                <a:latin typeface="Courier New" pitchFamily="49" charset="0"/>
                <a:cs typeface="Courier New" pitchFamily="49" charset="0"/>
              </a:rPr>
              <a:t>', 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             '</a:t>
            </a:r>
            <a:r>
              <a:rPr lang="en-GB" sz="1400" b="0" dirty="0" err="1">
                <a:latin typeface="Courier New" pitchFamily="49" charset="0"/>
                <a:cs typeface="Courier New" pitchFamily="49" charset="0"/>
              </a:rPr>
              <a:t>Boissonneaua</a:t>
            </a:r>
            <a:r>
              <a:rPr lang="en-GB" sz="14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0" dirty="0" err="1">
                <a:latin typeface="Courier New" pitchFamily="49" charset="0"/>
                <a:cs typeface="Courier New" pitchFamily="49" charset="0"/>
              </a:rPr>
              <a:t>jardini</a:t>
            </a:r>
            <a:r>
              <a:rPr lang="en-GB" sz="1400" b="0" dirty="0">
                <a:latin typeface="Courier New" pitchFamily="49" charset="0"/>
                <a:cs typeface="Courier New" pitchFamily="49" charset="0"/>
              </a:rPr>
              <a:t>', 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             'Sula </a:t>
            </a:r>
            <a:r>
              <a:rPr lang="en-GB" sz="1400" b="0" dirty="0" err="1">
                <a:latin typeface="Courier New" pitchFamily="49" charset="0"/>
                <a:cs typeface="Courier New" pitchFamily="49" charset="0"/>
              </a:rPr>
              <a:t>nebouxii</a:t>
            </a:r>
            <a:r>
              <a:rPr lang="en-GB" sz="1400" b="0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print(paste('The species is', species))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4278" name="Picture 3" descr="C:\Users\lawrence\Desktop\For R course\_DSC08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13" y="2000250"/>
            <a:ext cx="1214437" cy="1671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4279" name="Picture 5" descr="C:\Users\lawrence\Desktop\For R course\_DSC344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63" y="2143125"/>
            <a:ext cx="1762125" cy="11731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4280" name="Picture 4" descr="C:\Users\lawrence\Desktop\For R course\_DSC083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75" y="3929063"/>
            <a:ext cx="1200150" cy="180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4281" name="TextBox 10"/>
          <p:cNvSpPr txBox="1">
            <a:spLocks noChangeArrowheads="1"/>
          </p:cNvSpPr>
          <p:nvPr/>
        </p:nvSpPr>
        <p:spPr bwMode="auto">
          <a:xfrm>
            <a:off x="857250" y="4714875"/>
            <a:ext cx="7715250" cy="203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for(species in c('Heliodoxa rubinoides', </a:t>
            </a:r>
          </a:p>
          <a:p>
            <a:r>
              <a:rPr lang="en-GB" sz="14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               'Boissonneaua jardini', </a:t>
            </a:r>
          </a:p>
          <a:p>
            <a:r>
              <a:rPr lang="en-GB" sz="14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               'Sula nebouxii'))</a:t>
            </a:r>
          </a:p>
          <a:p>
            <a:r>
              <a:rPr lang="en-GB" sz="14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{</a:t>
            </a:r>
          </a:p>
          <a:p>
            <a:r>
              <a:rPr lang="en-GB" sz="14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  print(paste('The species is', species))</a:t>
            </a:r>
          </a:p>
          <a:p>
            <a:r>
              <a:rPr lang="en-GB" sz="14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</a:p>
          <a:p>
            <a:r>
              <a:rPr lang="en-GB" sz="14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"The species is Heliodoxa rubinoides"</a:t>
            </a:r>
          </a:p>
          <a:p>
            <a:r>
              <a:rPr lang="en-GB" sz="14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"The species is Boissonneaua jardini"</a:t>
            </a:r>
          </a:p>
          <a:p>
            <a:r>
              <a:rPr lang="en-GB" sz="14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"The species is Sula nebouxii"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Loops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72063"/>
          </a:xfrm>
        </p:spPr>
        <p:txBody>
          <a:bodyPr/>
          <a:lstStyle/>
          <a:p>
            <a:pPr eaLnBrk="1" hangingPunct="1"/>
            <a:r>
              <a:rPr lang="en-GB" sz="2800"/>
              <a:t>R has a built-in variable called LETTERS - a vector of capital letters</a:t>
            </a:r>
          </a:p>
          <a:p>
            <a:pPr eaLnBrk="1" hangingPunct="1"/>
            <a:r>
              <a:rPr lang="en-GB" sz="2800"/>
              <a:t>Have a look at it:</a:t>
            </a:r>
          </a:p>
          <a:p>
            <a:pPr eaLnBrk="1" hangingPunct="1">
              <a:buFont typeface="Arial" charset="0"/>
              <a:buNone/>
            </a:pPr>
            <a:endParaRPr lang="en-GB" sz="2800"/>
          </a:p>
          <a:p>
            <a:pPr eaLnBrk="1" hangingPunct="1"/>
            <a:r>
              <a:rPr lang="en-GB" sz="2800"/>
              <a:t>This loop prints out each letter in turn:</a:t>
            </a:r>
          </a:p>
          <a:p>
            <a:pPr eaLnBrk="1" hangingPunct="1"/>
            <a:endParaRPr lang="en-GB" sz="280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24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4794BB6-469F-4B6D-BDBA-9E3F61BB97F9}" type="slidenum">
              <a:rPr lang="en-GB" b="0">
                <a:latin typeface="Calibri" pitchFamily="34" charset="0"/>
              </a:rPr>
              <a:pPr/>
              <a:t>23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56325" name="TextBox 11"/>
          <p:cNvSpPr txBox="1">
            <a:spLocks noChangeArrowheads="1"/>
          </p:cNvSpPr>
          <p:nvPr/>
        </p:nvSpPr>
        <p:spPr bwMode="auto">
          <a:xfrm>
            <a:off x="857250" y="3857625"/>
            <a:ext cx="7715250" cy="120015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 dirty="0">
                <a:latin typeface="Courier New" pitchFamily="49" charset="0"/>
                <a:cs typeface="Courier New" pitchFamily="49" charset="0"/>
              </a:rPr>
              <a:t>for(l in LETTERS)</a:t>
            </a:r>
          </a:p>
          <a:p>
            <a:r>
              <a:rPr lang="en-GB" b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0" dirty="0">
                <a:latin typeface="Courier New" pitchFamily="49" charset="0"/>
                <a:cs typeface="Courier New" pitchFamily="49" charset="0"/>
              </a:rPr>
              <a:t>    print(l)</a:t>
            </a:r>
          </a:p>
          <a:p>
            <a:r>
              <a:rPr lang="en-GB" b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6326" name="TextBox 7"/>
          <p:cNvSpPr txBox="1">
            <a:spLocks noChangeArrowheads="1"/>
          </p:cNvSpPr>
          <p:nvPr/>
        </p:nvSpPr>
        <p:spPr bwMode="auto">
          <a:xfrm>
            <a:off x="857250" y="2928938"/>
            <a:ext cx="7715250" cy="369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LETTERS</a:t>
            </a:r>
          </a:p>
        </p:txBody>
      </p:sp>
      <p:sp>
        <p:nvSpPr>
          <p:cNvPr id="56327" name="TextBox 8"/>
          <p:cNvSpPr txBox="1">
            <a:spLocks noChangeArrowheads="1"/>
          </p:cNvSpPr>
          <p:nvPr/>
        </p:nvSpPr>
        <p:spPr bwMode="auto">
          <a:xfrm>
            <a:off x="857250" y="5186363"/>
            <a:ext cx="7715250" cy="16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for(l in LETTERS)</a:t>
            </a:r>
          </a:p>
          <a:p>
            <a:r>
              <a:rPr lang="en-GB" sz="14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{</a:t>
            </a:r>
          </a:p>
          <a:p>
            <a:r>
              <a:rPr lang="en-GB" sz="14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 print(l)</a:t>
            </a:r>
          </a:p>
          <a:p>
            <a:r>
              <a:rPr lang="en-GB" sz="14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</a:p>
          <a:p>
            <a:r>
              <a:rPr lang="en-GB" sz="14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"A"</a:t>
            </a:r>
          </a:p>
          <a:p>
            <a:r>
              <a:rPr lang="en-GB" sz="14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"B"</a:t>
            </a:r>
          </a:p>
          <a:p>
            <a:r>
              <a:rPr lang="en-GB" sz="14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Loops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/>
            <a:r>
              <a:rPr lang="en-GB" sz="2000" dirty="0"/>
              <a:t>All the loops so far have used print()</a:t>
            </a:r>
          </a:p>
          <a:p>
            <a:pPr eaLnBrk="1" hangingPunct="1"/>
            <a:r>
              <a:rPr lang="en-GB" sz="2000" dirty="0"/>
              <a:t>We can do more interesting things within the body of the loop</a:t>
            </a:r>
          </a:p>
          <a:p>
            <a:pPr eaLnBrk="1" hangingPunct="1"/>
            <a:r>
              <a:rPr lang="en-GB" sz="2000" dirty="0"/>
              <a:t>Let’s calculate 1 * 2 * 3 * 4 * 5 * 6 * 7 * 8 * 9 * 10</a:t>
            </a:r>
          </a:p>
          <a:p>
            <a:pPr eaLnBrk="1" hangingPunct="1"/>
            <a:endParaRPr lang="en-GB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2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834080A4-49B2-47E2-AA0A-A98724FAFA11}" type="slidenum">
              <a:rPr lang="en-GB" b="0">
                <a:latin typeface="Calibri" pitchFamily="34" charset="0"/>
              </a:rPr>
              <a:pPr/>
              <a:t>24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58373" name="TextBox 11"/>
          <p:cNvSpPr txBox="1">
            <a:spLocks noChangeArrowheads="1"/>
          </p:cNvSpPr>
          <p:nvPr/>
        </p:nvSpPr>
        <p:spPr bwMode="auto">
          <a:xfrm>
            <a:off x="857250" y="2757488"/>
            <a:ext cx="7715250" cy="160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b="0" dirty="0" err="1">
                <a:latin typeface="Courier New" pitchFamily="49" charset="0"/>
                <a:cs typeface="Courier New" pitchFamily="49" charset="0"/>
              </a:rPr>
              <a:t>ten.factorial</a:t>
            </a:r>
            <a:r>
              <a:rPr lang="en-GB" sz="1400" b="0" dirty="0">
                <a:latin typeface="Courier New" pitchFamily="49" charset="0"/>
                <a:cs typeface="Courier New" pitchFamily="49" charset="0"/>
              </a:rPr>
              <a:t> &lt;- 1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for(counter in 1:10)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400" b="0" dirty="0" err="1">
                <a:latin typeface="Courier New" pitchFamily="49" charset="0"/>
                <a:cs typeface="Courier New" pitchFamily="49" charset="0"/>
              </a:rPr>
              <a:t>ten.factorial</a:t>
            </a:r>
            <a:r>
              <a:rPr lang="en-GB" sz="1400" b="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GB" sz="1400" b="0" dirty="0" err="1">
                <a:latin typeface="Courier New" pitchFamily="49" charset="0"/>
                <a:cs typeface="Courier New" pitchFamily="49" charset="0"/>
              </a:rPr>
              <a:t>ten.factorial</a:t>
            </a:r>
            <a:r>
              <a:rPr lang="en-GB" sz="1400" b="0" dirty="0">
                <a:latin typeface="Courier New" pitchFamily="49" charset="0"/>
                <a:cs typeface="Courier New" pitchFamily="49" charset="0"/>
              </a:rPr>
              <a:t> * counter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GB" sz="1400" b="0" dirty="0" err="1">
                <a:latin typeface="Courier New" pitchFamily="49" charset="0"/>
                <a:cs typeface="Courier New" pitchFamily="49" charset="0"/>
              </a:rPr>
              <a:t>ten.factorial</a:t>
            </a:r>
            <a:r>
              <a:rPr lang="en-GB" sz="1400" b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GB" sz="1400" b="0" dirty="0" err="1">
                <a:latin typeface="Courier New" pitchFamily="49" charset="0"/>
                <a:cs typeface="Courier New" pitchFamily="49" charset="0"/>
              </a:rPr>
              <a:t>ten.factorial</a:t>
            </a:r>
            <a:endParaRPr lang="en-GB" sz="1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374" name="TextBox 8"/>
          <p:cNvSpPr txBox="1">
            <a:spLocks noChangeArrowheads="1"/>
          </p:cNvSpPr>
          <p:nvPr/>
        </p:nvSpPr>
        <p:spPr bwMode="auto">
          <a:xfrm>
            <a:off x="857250" y="4500563"/>
            <a:ext cx="7715250" cy="230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2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ten.factorial &lt;- 1</a:t>
            </a:r>
          </a:p>
          <a:p>
            <a:r>
              <a:rPr lang="en-GB" sz="12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for(counter in 1:10)</a:t>
            </a:r>
          </a:p>
          <a:p>
            <a:r>
              <a:rPr lang="en-GB" sz="12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{</a:t>
            </a:r>
          </a:p>
          <a:p>
            <a:r>
              <a:rPr lang="en-GB" sz="12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 ten.factorial &lt;- ten.factorial * counter</a:t>
            </a:r>
          </a:p>
          <a:p>
            <a:r>
              <a:rPr lang="en-GB" sz="12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 print(ten.factorial)</a:t>
            </a:r>
          </a:p>
          <a:p>
            <a:r>
              <a:rPr lang="en-GB" sz="12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</a:p>
          <a:p>
            <a:r>
              <a:rPr lang="en-GB" sz="12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1</a:t>
            </a:r>
          </a:p>
          <a:p>
            <a:r>
              <a:rPr lang="en-GB" sz="12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2</a:t>
            </a:r>
          </a:p>
          <a:p>
            <a:r>
              <a:rPr lang="en-GB" sz="12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6</a:t>
            </a:r>
          </a:p>
          <a:p>
            <a:r>
              <a:rPr lang="en-GB" sz="12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GB" sz="12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ten.factorial</a:t>
            </a:r>
          </a:p>
          <a:p>
            <a:r>
              <a:rPr lang="en-GB" sz="12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3628800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10205" y="2757557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Why start with 1?</a:t>
            </a:r>
          </a:p>
          <a:p>
            <a:r>
              <a:rPr lang="en-GB" dirty="0"/>
              <a:t>Why not start with 0?</a:t>
            </a:r>
          </a:p>
          <a:p>
            <a:r>
              <a:rPr lang="en-GB" dirty="0"/>
              <a:t>This is call </a:t>
            </a:r>
            <a:r>
              <a:rPr lang="en-GB" i="1" dirty="0"/>
              <a:t>initialization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Exercise 6: write some for loops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19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6A8221FF-31D4-48E4-9A3A-A12FC3C1F5C9}" type="slidenum">
              <a:rPr lang="en-GB" b="0">
                <a:latin typeface="Calibri" pitchFamily="34" charset="0"/>
              </a:rPr>
              <a:pPr/>
              <a:t>25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60420" name="Content Placeholder 9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5000625"/>
          </a:xfrm>
        </p:spPr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 startAt="2"/>
            </a:pPr>
            <a:r>
              <a:rPr lang="en-GB" dirty="0"/>
              <a:t>Write a loop that prints a message 5 times</a:t>
            </a:r>
          </a:p>
          <a:p>
            <a:pPr marL="914400" lvl="1" indent="-514350" eaLnBrk="1" hangingPunct="1"/>
            <a:r>
              <a:rPr lang="en-GB" dirty="0"/>
              <a:t>The message could be your name, the name of your favourite species or a message of love for R</a:t>
            </a:r>
          </a:p>
          <a:p>
            <a:pPr marL="514350" indent="-514350" eaLnBrk="1" hangingPunct="1">
              <a:buFont typeface="Calibri" pitchFamily="34" charset="0"/>
              <a:buAutoNum type="arabicPeriod" startAt="3"/>
            </a:pPr>
            <a:r>
              <a:rPr lang="en-GB" dirty="0"/>
              <a:t>Write a loop that prints the numbers 50 to 40 in reverse order</a:t>
            </a:r>
          </a:p>
          <a:p>
            <a:pPr marL="514350" indent="-514350" eaLnBrk="1" hangingPunct="1">
              <a:buFont typeface="Calibri" pitchFamily="34" charset="0"/>
              <a:buAutoNum type="arabicPeriod" startAt="3"/>
            </a:pPr>
            <a:r>
              <a:rPr lang="en-GB" dirty="0"/>
              <a:t>Write a loop that calculates 2*4*6*…*24</a:t>
            </a:r>
          </a:p>
          <a:p>
            <a:pPr marL="514350" indent="-514350" eaLnBrk="1" hangingPunct="1">
              <a:buFont typeface="Calibri" pitchFamily="34" charset="0"/>
              <a:buAutoNum type="arabicPeriod" startAt="3"/>
            </a:pPr>
            <a:r>
              <a:rPr lang="en-GB" dirty="0"/>
              <a:t>Write a loop that pastes all the letters A to Z into a single string, in reverse order</a:t>
            </a:r>
          </a:p>
          <a:p>
            <a:pPr marL="514350" indent="-514350" eaLnBrk="1" hangingPunct="1">
              <a:buFont typeface="Calibri" pitchFamily="34" charset="0"/>
              <a:buAutoNum type="arabicPeriod" startAt="3"/>
            </a:pP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Exercise 6: write a for loop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67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E82BB4A6-16B5-42FB-8938-2EFE658F32E7}" type="slidenum">
              <a:rPr lang="en-GB" b="0">
                <a:latin typeface="Calibri" pitchFamily="34" charset="0"/>
              </a:rPr>
              <a:pPr/>
              <a:t>26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62468" name="Content Placeholder 9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50006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dirty="0"/>
              <a:t>6. Write a loop that fills this vector of zeros with the values 10, 10</a:t>
            </a:r>
            <a:r>
              <a:rPr lang="en-GB" baseline="30000" dirty="0"/>
              <a:t>2</a:t>
            </a:r>
            <a:r>
              <a:rPr lang="en-GB" dirty="0"/>
              <a:t>, 10</a:t>
            </a:r>
            <a:r>
              <a:rPr lang="en-GB" baseline="30000" dirty="0"/>
              <a:t>3</a:t>
            </a:r>
            <a:r>
              <a:rPr lang="en-GB" dirty="0"/>
              <a:t> </a:t>
            </a:r>
            <a:r>
              <a:rPr lang="en-GB" dirty="0" err="1"/>
              <a:t>etc</a:t>
            </a:r>
            <a:r>
              <a:rPr lang="en-GB" dirty="0"/>
              <a:t> up to 10</a:t>
            </a:r>
            <a:r>
              <a:rPr lang="en-GB" baseline="30000" dirty="0"/>
              <a:t>10</a:t>
            </a:r>
          </a:p>
          <a:p>
            <a:pPr marL="514350" indent="-514350" eaLnBrk="1" hangingPunct="1">
              <a:buFont typeface="Calibri" pitchFamily="34" charset="0"/>
              <a:buAutoNum type="arabicPeriod" startAt="4"/>
            </a:pPr>
            <a:endParaRPr lang="en-GB" dirty="0"/>
          </a:p>
          <a:p>
            <a:pPr marL="914400" lvl="1" indent="-514350" eaLnBrk="1" hangingPunct="1"/>
            <a:r>
              <a:rPr lang="en-GB" dirty="0"/>
              <a:t>If you need to, look back through the slides to find out:</a:t>
            </a:r>
          </a:p>
          <a:p>
            <a:pPr marL="1314450" lvl="2" indent="-514350" eaLnBrk="1" hangingPunct="1"/>
            <a:r>
              <a:rPr lang="en-GB" dirty="0"/>
              <a:t>how to calculate powers</a:t>
            </a:r>
          </a:p>
          <a:p>
            <a:pPr marL="1314450" lvl="2" indent="-514350" eaLnBrk="1" hangingPunct="1"/>
            <a:r>
              <a:rPr lang="en-GB" dirty="0"/>
              <a:t>how to set an element of a vector</a:t>
            </a:r>
          </a:p>
        </p:txBody>
      </p:sp>
      <p:sp>
        <p:nvSpPr>
          <p:cNvPr id="62469" name="TextBox 5"/>
          <p:cNvSpPr txBox="1">
            <a:spLocks noChangeArrowheads="1"/>
          </p:cNvSpPr>
          <p:nvPr/>
        </p:nvSpPr>
        <p:spPr bwMode="auto">
          <a:xfrm>
            <a:off x="857250" y="2928938"/>
            <a:ext cx="7715250" cy="33813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0">
                <a:latin typeface="Courier New" pitchFamily="49" charset="0"/>
                <a:cs typeface="Courier New" pitchFamily="49" charset="0"/>
              </a:rPr>
              <a:t>X &lt;- rep(0, 10)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/>
              <a:t>Exercise 6: write a for loop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15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61D89DA8-2B5E-4FE3-AE6B-E8495D7434AE}" type="slidenum">
              <a:rPr lang="en-GB" b="0">
                <a:latin typeface="Calibri" pitchFamily="34" charset="0"/>
              </a:rPr>
              <a:pPr/>
              <a:t>27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64516" name="Content Placeholder 9"/>
          <p:cNvSpPr>
            <a:spLocks noGrp="1"/>
          </p:cNvSpPr>
          <p:nvPr>
            <p:ph idx="4294967295"/>
          </p:nvPr>
        </p:nvSpPr>
        <p:spPr>
          <a:xfrm>
            <a:off x="457200" y="1714500"/>
            <a:ext cx="8229600" cy="50006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dirty="0"/>
              <a:t>7. Write a loop that displays exponential growth in output like this:</a:t>
            </a:r>
          </a:p>
          <a:p>
            <a:pPr marL="514350" indent="-514350" eaLnBrk="1" hangingPunct="1">
              <a:buFont typeface="Calibri" pitchFamily="34" charset="0"/>
              <a:buNone/>
            </a:pPr>
            <a:endParaRPr lang="en-GB" baseline="30000" dirty="0"/>
          </a:p>
          <a:p>
            <a:pPr marL="514350" indent="-514350" eaLnBrk="1" hangingPunct="1">
              <a:buFont typeface="Arial" charset="0"/>
              <a:buNone/>
            </a:pPr>
            <a:r>
              <a:rPr lang="en-GB" sz="2000" dirty="0">
                <a:solidFill>
                  <a:schemeClr val="tx2"/>
                </a:solidFill>
              </a:rPr>
              <a:t>[1] "At week 1 population size is 2"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GB" sz="2000" dirty="0">
                <a:solidFill>
                  <a:schemeClr val="tx2"/>
                </a:solidFill>
              </a:rPr>
              <a:t>[1] "At week 2 population size is 4"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GB" sz="2000" dirty="0">
                <a:solidFill>
                  <a:schemeClr val="tx2"/>
                </a:solidFill>
              </a:rPr>
              <a:t>[1] "At week 3 population size is 8"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GB" sz="2000" dirty="0">
                <a:solidFill>
                  <a:schemeClr val="tx2"/>
                </a:solidFill>
              </a:rPr>
              <a:t>[1] "At week 4 population size is 16"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GB" sz="2000" dirty="0">
                <a:solidFill>
                  <a:schemeClr val="tx2"/>
                </a:solidFill>
              </a:rPr>
              <a:t>[1] "At week 5 population size is 32"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GB" sz="2000" dirty="0">
                <a:solidFill>
                  <a:schemeClr val="tx2"/>
                </a:solidFill>
              </a:rPr>
              <a:t>[1] "At week 6 population size is 64"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GB" sz="2000" dirty="0">
                <a:solidFill>
                  <a:schemeClr val="tx2"/>
                </a:solidFill>
              </a:rPr>
              <a:t>[1] "At week 7 population size is 128"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GB" sz="2000" dirty="0">
                <a:solidFill>
                  <a:schemeClr val="tx2"/>
                </a:solidFill>
              </a:rPr>
              <a:t>[1] "At week 8 population size is 256"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GB" sz="2000" dirty="0">
                <a:solidFill>
                  <a:schemeClr val="tx2"/>
                </a:solidFill>
              </a:rPr>
              <a:t>[1] "At week 9 population size is 512"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GB" sz="2000" dirty="0">
                <a:solidFill>
                  <a:schemeClr val="tx2"/>
                </a:solidFill>
              </a:rPr>
              <a:t>[1] "At week 10 population size is 1024"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/>
              <a:t>Exercise 6: write a for loop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15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61D89DA8-2B5E-4FE3-AE6B-E8495D7434AE}" type="slidenum">
              <a:rPr lang="en-GB" b="0">
                <a:latin typeface="Calibri" pitchFamily="34" charset="0"/>
              </a:rPr>
              <a:pPr/>
              <a:t>28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64516" name="Content Placeholder 9"/>
          <p:cNvSpPr>
            <a:spLocks noGrp="1"/>
          </p:cNvSpPr>
          <p:nvPr>
            <p:ph idx="4294967295"/>
          </p:nvPr>
        </p:nvSpPr>
        <p:spPr>
          <a:xfrm>
            <a:off x="457200" y="1714500"/>
            <a:ext cx="8229600" cy="50006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sz="2800" dirty="0"/>
              <a:t>8. Write a loop that displays dates like this:</a:t>
            </a:r>
          </a:p>
          <a:p>
            <a:pPr marL="514350" indent="-514350" eaLnBrk="1" hangingPunct="1">
              <a:buFont typeface="Calibri" pitchFamily="34" charset="0"/>
              <a:buNone/>
            </a:pPr>
            <a:endParaRPr lang="en-GB" baseline="30000" dirty="0"/>
          </a:p>
          <a:p>
            <a:pPr marL="514350" indent="-514350" eaLnBrk="1" hangingPunct="1">
              <a:buFont typeface="Arial" charset="0"/>
              <a:buNone/>
            </a:pPr>
            <a:r>
              <a:rPr lang="en-GB" sz="2000" dirty="0">
                <a:solidFill>
                  <a:schemeClr val="tx2"/>
                </a:solidFill>
              </a:rPr>
              <a:t>[1] “Year 1980, Month 1"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GB" sz="2000" dirty="0">
                <a:solidFill>
                  <a:schemeClr val="tx2"/>
                </a:solidFill>
              </a:rPr>
              <a:t>[1] “Year 1980, Month 2"</a:t>
            </a:r>
          </a:p>
          <a:p>
            <a:pPr marL="514350" indent="-514350" eaLnBrk="1" hangingPunct="1">
              <a:buNone/>
            </a:pPr>
            <a:r>
              <a:rPr lang="en-GB" sz="2000" dirty="0">
                <a:solidFill>
                  <a:schemeClr val="tx2"/>
                </a:solidFill>
              </a:rPr>
              <a:t>[1] "Year 1980, Month 3"</a:t>
            </a:r>
          </a:p>
          <a:p>
            <a:pPr marL="514350" indent="-514350" eaLnBrk="1" hangingPunct="1">
              <a:buNone/>
            </a:pPr>
            <a:r>
              <a:rPr lang="en-GB" sz="2000" dirty="0">
                <a:solidFill>
                  <a:schemeClr val="tx2"/>
                </a:solidFill>
              </a:rPr>
              <a:t>[1] “Year 1980, Month 4"</a:t>
            </a:r>
          </a:p>
          <a:p>
            <a:pPr marL="514350" indent="-514350" eaLnBrk="1" hangingPunct="1">
              <a:buNone/>
            </a:pPr>
            <a:r>
              <a:rPr lang="en-GB" sz="2000" dirty="0">
                <a:solidFill>
                  <a:schemeClr val="tx2"/>
                </a:solidFill>
              </a:rPr>
              <a:t>[1] "Year 1980, Month 5"</a:t>
            </a:r>
          </a:p>
          <a:p>
            <a:pPr marL="514350" indent="-514350" eaLnBrk="1" hangingPunct="1">
              <a:buNone/>
            </a:pPr>
            <a:r>
              <a:rPr lang="en-GB" sz="2000" dirty="0">
                <a:solidFill>
                  <a:schemeClr val="tx2"/>
                </a:solidFill>
              </a:rPr>
              <a:t>[1] "Year 1980, Month 6"</a:t>
            </a:r>
          </a:p>
          <a:p>
            <a:pPr marL="514350" indent="-514350" eaLnBrk="1" hangingPunct="1">
              <a:buNone/>
            </a:pPr>
            <a:r>
              <a:rPr lang="en-GB" sz="2000" dirty="0">
                <a:solidFill>
                  <a:schemeClr val="tx2"/>
                </a:solidFill>
              </a:rPr>
              <a:t>[1] "Year 1980, Month 7"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GB" sz="2400" dirty="0"/>
              <a:t>…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GB" sz="2400" dirty="0"/>
              <a:t>But make it go through all months in all years 1980 to 1990. Hint: you will need two for loops, one inside the other.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GB" sz="2400" dirty="0"/>
              <a:t>Challenge: make it display the month names instead of numbers.</a:t>
            </a:r>
          </a:p>
        </p:txBody>
      </p:sp>
    </p:spTree>
    <p:extLst>
      <p:ext uri="{BB962C8B-B14F-4D97-AF65-F5344CB8AC3E}">
        <p14:creationId xmlns:p14="http://schemas.microsoft.com/office/powerpoint/2010/main" val="925418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GB" b="0" dirty="0"/>
              <a:t>Some ways of using for loops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28750"/>
            <a:ext cx="8229600" cy="52863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sz="2400" b="0" dirty="0"/>
              <a:t>Doing the </a:t>
            </a:r>
            <a:r>
              <a:rPr lang="en-GB" sz="2400" b="0" i="1" dirty="0"/>
              <a:t>exact</a:t>
            </a:r>
            <a:r>
              <a:rPr lang="en-GB" sz="2400" b="0" dirty="0"/>
              <a:t> same thing a bunch of times</a:t>
            </a:r>
          </a:p>
          <a:p>
            <a:pPr lvl="1" eaLnBrk="1" hangingPunct="1"/>
            <a:r>
              <a:rPr lang="en-GB" sz="2000" b="0" dirty="0"/>
              <a:t>Print “We love R” several times</a:t>
            </a:r>
          </a:p>
          <a:p>
            <a:pPr lvl="1" eaLnBrk="1" hangingPunct="1"/>
            <a:r>
              <a:rPr lang="en-GB" sz="2000" b="0" dirty="0"/>
              <a:t>Print “Hello world” several times</a:t>
            </a:r>
          </a:p>
          <a:p>
            <a:pPr eaLnBrk="1" hangingPunct="1"/>
            <a:r>
              <a:rPr lang="en-GB" sz="2400" b="0" dirty="0"/>
              <a:t>Doing variants on a theme</a:t>
            </a:r>
          </a:p>
          <a:p>
            <a:pPr lvl="1" eaLnBrk="1" hangingPunct="1"/>
            <a:r>
              <a:rPr lang="en-GB" sz="2000" b="0" dirty="0"/>
              <a:t>Print “The year is 1990, The year is 1991, …”</a:t>
            </a:r>
          </a:p>
          <a:p>
            <a:pPr eaLnBrk="1" hangingPunct="1"/>
            <a:r>
              <a:rPr lang="en-GB" sz="2400" b="0" dirty="0"/>
              <a:t>Updating a variable that was initialized beforehand so that in the end it has the desired value</a:t>
            </a:r>
          </a:p>
          <a:p>
            <a:pPr lvl="1" eaLnBrk="1" hangingPunct="1"/>
            <a:r>
              <a:rPr lang="en-GB" sz="2000" b="0" dirty="0"/>
              <a:t>The factorial example</a:t>
            </a:r>
          </a:p>
          <a:p>
            <a:pPr lvl="1" eaLnBrk="1" hangingPunct="1"/>
            <a:r>
              <a:rPr lang="en-GB" sz="2000" b="0" dirty="0"/>
              <a:t>You can also update two or more variables each time through </a:t>
            </a:r>
          </a:p>
          <a:p>
            <a:pPr eaLnBrk="1" hangingPunct="1"/>
            <a:r>
              <a:rPr lang="en-GB" sz="2400" b="0" dirty="0"/>
              <a:t>Filling up a vector with values, perhaps with each depending somehow on the previous one</a:t>
            </a:r>
          </a:p>
          <a:p>
            <a:pPr eaLnBrk="1" hangingPunct="1"/>
            <a:r>
              <a:rPr lang="en-GB" sz="2400" b="0" dirty="0"/>
              <a:t>Double for loops (or triple, quadruple, etc., but watch out for speed!)</a:t>
            </a:r>
          </a:p>
        </p:txBody>
      </p:sp>
    </p:spTree>
    <p:extLst>
      <p:ext uri="{BB962C8B-B14F-4D97-AF65-F5344CB8AC3E}">
        <p14:creationId xmlns:p14="http://schemas.microsoft.com/office/powerpoint/2010/main" val="205795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2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We are performing a study of a woodland ecosystem and need to know the heights of trees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We walked a distance of 40 m from a tree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We measured an angle, </a:t>
            </a:r>
            <a:r>
              <a:rPr lang="el-GR" dirty="0"/>
              <a:t>θ</a:t>
            </a:r>
            <a:r>
              <a:rPr lang="en-GB" dirty="0"/>
              <a:t>, of 37° to the top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How tall is it?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b="1" dirty="0">
                <a:solidFill>
                  <a:schemeClr val="bg1"/>
                </a:solidFill>
              </a:rPr>
              <a:t>height = distance * tan(</a:t>
            </a:r>
            <a:r>
              <a:rPr lang="az-Cyrl-AZ" b="1" dirty="0">
                <a:solidFill>
                  <a:schemeClr val="bg1"/>
                </a:solidFill>
              </a:rPr>
              <a:t>ѳ</a:t>
            </a:r>
            <a:r>
              <a:rPr lang="en-GB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height of a tree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30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CDE455E2-0861-4D4D-8400-5829661D0ED0}" type="slidenum">
              <a:rPr lang="en-GB" b="0">
                <a:latin typeface="Calibri" pitchFamily="34" charset="0"/>
              </a:rPr>
              <a:pPr/>
              <a:t>3</a:t>
            </a:fld>
            <a:endParaRPr lang="en-GB" b="0">
              <a:latin typeface="Calibri" pitchFamily="34" charset="0"/>
            </a:endParaRPr>
          </a:p>
        </p:txBody>
      </p:sp>
      <p:grpSp>
        <p:nvGrpSpPr>
          <p:cNvPr id="19461" name="Group 16"/>
          <p:cNvGrpSpPr>
            <a:grpSpLocks/>
          </p:cNvGrpSpPr>
          <p:nvPr/>
        </p:nvGrpSpPr>
        <p:grpSpPr bwMode="auto">
          <a:xfrm>
            <a:off x="1000125" y="2571750"/>
            <a:ext cx="7000875" cy="2422525"/>
            <a:chOff x="500034" y="2571744"/>
            <a:chExt cx="7000924" cy="242239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714481" y="4071853"/>
              <a:ext cx="5786477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00298" y="2571744"/>
              <a:ext cx="4500595" cy="1500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6200000">
              <a:off x="6072225" y="3571789"/>
              <a:ext cx="914352" cy="914406"/>
            </a:xfrm>
            <a:prstGeom prst="arc">
              <a:avLst>
                <a:gd name="adj1" fmla="val 15916151"/>
                <a:gd name="adj2" fmla="val 18086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0" dirty="0"/>
            </a:p>
          </p:txBody>
        </p:sp>
        <p:sp>
          <p:nvSpPr>
            <p:cNvPr id="19465" name="TextBox 27"/>
            <p:cNvSpPr txBox="1">
              <a:spLocks noChangeArrowheads="1"/>
            </p:cNvSpPr>
            <p:nvPr/>
          </p:nvSpPr>
          <p:spPr bwMode="auto">
            <a:xfrm>
              <a:off x="5572132" y="3643314"/>
              <a:ext cx="42862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az-Cyrl-AZ" sz="2200" b="0">
                  <a:latin typeface="Calibri" pitchFamily="34" charset="0"/>
                </a:rPr>
                <a:t>ѳ</a:t>
              </a:r>
              <a:endParaRPr lang="en-GB" sz="2200" b="0">
                <a:latin typeface="Calibri" pitchFamily="34" charset="0"/>
              </a:endParaRPr>
            </a:p>
            <a:p>
              <a:endParaRPr lang="en-GB" b="0">
                <a:latin typeface="Calibri" pitchFamily="34" charset="0"/>
              </a:endParaRPr>
            </a:p>
          </p:txBody>
        </p:sp>
        <p:sp>
          <p:nvSpPr>
            <p:cNvPr id="19466" name="TextBox 28"/>
            <p:cNvSpPr txBox="1">
              <a:spLocks noChangeArrowheads="1"/>
            </p:cNvSpPr>
            <p:nvPr/>
          </p:nvSpPr>
          <p:spPr bwMode="auto">
            <a:xfrm>
              <a:off x="500034" y="3071810"/>
              <a:ext cx="128588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0">
                  <a:latin typeface="Calibri" pitchFamily="34" charset="0"/>
                </a:rPr>
                <a:t>height</a:t>
              </a:r>
            </a:p>
            <a:p>
              <a:endParaRPr lang="en-GB" b="0">
                <a:latin typeface="Calibri" pitchFamily="34" charset="0"/>
              </a:endParaRPr>
            </a:p>
          </p:txBody>
        </p:sp>
        <p:sp>
          <p:nvSpPr>
            <p:cNvPr id="19467" name="TextBox 29"/>
            <p:cNvSpPr txBox="1">
              <a:spLocks noChangeArrowheads="1"/>
            </p:cNvSpPr>
            <p:nvPr/>
          </p:nvSpPr>
          <p:spPr bwMode="auto">
            <a:xfrm>
              <a:off x="4071934" y="4286256"/>
              <a:ext cx="128588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0">
                  <a:latin typeface="Calibri" pitchFamily="34" charset="0"/>
                </a:rPr>
                <a:t>distance</a:t>
              </a:r>
            </a:p>
            <a:p>
              <a:endParaRPr lang="en-GB" b="0"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500298" y="4214721"/>
              <a:ext cx="4500595" cy="158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749318" y="3322593"/>
              <a:ext cx="1500108" cy="158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70" name="Picture 2" descr="C:\Users\lawrence\Pictures\Microsoft Clip Organizer\j044179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14480" y="2592000"/>
              <a:ext cx="1512000" cy="151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Brackets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286375"/>
          </a:xfrm>
        </p:spPr>
        <p:txBody>
          <a:bodyPr/>
          <a:lstStyle/>
          <a:p>
            <a:pPr eaLnBrk="1" hangingPunct="1"/>
            <a:r>
              <a:rPr lang="en-GB" sz="2400" dirty="0"/>
              <a:t>You may have noticed, R uses three different types of brackets</a:t>
            </a:r>
          </a:p>
          <a:p>
            <a:pPr eaLnBrk="1" hangingPunct="1"/>
            <a:r>
              <a:rPr lang="en-GB" sz="2400" b="1" dirty="0"/>
              <a:t>Parentheses </a:t>
            </a:r>
            <a:r>
              <a:rPr lang="en-GB" sz="2400" dirty="0"/>
              <a:t>() – for function calls and in maths expressions:</a:t>
            </a:r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b="1" dirty="0"/>
              <a:t>Hard brackets / square brackets </a:t>
            </a:r>
            <a:r>
              <a:rPr lang="en-GB" sz="2400" dirty="0"/>
              <a:t>[] – vector elements:</a:t>
            </a:r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b="1" dirty="0"/>
              <a:t>Braces / curly brackets </a:t>
            </a:r>
            <a:r>
              <a:rPr lang="en-GB" sz="2400" dirty="0"/>
              <a:t>{} – functions, loops </a:t>
            </a:r>
            <a:r>
              <a:rPr lang="en-GB" sz="2400" dirty="0" err="1"/>
              <a:t>etc</a:t>
            </a:r>
            <a:r>
              <a:rPr lang="en-GB" sz="2400" dirty="0"/>
              <a:t>:</a:t>
            </a:r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dirty="0"/>
              <a:t>All differ from each other, and also these conventions differ from those of some other languages – confusing, but you get used to it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64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48385AC0-80E2-40C9-ACB8-59BACF0F1A85}" type="slidenum">
              <a:rPr lang="en-GB" b="0">
                <a:latin typeface="Calibri" pitchFamily="34" charset="0"/>
              </a:rPr>
              <a:pPr/>
              <a:t>30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66565" name="TextBox 5"/>
          <p:cNvSpPr txBox="1">
            <a:spLocks noChangeArrowheads="1"/>
          </p:cNvSpPr>
          <p:nvPr/>
        </p:nvSpPr>
        <p:spPr bwMode="auto">
          <a:xfrm>
            <a:off x="928688" y="2340236"/>
            <a:ext cx="7715250" cy="37941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TreeHeight(c(37, 25, 31), 40)    OR     (2+3)*4</a:t>
            </a:r>
          </a:p>
        </p:txBody>
      </p:sp>
      <p:sp>
        <p:nvSpPr>
          <p:cNvPr id="66566" name="TextBox 7"/>
          <p:cNvSpPr txBox="1">
            <a:spLocks noChangeArrowheads="1"/>
          </p:cNvSpPr>
          <p:nvPr/>
        </p:nvSpPr>
        <p:spPr bwMode="auto">
          <a:xfrm>
            <a:off x="928688" y="3194051"/>
            <a:ext cx="7715250" cy="37941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LETTERS[2]</a:t>
            </a:r>
          </a:p>
        </p:txBody>
      </p:sp>
      <p:sp>
        <p:nvSpPr>
          <p:cNvPr id="66567" name="TextBox 8"/>
          <p:cNvSpPr txBox="1">
            <a:spLocks noChangeArrowheads="1"/>
          </p:cNvSpPr>
          <p:nvPr/>
        </p:nvSpPr>
        <p:spPr bwMode="auto">
          <a:xfrm>
            <a:off x="714375" y="4221088"/>
            <a:ext cx="771525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for(l in LETTERS)</a:t>
            </a:r>
          </a:p>
          <a:p>
            <a:r>
              <a:rPr lang="en-GB" b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0">
                <a:latin typeface="Courier New" pitchFamily="49" charset="0"/>
                <a:cs typeface="Courier New" pitchFamily="49" charset="0"/>
              </a:rPr>
              <a:t>    print(l)</a:t>
            </a:r>
          </a:p>
          <a:p>
            <a:r>
              <a:rPr lang="en-GB" b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Modelling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1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1522924E-EC71-4DB5-A92D-3C7B21AB2EB5}" type="slidenum">
              <a:rPr lang="en-GB" b="0">
                <a:latin typeface="Calibri" pitchFamily="34" charset="0"/>
              </a:rPr>
              <a:pPr/>
              <a:t>31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68612" name="Content Placeholder 9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525963"/>
          </a:xfrm>
        </p:spPr>
        <p:txBody>
          <a:bodyPr/>
          <a:lstStyle/>
          <a:p>
            <a:pPr eaLnBrk="1" hangingPunct="1"/>
            <a:r>
              <a:rPr lang="en-GB"/>
              <a:t>We will look at some simple models of population dynamics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Exponential growth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2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A model of exponential population growth: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/>
              <a:t>N</a:t>
            </a:r>
            <a:r>
              <a:rPr lang="en-GB" baseline="-25000" dirty="0"/>
              <a:t>t+1</a:t>
            </a:r>
            <a:r>
              <a:rPr lang="en-GB" dirty="0"/>
              <a:t> = N</a:t>
            </a:r>
            <a:r>
              <a:rPr lang="en-GB" baseline="-25000" dirty="0"/>
              <a:t>t </a:t>
            </a:r>
            <a:r>
              <a:rPr lang="el-GR" dirty="0"/>
              <a:t>λ</a:t>
            </a:r>
            <a:r>
              <a:rPr lang="en-GB" baseline="30000" dirty="0"/>
              <a:t> </a:t>
            </a: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600" dirty="0"/>
              <a:t>What all the bits mean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GB" sz="3200" dirty="0"/>
              <a:t>N</a:t>
            </a:r>
            <a:r>
              <a:rPr lang="en-GB" sz="3200" baseline="-25000" dirty="0"/>
              <a:t>t</a:t>
            </a:r>
            <a:r>
              <a:rPr lang="en-GB" sz="3200" dirty="0"/>
              <a:t> - the population size at time t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GB" sz="3200" dirty="0"/>
              <a:t>N</a:t>
            </a:r>
            <a:r>
              <a:rPr lang="en-GB" sz="3200" baseline="-25000" dirty="0"/>
              <a:t>t+1</a:t>
            </a:r>
            <a:r>
              <a:rPr lang="en-GB" sz="3200" dirty="0"/>
              <a:t> - the population size at time t+1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l-GR" sz="3200" dirty="0"/>
              <a:t>λ </a:t>
            </a:r>
            <a:r>
              <a:rPr lang="en-GB" sz="3200" dirty="0"/>
              <a:t>- the intrinsic growth rate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600" dirty="0"/>
              <a:t>If </a:t>
            </a:r>
            <a:r>
              <a:rPr lang="el-GR" sz="3600" dirty="0"/>
              <a:t>λ</a:t>
            </a:r>
            <a:r>
              <a:rPr lang="en-GB" sz="3600" dirty="0"/>
              <a:t> is 2 the population will double in size at every generation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600" dirty="0"/>
              <a:t>If </a:t>
            </a:r>
            <a:r>
              <a:rPr lang="el-GR" sz="3600" dirty="0"/>
              <a:t>λ</a:t>
            </a:r>
            <a:r>
              <a:rPr lang="en-GB" sz="3600" dirty="0"/>
              <a:t> is 0.5 then population will halve in size at every generation</a:t>
            </a:r>
          </a:p>
        </p:txBody>
      </p:sp>
      <p:sp>
        <p:nvSpPr>
          <p:cNvPr id="70660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BD1F3DBF-E064-41A7-8F45-D60A4D77F412}" type="slidenum">
              <a:rPr lang="en-GB" b="0">
                <a:latin typeface="Calibri" pitchFamily="34" charset="0"/>
              </a:rPr>
              <a:pPr/>
              <a:t>32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Exponential growth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07" name="Content Placeholder 7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286375"/>
          </a:xfrm>
        </p:spPr>
        <p:txBody>
          <a:bodyPr/>
          <a:lstStyle/>
          <a:p>
            <a:pPr eaLnBrk="1" hangingPunct="1"/>
            <a:r>
              <a:rPr lang="en-GB" sz="3000"/>
              <a:t>There are two ways to model exponential growth:</a:t>
            </a:r>
          </a:p>
          <a:p>
            <a:pPr algn="ctr" eaLnBrk="1" hangingPunct="1">
              <a:buFont typeface="Arial" charset="0"/>
              <a:buNone/>
            </a:pPr>
            <a:r>
              <a:rPr lang="en-GB" sz="3000"/>
              <a:t>N</a:t>
            </a:r>
            <a:r>
              <a:rPr lang="en-GB" sz="3000" baseline="-25000"/>
              <a:t>t+1</a:t>
            </a:r>
            <a:r>
              <a:rPr lang="en-GB" sz="3000"/>
              <a:t> = N</a:t>
            </a:r>
            <a:r>
              <a:rPr lang="en-GB" sz="3000" baseline="-25000"/>
              <a:t>t </a:t>
            </a:r>
            <a:r>
              <a:rPr lang="el-GR" sz="3000"/>
              <a:t>λ</a:t>
            </a:r>
            <a:endParaRPr lang="en-GB" sz="3000"/>
          </a:p>
          <a:p>
            <a:pPr algn="ctr" eaLnBrk="1" hangingPunct="1">
              <a:buFont typeface="Arial" charset="0"/>
              <a:buNone/>
            </a:pPr>
            <a:r>
              <a:rPr lang="en-GB" sz="3000"/>
              <a:t> N</a:t>
            </a:r>
            <a:r>
              <a:rPr lang="en-GB" sz="3000" baseline="-25000"/>
              <a:t>t+1</a:t>
            </a:r>
            <a:r>
              <a:rPr lang="en-GB" sz="3000"/>
              <a:t> = N</a:t>
            </a:r>
            <a:r>
              <a:rPr lang="en-GB" sz="3000" baseline="-25000"/>
              <a:t>t </a:t>
            </a:r>
            <a:r>
              <a:rPr lang="en-GB" sz="3000"/>
              <a:t>e</a:t>
            </a:r>
            <a:r>
              <a:rPr lang="en-GB" sz="3000" baseline="30000"/>
              <a:t>r</a:t>
            </a:r>
          </a:p>
          <a:p>
            <a:pPr eaLnBrk="1" hangingPunct="1"/>
            <a:r>
              <a:rPr lang="en-GB" sz="3000"/>
              <a:t>In which case</a:t>
            </a:r>
          </a:p>
          <a:p>
            <a:pPr algn="ctr" eaLnBrk="1" hangingPunct="1">
              <a:buFont typeface="Arial" charset="0"/>
              <a:buNone/>
            </a:pPr>
            <a:r>
              <a:rPr lang="el-GR" sz="3000"/>
              <a:t>λ</a:t>
            </a:r>
            <a:r>
              <a:rPr lang="en-GB" sz="3000"/>
              <a:t> = e</a:t>
            </a:r>
            <a:r>
              <a:rPr lang="en-GB" sz="3000" baseline="30000"/>
              <a:t>r</a:t>
            </a:r>
          </a:p>
          <a:p>
            <a:pPr algn="ctr" eaLnBrk="1" hangingPunct="1">
              <a:buFont typeface="Arial" charset="0"/>
              <a:buNone/>
            </a:pPr>
            <a:r>
              <a:rPr lang="en-GB" sz="3000"/>
              <a:t>log(</a:t>
            </a:r>
            <a:r>
              <a:rPr lang="el-GR" sz="3000"/>
              <a:t>λ</a:t>
            </a:r>
            <a:r>
              <a:rPr lang="en-GB" sz="3000"/>
              <a:t>) = r</a:t>
            </a:r>
            <a:endParaRPr lang="en-GB" sz="3000" baseline="30000"/>
          </a:p>
          <a:p>
            <a:pPr eaLnBrk="1" hangingPunct="1"/>
            <a:r>
              <a:rPr lang="el-GR" sz="3000"/>
              <a:t>λ </a:t>
            </a:r>
            <a:r>
              <a:rPr lang="en-GB" sz="3000"/>
              <a:t>-intrinsic growth rate</a:t>
            </a:r>
          </a:p>
          <a:p>
            <a:pPr eaLnBrk="1" hangingPunct="1"/>
            <a:r>
              <a:rPr lang="en-GB" sz="3000"/>
              <a:t>r - intrinsic rate of increase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GB" sz="3000"/>
              <a:t>e - Euler’s number ≈ 2.71828</a:t>
            </a:r>
          </a:p>
        </p:txBody>
      </p:sp>
      <p:sp>
        <p:nvSpPr>
          <p:cNvPr id="72708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DADE5078-E494-43B8-BE6E-0F8162C53FA8}" type="slidenum">
              <a:rPr lang="en-GB" b="0">
                <a:latin typeface="Calibri" pitchFamily="34" charset="0"/>
              </a:rPr>
              <a:pPr/>
              <a:t>33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Loops and functions together!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55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A9AF33EB-7FC8-43D0-BF41-C681A21FD516}" type="slidenum">
              <a:rPr lang="en-GB" b="0">
                <a:latin typeface="Calibri" pitchFamily="34" charset="0"/>
              </a:rPr>
              <a:pPr/>
              <a:t>34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74756" name="Content Placeholder 9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525963"/>
          </a:xfrm>
        </p:spPr>
        <p:txBody>
          <a:bodyPr/>
          <a:lstStyle/>
          <a:p>
            <a:pPr eaLnBrk="1" hangingPunct="1"/>
            <a:r>
              <a:rPr lang="en-GB" dirty="0"/>
              <a:t>We’ll now create a script that simulates the exponential growth model</a:t>
            </a:r>
          </a:p>
          <a:p>
            <a:pPr eaLnBrk="1" hangingPunct="1"/>
            <a:r>
              <a:rPr lang="en-GB" dirty="0"/>
              <a:t>Save your old script</a:t>
            </a:r>
          </a:p>
          <a:p>
            <a:pPr eaLnBrk="1" hangingPunct="1"/>
            <a:r>
              <a:rPr lang="en-GB" dirty="0"/>
              <a:t>Create a new script called “</a:t>
            </a:r>
            <a:r>
              <a:rPr lang="en-GB" dirty="0" err="1"/>
              <a:t>Exponential.R</a:t>
            </a:r>
            <a:r>
              <a:rPr lang="en-GB" dirty="0"/>
              <a:t>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Exponential growth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03" name="Content Placeholder 7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39290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GB"/>
              <a:t>N</a:t>
            </a:r>
            <a:r>
              <a:rPr lang="en-GB" baseline="-25000"/>
              <a:t>t+1</a:t>
            </a:r>
            <a:r>
              <a:rPr lang="en-GB"/>
              <a:t> = N</a:t>
            </a:r>
            <a:r>
              <a:rPr lang="en-GB" baseline="-25000"/>
              <a:t>t </a:t>
            </a:r>
            <a:r>
              <a:rPr lang="en-GB"/>
              <a:t>e</a:t>
            </a:r>
            <a:r>
              <a:rPr lang="en-GB" baseline="30000"/>
              <a:t>r</a:t>
            </a:r>
            <a:endParaRPr lang="en-GB"/>
          </a:p>
          <a:p>
            <a:pPr eaLnBrk="1" hangingPunct="1"/>
            <a:r>
              <a:rPr lang="en-GB"/>
              <a:t>Enter the following into your script:</a:t>
            </a:r>
          </a:p>
        </p:txBody>
      </p:sp>
      <p:sp>
        <p:nvSpPr>
          <p:cNvPr id="76804" name="TextBox 4"/>
          <p:cNvSpPr txBox="1">
            <a:spLocks noChangeArrowheads="1"/>
          </p:cNvSpPr>
          <p:nvPr/>
        </p:nvSpPr>
        <p:spPr bwMode="auto">
          <a:xfrm>
            <a:off x="928688" y="2928938"/>
            <a:ext cx="7715250" cy="33242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Exponential &lt;- function(N0=1, r=1, generations=10)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# Runs a simulation of exponential growth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# Returns a vector of length generations</a:t>
            </a:r>
          </a:p>
          <a:p>
            <a:endParaRPr lang="en-GB" sz="1400" b="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N &lt;- rep(NA, generations)    # Creates a vector of NA</a:t>
            </a:r>
          </a:p>
          <a:p>
            <a:endParaRPr lang="en-GB" sz="1400" b="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N[1] &lt;- N0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for (t in 2:generations)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    N[t] &lt;- </a:t>
            </a:r>
            <a:r>
              <a:rPr lang="pt-BR" sz="1400" b="0" dirty="0">
                <a:latin typeface="Courier New" pitchFamily="49" charset="0"/>
                <a:cs typeface="Courier New" pitchFamily="49" charset="0"/>
              </a:rPr>
              <a:t>N[t-1] * exp(r)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return (N)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plot(Exponential(), type="l", main="Exponential growth")</a:t>
            </a:r>
          </a:p>
        </p:txBody>
      </p:sp>
      <p:sp>
        <p:nvSpPr>
          <p:cNvPr id="76805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7A24D698-F830-4F4A-8D97-0FA1D0D8C049}" type="slidenum">
              <a:rPr lang="en-GB" b="0">
                <a:latin typeface="Calibri" pitchFamily="34" charset="0"/>
              </a:rPr>
              <a:pPr/>
              <a:t>35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Exponential growth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eaLnBrk="1" hangingPunct="1"/>
            <a:r>
              <a:rPr lang="en-GB"/>
              <a:t>You should see a graph:</a:t>
            </a:r>
            <a:endParaRPr lang="en-GB" baseline="3000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52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1257AAF6-A23A-4626-A69E-97AC5B7233D7}" type="slidenum">
              <a:rPr lang="en-GB" b="0">
                <a:latin typeface="Calibri" pitchFamily="34" charset="0"/>
              </a:rPr>
              <a:pPr/>
              <a:t>36</a:t>
            </a:fld>
            <a:endParaRPr lang="en-GB" b="0">
              <a:latin typeface="Calibri" pitchFamily="34" charset="0"/>
            </a:endParaRPr>
          </a:p>
        </p:txBody>
      </p:sp>
      <p:pic>
        <p:nvPicPr>
          <p:cNvPr id="788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88" y="1949450"/>
            <a:ext cx="4357687" cy="414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Comments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857750"/>
          </a:xfrm>
        </p:spPr>
        <p:txBody>
          <a:bodyPr/>
          <a:lstStyle/>
          <a:p>
            <a:pPr eaLnBrk="1" hangingPunct="1"/>
            <a:r>
              <a:rPr lang="en-GB"/>
              <a:t>Anything after a # is a </a:t>
            </a:r>
            <a:r>
              <a:rPr lang="en-GB" b="1"/>
              <a:t>comment</a:t>
            </a:r>
            <a:r>
              <a:rPr lang="en-GB"/>
              <a:t>:</a:t>
            </a:r>
          </a:p>
          <a:p>
            <a:pPr eaLnBrk="1" hangingPunct="1">
              <a:buFont typeface="Arial" charset="0"/>
              <a:buNone/>
            </a:pPr>
            <a:endParaRPr lang="en-GB"/>
          </a:p>
          <a:p>
            <a:pPr eaLnBrk="1" hangingPunct="1"/>
            <a:r>
              <a:rPr lang="en-GB"/>
              <a:t>Comments are not looked at by R – they are for humans only</a:t>
            </a:r>
          </a:p>
          <a:p>
            <a:pPr eaLnBrk="1" hangingPunct="1"/>
            <a:r>
              <a:rPr lang="en-GB"/>
              <a:t>You can put comments anywhere in a script</a:t>
            </a:r>
          </a:p>
          <a:p>
            <a:pPr eaLnBrk="1" hangingPunct="1"/>
            <a:r>
              <a:rPr lang="en-GB"/>
              <a:t>You can also put comments on the same line as code that is executed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00" name="TextBox 4"/>
          <p:cNvSpPr txBox="1">
            <a:spLocks noChangeArrowheads="1"/>
          </p:cNvSpPr>
          <p:nvPr/>
        </p:nvSpPr>
        <p:spPr bwMode="auto">
          <a:xfrm>
            <a:off x="857250" y="2119313"/>
            <a:ext cx="7786688" cy="5238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b="0">
                <a:latin typeface="Courier New" pitchFamily="49" charset="0"/>
                <a:cs typeface="Courier New" pitchFamily="49" charset="0"/>
              </a:rPr>
              <a:t># Runs a simulation of exponential growth</a:t>
            </a:r>
          </a:p>
          <a:p>
            <a:r>
              <a:rPr lang="en-GB" sz="1400" b="0">
                <a:latin typeface="Courier New" pitchFamily="49" charset="0"/>
                <a:cs typeface="Courier New" pitchFamily="49" charset="0"/>
              </a:rPr>
              <a:t># Returns a vector of length generations</a:t>
            </a:r>
          </a:p>
        </p:txBody>
      </p:sp>
      <p:sp>
        <p:nvSpPr>
          <p:cNvPr id="80901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EF94952F-0672-4810-BCC2-FC0C6AB92A23}" type="slidenum">
              <a:rPr lang="en-GB" b="0">
                <a:latin typeface="Calibri" pitchFamily="34" charset="0"/>
              </a:rPr>
              <a:pPr/>
              <a:t>37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80902" name="TextBox 14"/>
          <p:cNvSpPr txBox="1">
            <a:spLocks noChangeArrowheads="1"/>
          </p:cNvSpPr>
          <p:nvPr/>
        </p:nvSpPr>
        <p:spPr bwMode="auto">
          <a:xfrm>
            <a:off x="857250" y="5521325"/>
            <a:ext cx="7786688" cy="3079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b="0">
                <a:latin typeface="Courier New" pitchFamily="49" charset="0"/>
                <a:cs typeface="Courier New" pitchFamily="49" charset="0"/>
              </a:rPr>
              <a:t>N &lt;- rep(NA, generations)    # Creates a vector of NA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043113" y="4778375"/>
            <a:ext cx="357187" cy="25574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 dirty="0"/>
          </a:p>
        </p:txBody>
      </p:sp>
      <p:sp>
        <p:nvSpPr>
          <p:cNvPr id="80904" name="TextBox 17"/>
          <p:cNvSpPr txBox="1">
            <a:spLocks noChangeArrowheads="1"/>
          </p:cNvSpPr>
          <p:nvPr/>
        </p:nvSpPr>
        <p:spPr bwMode="auto">
          <a:xfrm>
            <a:off x="1357313" y="6235700"/>
            <a:ext cx="17430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0">
                <a:latin typeface="Calibri" pitchFamily="34" charset="0"/>
              </a:rPr>
              <a:t>This is run by R</a:t>
            </a:r>
          </a:p>
        </p:txBody>
      </p:sp>
      <p:sp>
        <p:nvSpPr>
          <p:cNvPr id="19" name="Right Brace 18"/>
          <p:cNvSpPr/>
          <p:nvPr/>
        </p:nvSpPr>
        <p:spPr>
          <a:xfrm rot="5400000">
            <a:off x="5129212" y="4800601"/>
            <a:ext cx="385763" cy="25003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 dirty="0"/>
          </a:p>
        </p:txBody>
      </p:sp>
      <p:sp>
        <p:nvSpPr>
          <p:cNvPr id="80906" name="TextBox 19"/>
          <p:cNvSpPr txBox="1">
            <a:spLocks noChangeArrowheads="1"/>
          </p:cNvSpPr>
          <p:nvPr/>
        </p:nvSpPr>
        <p:spPr bwMode="auto">
          <a:xfrm>
            <a:off x="4230688" y="6243638"/>
            <a:ext cx="2182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0">
                <a:latin typeface="Calibri" pitchFamily="34" charset="0"/>
              </a:rPr>
              <a:t>This is ignored by 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2149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It is a good idea to put short comments in your scripts: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/>
              <a:t>At the top of your scripts, explaining what they do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/>
              <a:t>At the top of functions you write, explaining what the function does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/>
              <a:t>Next to any variable names whose names are not self-explanatory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/>
              <a:t>Together with any sections of code whose purpose is not obvious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Misleading, unclear or contradictory comments are worse that no comments at all!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48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43B58C55-1878-435A-BE8F-C5431A4BA142}" type="slidenum">
              <a:rPr lang="en-GB" b="0">
                <a:latin typeface="Calibri" pitchFamily="34" charset="0"/>
              </a:rPr>
              <a:pPr/>
              <a:t>38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Default parameter values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643438"/>
          </a:xfrm>
        </p:spPr>
        <p:txBody>
          <a:bodyPr/>
          <a:lstStyle/>
          <a:p>
            <a:pPr eaLnBrk="1" hangingPunct="1"/>
            <a:r>
              <a:rPr lang="en-GB"/>
              <a:t>We have provided </a:t>
            </a:r>
            <a:r>
              <a:rPr lang="en-GB" b="1"/>
              <a:t>default parameter values: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N0=1 means that if the function caller doesn’t provide a value for N0, it will have a value of 1</a:t>
            </a:r>
          </a:p>
          <a:p>
            <a:pPr eaLnBrk="1" hangingPunct="1"/>
            <a:r>
              <a:rPr lang="en-GB"/>
              <a:t>Similarly for r=1 and generations=10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96" name="TextBox 4"/>
          <p:cNvSpPr txBox="1">
            <a:spLocks noChangeArrowheads="1"/>
          </p:cNvSpPr>
          <p:nvPr/>
        </p:nvSpPr>
        <p:spPr bwMode="auto">
          <a:xfrm>
            <a:off x="857250" y="2162175"/>
            <a:ext cx="7786688" cy="3381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0">
                <a:latin typeface="Courier New" pitchFamily="49" charset="0"/>
                <a:cs typeface="Courier New" pitchFamily="49" charset="0"/>
              </a:rPr>
              <a:t>Exponential &lt;- function(N0=1, r=1, generations=10)</a:t>
            </a:r>
          </a:p>
        </p:txBody>
      </p:sp>
      <p:sp>
        <p:nvSpPr>
          <p:cNvPr id="84997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AD9A591-95AF-49A3-AF4D-59EF6E675FAC}" type="slidenum">
              <a:rPr lang="en-GB" b="0">
                <a:latin typeface="Calibri" pitchFamily="34" charset="0"/>
              </a:rPr>
              <a:pPr/>
              <a:t>39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2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We are performing a study of a woodland ecosystem and need to know the heights of trees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We walked a distance of 40 m from a tree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We measured an angle, </a:t>
            </a:r>
            <a:r>
              <a:rPr lang="el-GR" dirty="0"/>
              <a:t>θ</a:t>
            </a:r>
            <a:r>
              <a:rPr lang="en-GB" dirty="0"/>
              <a:t>, of 37° to the top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How tall is it?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b="1" dirty="0"/>
              <a:t>height = distance * tan(</a:t>
            </a:r>
            <a:r>
              <a:rPr lang="az-Cyrl-AZ" b="1" dirty="0"/>
              <a:t>ѳ</a:t>
            </a:r>
            <a:r>
              <a:rPr lang="en-GB" b="1" dirty="0"/>
              <a:t>)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height of a tree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30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94CA215B-AD9F-42A6-9181-D482BD913DDD}" type="slidenum">
              <a:rPr lang="en-GB" b="0">
                <a:latin typeface="Calibri" pitchFamily="34" charset="0"/>
              </a:rPr>
              <a:pPr/>
              <a:t>4</a:t>
            </a:fld>
            <a:endParaRPr lang="en-GB" b="0">
              <a:latin typeface="Calibri" pitchFamily="34" charset="0"/>
            </a:endParaRPr>
          </a:p>
        </p:txBody>
      </p:sp>
      <p:grpSp>
        <p:nvGrpSpPr>
          <p:cNvPr id="21509" name="Group 15"/>
          <p:cNvGrpSpPr>
            <a:grpSpLocks/>
          </p:cNvGrpSpPr>
          <p:nvPr/>
        </p:nvGrpSpPr>
        <p:grpSpPr bwMode="auto">
          <a:xfrm>
            <a:off x="1000125" y="2571750"/>
            <a:ext cx="7000875" cy="2422525"/>
            <a:chOff x="500034" y="2571744"/>
            <a:chExt cx="7000924" cy="242239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714481" y="4071853"/>
              <a:ext cx="5786477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0298" y="2571744"/>
              <a:ext cx="4500595" cy="1500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/>
            <p:cNvSpPr/>
            <p:nvPr/>
          </p:nvSpPr>
          <p:spPr>
            <a:xfrm rot="16200000">
              <a:off x="6072225" y="3571789"/>
              <a:ext cx="914352" cy="914406"/>
            </a:xfrm>
            <a:prstGeom prst="arc">
              <a:avLst>
                <a:gd name="adj1" fmla="val 15916151"/>
                <a:gd name="adj2" fmla="val 18086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0" dirty="0"/>
            </a:p>
          </p:txBody>
        </p:sp>
        <p:sp>
          <p:nvSpPr>
            <p:cNvPr id="21513" name="TextBox 25"/>
            <p:cNvSpPr txBox="1">
              <a:spLocks noChangeArrowheads="1"/>
            </p:cNvSpPr>
            <p:nvPr/>
          </p:nvSpPr>
          <p:spPr bwMode="auto">
            <a:xfrm>
              <a:off x="5572132" y="3643314"/>
              <a:ext cx="42862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az-Cyrl-AZ" sz="2200" b="0">
                  <a:latin typeface="Calibri" pitchFamily="34" charset="0"/>
                </a:rPr>
                <a:t>ѳ</a:t>
              </a:r>
              <a:endParaRPr lang="en-GB" sz="2200" b="0">
                <a:latin typeface="Calibri" pitchFamily="34" charset="0"/>
              </a:endParaRPr>
            </a:p>
            <a:p>
              <a:endParaRPr lang="en-GB" b="0">
                <a:latin typeface="Calibri" pitchFamily="34" charset="0"/>
              </a:endParaRPr>
            </a:p>
          </p:txBody>
        </p:sp>
        <p:sp>
          <p:nvSpPr>
            <p:cNvPr id="21514" name="TextBox 26"/>
            <p:cNvSpPr txBox="1">
              <a:spLocks noChangeArrowheads="1"/>
            </p:cNvSpPr>
            <p:nvPr/>
          </p:nvSpPr>
          <p:spPr bwMode="auto">
            <a:xfrm>
              <a:off x="500034" y="3071810"/>
              <a:ext cx="128588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0">
                  <a:latin typeface="Calibri" pitchFamily="34" charset="0"/>
                </a:rPr>
                <a:t>height</a:t>
              </a:r>
            </a:p>
            <a:p>
              <a:endParaRPr lang="en-GB" b="0">
                <a:latin typeface="Calibri" pitchFamily="34" charset="0"/>
              </a:endParaRPr>
            </a:p>
          </p:txBody>
        </p:sp>
        <p:sp>
          <p:nvSpPr>
            <p:cNvPr id="21515" name="TextBox 27"/>
            <p:cNvSpPr txBox="1">
              <a:spLocks noChangeArrowheads="1"/>
            </p:cNvSpPr>
            <p:nvPr/>
          </p:nvSpPr>
          <p:spPr bwMode="auto">
            <a:xfrm>
              <a:off x="4071934" y="4286256"/>
              <a:ext cx="128588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0">
                  <a:latin typeface="Calibri" pitchFamily="34" charset="0"/>
                </a:rPr>
                <a:t>distance</a:t>
              </a:r>
            </a:p>
            <a:p>
              <a:endParaRPr lang="en-GB" b="0"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500298" y="4214721"/>
              <a:ext cx="4500595" cy="158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9318" y="3322593"/>
              <a:ext cx="1500108" cy="158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518" name="Picture 2" descr="C:\Users\lawrence\Pictures\Microsoft Clip Organizer\j044179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14480" y="2592000"/>
              <a:ext cx="1512000" cy="151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Default parameter values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143500"/>
          </a:xfrm>
        </p:spPr>
        <p:txBody>
          <a:bodyPr/>
          <a:lstStyle/>
          <a:p>
            <a:pPr eaLnBrk="1" hangingPunct="1"/>
            <a:r>
              <a:rPr lang="en-GB" sz="2800"/>
              <a:t>If we wanted to simulate the model for 50 generations:</a:t>
            </a:r>
          </a:p>
          <a:p>
            <a:pPr eaLnBrk="1" hangingPunct="1"/>
            <a:endParaRPr lang="en-GB" sz="2800"/>
          </a:p>
          <a:p>
            <a:pPr eaLnBrk="1" hangingPunct="1"/>
            <a:r>
              <a:rPr lang="en-GB" sz="2800"/>
              <a:t>N0 and r would be as given in the function definition</a:t>
            </a:r>
          </a:p>
          <a:p>
            <a:pPr eaLnBrk="1" hangingPunct="1"/>
            <a:r>
              <a:rPr lang="en-GB" sz="2800"/>
              <a:t>Many R functions such as plot() work similarly</a:t>
            </a:r>
          </a:p>
          <a:p>
            <a:pPr eaLnBrk="1" hangingPunct="1"/>
            <a:r>
              <a:rPr lang="en-GB" sz="2800"/>
              <a:t>For example, to plot a black graph:</a:t>
            </a:r>
          </a:p>
          <a:p>
            <a:pPr eaLnBrk="1" hangingPunct="1"/>
            <a:endParaRPr lang="en-GB" sz="2800"/>
          </a:p>
          <a:p>
            <a:pPr eaLnBrk="1" hangingPunct="1"/>
            <a:r>
              <a:rPr lang="en-GB" sz="2800"/>
              <a:t>To plot a red graph: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44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48CBBFE1-41B0-46A2-B931-1393D0F879E4}" type="slidenum">
              <a:rPr lang="en-GB" b="0">
                <a:latin typeface="Calibri" pitchFamily="34" charset="0"/>
              </a:rPr>
              <a:pPr/>
              <a:t>40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87045" name="TextBox 8"/>
          <p:cNvSpPr txBox="1">
            <a:spLocks noChangeArrowheads="1"/>
          </p:cNvSpPr>
          <p:nvPr/>
        </p:nvSpPr>
        <p:spPr bwMode="auto">
          <a:xfrm>
            <a:off x="857250" y="2447925"/>
            <a:ext cx="7786688" cy="3381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0">
                <a:latin typeface="Courier New" pitchFamily="49" charset="0"/>
                <a:cs typeface="Courier New" pitchFamily="49" charset="0"/>
              </a:rPr>
              <a:t>Exponential(generations=50)</a:t>
            </a:r>
          </a:p>
        </p:txBody>
      </p:sp>
      <p:sp>
        <p:nvSpPr>
          <p:cNvPr id="87046" name="TextBox 9"/>
          <p:cNvSpPr txBox="1">
            <a:spLocks noChangeArrowheads="1"/>
          </p:cNvSpPr>
          <p:nvPr/>
        </p:nvSpPr>
        <p:spPr bwMode="auto">
          <a:xfrm>
            <a:off x="857250" y="4519613"/>
            <a:ext cx="7786688" cy="33813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0">
                <a:latin typeface="Courier New" pitchFamily="49" charset="0"/>
                <a:cs typeface="Courier New" pitchFamily="49" charset="0"/>
              </a:rPr>
              <a:t>plot(1:10)</a:t>
            </a:r>
          </a:p>
        </p:txBody>
      </p:sp>
      <p:sp>
        <p:nvSpPr>
          <p:cNvPr id="87047" name="TextBox 10"/>
          <p:cNvSpPr txBox="1">
            <a:spLocks noChangeArrowheads="1"/>
          </p:cNvSpPr>
          <p:nvPr/>
        </p:nvSpPr>
        <p:spPr bwMode="auto">
          <a:xfrm>
            <a:off x="857250" y="5519738"/>
            <a:ext cx="7786688" cy="33813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0">
                <a:latin typeface="Courier New" pitchFamily="49" charset="0"/>
                <a:cs typeface="Courier New" pitchFamily="49" charset="0"/>
              </a:rPr>
              <a:t>plot(1:10, col="red")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Not Applicable and rep()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091" name="TextBox 7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7A702573-893A-41A4-9D91-E65144BD856B}" type="slidenum">
              <a:rPr lang="en-GB" b="0">
                <a:latin typeface="Calibri" pitchFamily="34" charset="0"/>
              </a:rPr>
              <a:pPr/>
              <a:t>41</a:t>
            </a:fld>
            <a:endParaRPr lang="en-GB" b="0">
              <a:latin typeface="Calibri" pitchFamily="34" charset="0"/>
            </a:endParaRPr>
          </a:p>
        </p:txBody>
      </p:sp>
      <p:pic>
        <p:nvPicPr>
          <p:cNvPr id="89092" name="Picture 3" descr="C:\Users\lawrence\Pictures\Microsoft Clip Organizer\j0433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500062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NA – Not Applicable</a:t>
            </a:r>
            <a:endParaRPr lang="en-GB" b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Indicates missing values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If you have a variable that will contain a result, set it to NA to begin with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If you see NA at the end, something has gone wrong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rep() creates a new vector of a value that is repeated many times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So the line: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Creates a vector of length 10, each value is NA</a:t>
            </a:r>
          </a:p>
        </p:txBody>
      </p:sp>
      <p:sp>
        <p:nvSpPr>
          <p:cNvPr id="89094" name="TextBox 11"/>
          <p:cNvSpPr txBox="1">
            <a:spLocks noChangeArrowheads="1"/>
          </p:cNvSpPr>
          <p:nvPr/>
        </p:nvSpPr>
        <p:spPr bwMode="auto">
          <a:xfrm>
            <a:off x="928688" y="5500688"/>
            <a:ext cx="7715250" cy="369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rep(NA, 10)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Density dependent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The Ricker model of population growth: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/>
              <a:t>N</a:t>
            </a:r>
            <a:r>
              <a:rPr lang="en-GB" baseline="-25000" dirty="0"/>
              <a:t>t+1</a:t>
            </a:r>
            <a:r>
              <a:rPr lang="en-GB" dirty="0"/>
              <a:t> = N</a:t>
            </a:r>
            <a:r>
              <a:rPr lang="en-GB" baseline="-25000" dirty="0"/>
              <a:t>t </a:t>
            </a:r>
            <a:r>
              <a:rPr lang="en-GB" dirty="0"/>
              <a:t>e</a:t>
            </a:r>
            <a:r>
              <a:rPr lang="en-GB" baseline="30000" dirty="0"/>
              <a:t>r (1-N</a:t>
            </a:r>
            <a:r>
              <a:rPr lang="en-GB" sz="2400" baseline="30000" dirty="0"/>
              <a:t>t</a:t>
            </a:r>
            <a:r>
              <a:rPr lang="en-GB" baseline="30000" dirty="0"/>
              <a:t>/K)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Unlike the exponential growth model, the Ricker exhibits density dependence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GB" sz="3200" dirty="0"/>
              <a:t>N</a:t>
            </a:r>
            <a:r>
              <a:rPr lang="en-GB" sz="3200" baseline="-25000" dirty="0"/>
              <a:t>t</a:t>
            </a:r>
            <a:r>
              <a:rPr lang="en-GB" sz="3200" dirty="0"/>
              <a:t> - the population size at time t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GB" sz="3200" dirty="0"/>
              <a:t>N</a:t>
            </a:r>
            <a:r>
              <a:rPr lang="en-GB" sz="3200" baseline="-25000" dirty="0"/>
              <a:t>t+1</a:t>
            </a:r>
            <a:r>
              <a:rPr lang="en-GB" sz="3200" dirty="0"/>
              <a:t> - the population size at time t+1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GB" sz="3200" dirty="0"/>
              <a:t>r - the intrinsic rate of increase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GB" sz="3200" dirty="0"/>
              <a:t>K - carrying capacity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GB" sz="3200" dirty="0"/>
              <a:t>e - Euler’s number (2.71828...)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40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53B80C6F-6F61-4757-A484-13EB985F0F71}" type="slidenum">
              <a:rPr lang="en-GB" b="0">
                <a:latin typeface="Calibri" pitchFamily="34" charset="0"/>
              </a:rPr>
              <a:pPr/>
              <a:t>42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Density dependent growth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50006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GB"/>
              <a:t>N</a:t>
            </a:r>
            <a:r>
              <a:rPr lang="en-GB" baseline="-25000"/>
              <a:t>t+1</a:t>
            </a:r>
            <a:r>
              <a:rPr lang="en-GB"/>
              <a:t> = N</a:t>
            </a:r>
            <a:r>
              <a:rPr lang="en-GB" baseline="-25000"/>
              <a:t>t </a:t>
            </a:r>
            <a:r>
              <a:rPr lang="en-GB"/>
              <a:t>e</a:t>
            </a:r>
            <a:r>
              <a:rPr lang="en-GB" baseline="30000"/>
              <a:t>r (1-N</a:t>
            </a:r>
            <a:r>
              <a:rPr lang="en-GB" sz="2400" baseline="30000"/>
              <a:t>t</a:t>
            </a:r>
            <a:r>
              <a:rPr lang="en-GB" baseline="30000"/>
              <a:t>/K)</a:t>
            </a:r>
          </a:p>
          <a:p>
            <a:pPr eaLnBrk="1" hangingPunct="1"/>
            <a:r>
              <a:rPr lang="en-GB"/>
              <a:t>The equation might look complicated but let’s analyse it bit by bit</a:t>
            </a:r>
          </a:p>
          <a:p>
            <a:pPr eaLnBrk="1" hangingPunct="1"/>
            <a:r>
              <a:rPr lang="en-GB"/>
              <a:t>A good way to get a feel for a model is to think about how it behaves at limits</a:t>
            </a:r>
          </a:p>
          <a:p>
            <a:pPr eaLnBrk="1" hangingPunct="1"/>
            <a:r>
              <a:rPr lang="en-GB"/>
              <a:t>Let’s see what happens for different values of N</a:t>
            </a:r>
            <a:r>
              <a:rPr lang="en-GB" baseline="-25000"/>
              <a:t>t</a:t>
            </a:r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88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1D102424-EA71-44C6-99EE-C096738131C5}" type="slidenum">
              <a:rPr lang="en-GB" b="0">
                <a:latin typeface="Calibri" pitchFamily="34" charset="0"/>
              </a:rPr>
              <a:pPr/>
              <a:t>43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N</a:t>
            </a:r>
            <a:r>
              <a:rPr lang="en-GB" baseline="-25000"/>
              <a:t>t</a:t>
            </a:r>
            <a:r>
              <a:rPr lang="en-GB"/>
              <a:t> is small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4786313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GB"/>
              <a:t>N</a:t>
            </a:r>
            <a:r>
              <a:rPr lang="en-GB" baseline="-25000"/>
              <a:t>t+1</a:t>
            </a:r>
            <a:r>
              <a:rPr lang="en-GB"/>
              <a:t> = N</a:t>
            </a:r>
            <a:r>
              <a:rPr lang="en-GB" baseline="-25000"/>
              <a:t>t </a:t>
            </a:r>
            <a:r>
              <a:rPr lang="en-GB"/>
              <a:t>e</a:t>
            </a:r>
            <a:r>
              <a:rPr lang="en-GB" baseline="30000"/>
              <a:t>r (1-N</a:t>
            </a:r>
            <a:r>
              <a:rPr lang="en-GB" sz="2400" baseline="30000"/>
              <a:t>t</a:t>
            </a:r>
            <a:r>
              <a:rPr lang="en-GB" baseline="30000"/>
              <a:t>/K)</a:t>
            </a:r>
          </a:p>
          <a:p>
            <a:pPr eaLnBrk="1" hangingPunct="1"/>
            <a:r>
              <a:rPr lang="en-GB"/>
              <a:t>When N</a:t>
            </a:r>
            <a:r>
              <a:rPr lang="en-GB" baseline="-25000"/>
              <a:t>t</a:t>
            </a:r>
            <a:r>
              <a:rPr lang="en-GB"/>
              <a:t> is close to 0, the model behaves like</a:t>
            </a:r>
          </a:p>
          <a:p>
            <a:pPr algn="ctr" eaLnBrk="1" hangingPunct="1">
              <a:buFont typeface="Arial" charset="0"/>
              <a:buNone/>
            </a:pPr>
            <a:r>
              <a:rPr lang="en-GB"/>
              <a:t>N</a:t>
            </a:r>
            <a:r>
              <a:rPr lang="en-GB" baseline="-25000"/>
              <a:t>t+1</a:t>
            </a:r>
            <a:r>
              <a:rPr lang="en-GB"/>
              <a:t> = N</a:t>
            </a:r>
            <a:r>
              <a:rPr lang="en-GB" baseline="-25000"/>
              <a:t>t </a:t>
            </a:r>
            <a:r>
              <a:rPr lang="en-GB"/>
              <a:t>e</a:t>
            </a:r>
            <a:r>
              <a:rPr lang="en-GB" baseline="30000"/>
              <a:t>r (1-0/K)</a:t>
            </a:r>
            <a:endParaRPr lang="en-GB"/>
          </a:p>
          <a:p>
            <a:pPr eaLnBrk="1" hangingPunct="1"/>
            <a:r>
              <a:rPr lang="en-GB"/>
              <a:t>The 0/K bit is 0, so we are left with</a:t>
            </a:r>
          </a:p>
          <a:p>
            <a:pPr algn="ctr" eaLnBrk="1" hangingPunct="1">
              <a:buFont typeface="Arial" charset="0"/>
              <a:buNone/>
            </a:pPr>
            <a:r>
              <a:rPr lang="en-GB"/>
              <a:t>N</a:t>
            </a:r>
            <a:r>
              <a:rPr lang="en-GB" baseline="-25000"/>
              <a:t>t+1</a:t>
            </a:r>
            <a:r>
              <a:rPr lang="en-GB"/>
              <a:t> = N</a:t>
            </a:r>
            <a:r>
              <a:rPr lang="en-GB" baseline="-25000"/>
              <a:t>t </a:t>
            </a:r>
            <a:r>
              <a:rPr lang="en-GB"/>
              <a:t>e</a:t>
            </a:r>
            <a:r>
              <a:rPr lang="en-GB" baseline="30000"/>
              <a:t>r </a:t>
            </a:r>
          </a:p>
          <a:p>
            <a:pPr eaLnBrk="1" hangingPunct="1"/>
            <a:r>
              <a:rPr lang="en-GB"/>
              <a:t>Which is the exponential growth model</a:t>
            </a:r>
          </a:p>
          <a:p>
            <a:pPr eaLnBrk="1" hangingPunct="1"/>
            <a:r>
              <a:rPr lang="en-GB"/>
              <a:t>So when N</a:t>
            </a:r>
            <a:r>
              <a:rPr lang="en-GB" baseline="-25000"/>
              <a:t>t</a:t>
            </a:r>
            <a:r>
              <a:rPr lang="en-GB"/>
              <a:t> is small, we expect to see exponential growth, or close to it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36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1A2E9DC-D3CB-416B-978F-961E2F9C1137}" type="slidenum">
              <a:rPr lang="en-GB" b="0">
                <a:latin typeface="Calibri" pitchFamily="34" charset="0"/>
              </a:rPr>
              <a:pPr/>
              <a:t>44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N</a:t>
            </a:r>
            <a:r>
              <a:rPr lang="en-GB" baseline="-25000"/>
              <a:t>t</a:t>
            </a:r>
            <a:r>
              <a:rPr lang="en-GB"/>
              <a:t> is K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514350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GB" sz="2800"/>
              <a:t>N</a:t>
            </a:r>
            <a:r>
              <a:rPr lang="en-GB" sz="2800" baseline="-25000"/>
              <a:t>t+1</a:t>
            </a:r>
            <a:r>
              <a:rPr lang="en-GB" sz="2800"/>
              <a:t> = N</a:t>
            </a:r>
            <a:r>
              <a:rPr lang="en-GB" sz="2800" baseline="-25000"/>
              <a:t>t </a:t>
            </a:r>
            <a:r>
              <a:rPr lang="en-GB" sz="2800"/>
              <a:t>e</a:t>
            </a:r>
            <a:r>
              <a:rPr lang="en-GB" sz="2800" baseline="30000"/>
              <a:t>r (1-N</a:t>
            </a:r>
            <a:r>
              <a:rPr lang="en-GB" sz="2000" baseline="30000"/>
              <a:t>t</a:t>
            </a:r>
            <a:r>
              <a:rPr lang="en-GB" sz="2800" baseline="30000"/>
              <a:t>/K)</a:t>
            </a:r>
          </a:p>
          <a:p>
            <a:pPr eaLnBrk="1" hangingPunct="1"/>
            <a:r>
              <a:rPr lang="en-GB" sz="2800"/>
              <a:t>When N</a:t>
            </a:r>
            <a:r>
              <a:rPr lang="en-GB" sz="2800" baseline="-25000"/>
              <a:t>t</a:t>
            </a:r>
            <a:r>
              <a:rPr lang="en-GB" sz="2800"/>
              <a:t> is close to K, the model behaves like:</a:t>
            </a:r>
          </a:p>
          <a:p>
            <a:pPr algn="ctr" eaLnBrk="1" hangingPunct="1">
              <a:buFont typeface="Arial" charset="0"/>
              <a:buNone/>
            </a:pPr>
            <a:r>
              <a:rPr lang="en-GB" sz="2800"/>
              <a:t>N</a:t>
            </a:r>
            <a:r>
              <a:rPr lang="en-GB" sz="2800" baseline="-25000"/>
              <a:t>t+1</a:t>
            </a:r>
            <a:r>
              <a:rPr lang="en-GB" sz="2800"/>
              <a:t> = N</a:t>
            </a:r>
            <a:r>
              <a:rPr lang="en-GB" sz="2800" baseline="-25000"/>
              <a:t>t </a:t>
            </a:r>
            <a:r>
              <a:rPr lang="en-GB" sz="2800"/>
              <a:t>e</a:t>
            </a:r>
            <a:r>
              <a:rPr lang="en-GB" sz="2800" baseline="30000"/>
              <a:t>r (1-K/K)</a:t>
            </a:r>
          </a:p>
          <a:p>
            <a:pPr eaLnBrk="1" hangingPunct="1"/>
            <a:r>
              <a:rPr lang="en-GB" sz="2800"/>
              <a:t>K/K is 1</a:t>
            </a:r>
          </a:p>
          <a:p>
            <a:pPr eaLnBrk="1" hangingPunct="1"/>
            <a:r>
              <a:rPr lang="en-GB" sz="2800"/>
              <a:t>1-1 is 0</a:t>
            </a:r>
          </a:p>
          <a:p>
            <a:pPr eaLnBrk="1" hangingPunct="1"/>
            <a:r>
              <a:rPr lang="en-GB" sz="2800"/>
              <a:t>r x 0 is 0</a:t>
            </a:r>
          </a:p>
          <a:p>
            <a:pPr eaLnBrk="1" hangingPunct="1"/>
            <a:r>
              <a:rPr lang="en-GB" sz="2800"/>
              <a:t>Any number to the power 0 is 1 so the e</a:t>
            </a:r>
            <a:r>
              <a:rPr lang="en-GB" sz="2800" baseline="30000"/>
              <a:t>r (1-K/K)</a:t>
            </a:r>
            <a:r>
              <a:rPr lang="en-GB" sz="2800"/>
              <a:t> part becomes 1</a:t>
            </a:r>
          </a:p>
          <a:p>
            <a:pPr eaLnBrk="1" hangingPunct="1"/>
            <a:r>
              <a:rPr lang="en-GB" sz="2800"/>
              <a:t>When N</a:t>
            </a:r>
            <a:r>
              <a:rPr lang="en-GB" sz="2800" baseline="-25000"/>
              <a:t>t</a:t>
            </a:r>
            <a:r>
              <a:rPr lang="en-GB" sz="2800"/>
              <a:t> is close to K, the model behaves like:</a:t>
            </a:r>
          </a:p>
          <a:p>
            <a:pPr algn="ctr" eaLnBrk="1" hangingPunct="1">
              <a:buFont typeface="Arial" charset="0"/>
              <a:buNone/>
            </a:pPr>
            <a:r>
              <a:rPr lang="en-GB" sz="2800"/>
              <a:t>N</a:t>
            </a:r>
            <a:r>
              <a:rPr lang="en-GB" sz="2800" baseline="-25000"/>
              <a:t>t+1</a:t>
            </a:r>
            <a:r>
              <a:rPr lang="en-GB" sz="2800"/>
              <a:t> = N</a:t>
            </a:r>
            <a:r>
              <a:rPr lang="en-GB" sz="2800" baseline="-25000"/>
              <a:t>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84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8DCAE7F3-FC03-4CE1-A474-CEB38E7DABAE}" type="slidenum">
              <a:rPr lang="en-GB" b="0">
                <a:latin typeface="Calibri" pitchFamily="34" charset="0"/>
              </a:rPr>
              <a:pPr/>
              <a:t>45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N</a:t>
            </a:r>
            <a:r>
              <a:rPr lang="en-GB" baseline="-25000"/>
              <a:t>t</a:t>
            </a:r>
            <a:r>
              <a:rPr lang="en-GB"/>
              <a:t> is large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514350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GB"/>
              <a:t>N</a:t>
            </a:r>
            <a:r>
              <a:rPr lang="en-GB" baseline="-25000"/>
              <a:t>t+1</a:t>
            </a:r>
            <a:r>
              <a:rPr lang="en-GB"/>
              <a:t> = N</a:t>
            </a:r>
            <a:r>
              <a:rPr lang="en-GB" baseline="-25000"/>
              <a:t>t </a:t>
            </a:r>
            <a:r>
              <a:rPr lang="en-GB"/>
              <a:t>e</a:t>
            </a:r>
            <a:r>
              <a:rPr lang="en-GB" baseline="30000"/>
              <a:t>r (1-N</a:t>
            </a:r>
            <a:r>
              <a:rPr lang="en-GB" sz="2400" baseline="30000"/>
              <a:t>t</a:t>
            </a:r>
            <a:r>
              <a:rPr lang="en-GB" baseline="30000"/>
              <a:t>/K)</a:t>
            </a:r>
          </a:p>
          <a:p>
            <a:pPr eaLnBrk="1" hangingPunct="1"/>
            <a:r>
              <a:rPr lang="en-GB"/>
              <a:t>When N</a:t>
            </a:r>
            <a:r>
              <a:rPr lang="en-GB" baseline="-25000"/>
              <a:t>t</a:t>
            </a:r>
            <a:r>
              <a:rPr lang="en-GB"/>
              <a:t> is very large, the model behaves like:</a:t>
            </a:r>
          </a:p>
          <a:p>
            <a:pPr algn="ctr" eaLnBrk="1" hangingPunct="1">
              <a:buFont typeface="Arial" charset="0"/>
              <a:buNone/>
            </a:pPr>
            <a:r>
              <a:rPr lang="en-GB"/>
              <a:t>N</a:t>
            </a:r>
            <a:r>
              <a:rPr lang="en-GB" baseline="-25000"/>
              <a:t>t+1</a:t>
            </a:r>
            <a:r>
              <a:rPr lang="en-GB"/>
              <a:t> = N</a:t>
            </a:r>
            <a:r>
              <a:rPr lang="en-GB" baseline="-25000"/>
              <a:t>t </a:t>
            </a:r>
            <a:r>
              <a:rPr lang="en-GB"/>
              <a:t>e</a:t>
            </a:r>
            <a:r>
              <a:rPr lang="en-GB" baseline="30000"/>
              <a:t>r (1-∞/K)</a:t>
            </a:r>
          </a:p>
          <a:p>
            <a:pPr eaLnBrk="1" hangingPunct="1"/>
            <a:r>
              <a:rPr lang="en-GB"/>
              <a:t>∞/K is ∞</a:t>
            </a:r>
          </a:p>
          <a:p>
            <a:pPr eaLnBrk="1" hangingPunct="1"/>
            <a:r>
              <a:rPr lang="en-GB"/>
              <a:t>1-</a:t>
            </a:r>
            <a:r>
              <a:rPr lang="en-GB" b="1"/>
              <a:t> </a:t>
            </a:r>
            <a:r>
              <a:rPr lang="en-GB"/>
              <a:t>∞ is -∞</a:t>
            </a:r>
          </a:p>
          <a:p>
            <a:pPr eaLnBrk="1" hangingPunct="1"/>
            <a:r>
              <a:rPr lang="en-GB"/>
              <a:t>r * -∞ is -∞</a:t>
            </a:r>
          </a:p>
          <a:p>
            <a:pPr eaLnBrk="1" hangingPunct="1"/>
            <a:r>
              <a:rPr lang="en-GB"/>
              <a:t>Negative powers mean “1 over”</a:t>
            </a:r>
          </a:p>
          <a:p>
            <a:pPr eaLnBrk="1" hangingPunct="1"/>
            <a:r>
              <a:rPr lang="en-GB"/>
              <a:t>So when N</a:t>
            </a:r>
            <a:r>
              <a:rPr lang="en-GB" baseline="-25000"/>
              <a:t>t</a:t>
            </a:r>
            <a:r>
              <a:rPr lang="en-GB"/>
              <a:t> is large, the model behaves like:</a:t>
            </a:r>
          </a:p>
          <a:p>
            <a:pPr algn="ctr" eaLnBrk="1" hangingPunct="1">
              <a:buFont typeface="Arial" charset="0"/>
              <a:buNone/>
            </a:pPr>
            <a:r>
              <a:rPr lang="en-GB"/>
              <a:t>N</a:t>
            </a:r>
            <a:r>
              <a:rPr lang="en-GB" baseline="-25000"/>
              <a:t>t+1</a:t>
            </a:r>
            <a:r>
              <a:rPr lang="en-GB"/>
              <a:t> = N</a:t>
            </a:r>
            <a:r>
              <a:rPr lang="en-GB" baseline="-25000"/>
              <a:t>t</a:t>
            </a:r>
            <a:r>
              <a:rPr lang="en-GB"/>
              <a:t>/e</a:t>
            </a:r>
            <a:r>
              <a:rPr lang="en-GB" baseline="30000"/>
              <a:t>∞</a:t>
            </a:r>
            <a:r>
              <a:rPr lang="en-GB"/>
              <a:t> = 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32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CD8072BB-6509-49D2-84D5-F2CEE1BEB6FD}" type="slidenum">
              <a:rPr lang="en-GB" b="0">
                <a:latin typeface="Calibri" pitchFamily="34" charset="0"/>
              </a:rPr>
              <a:pPr/>
              <a:t>46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Expected behaviour</a:t>
            </a:r>
          </a:p>
        </p:txBody>
      </p:sp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514350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GB"/>
              <a:t>N</a:t>
            </a:r>
            <a:r>
              <a:rPr lang="en-GB" baseline="-25000"/>
              <a:t>t+1</a:t>
            </a:r>
            <a:r>
              <a:rPr lang="en-GB"/>
              <a:t> = N</a:t>
            </a:r>
            <a:r>
              <a:rPr lang="en-GB" baseline="-25000"/>
              <a:t>t </a:t>
            </a:r>
            <a:r>
              <a:rPr lang="en-GB"/>
              <a:t>e</a:t>
            </a:r>
            <a:r>
              <a:rPr lang="en-GB" baseline="30000"/>
              <a:t>r (1-N</a:t>
            </a:r>
            <a:r>
              <a:rPr lang="en-GB" sz="2400" baseline="30000"/>
              <a:t>t</a:t>
            </a:r>
            <a:r>
              <a:rPr lang="en-GB" baseline="30000"/>
              <a:t>/K)</a:t>
            </a:r>
          </a:p>
          <a:p>
            <a:pPr eaLnBrk="1" hangingPunct="1"/>
            <a:r>
              <a:rPr lang="en-GB"/>
              <a:t>The behaviour we expected if we simulate the model starting with these values of N:</a:t>
            </a:r>
          </a:p>
          <a:p>
            <a:pPr lvl="1" eaLnBrk="1" hangingPunct="1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80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1C86AA42-2D8D-477D-892E-C42F82B39A9B}" type="slidenum">
              <a:rPr lang="en-GB" b="0">
                <a:latin typeface="Calibri" pitchFamily="34" charset="0"/>
              </a:rPr>
              <a:pPr/>
              <a:t>47</a:t>
            </a:fld>
            <a:endParaRPr lang="en-GB" b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00250" y="3429000"/>
          <a:ext cx="50720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N</a:t>
                      </a:r>
                      <a:endParaRPr lang="en-GB" baseline="-25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+mj-lt"/>
                          <a:cs typeface="Courier New" pitchFamily="49" charset="0"/>
                        </a:rPr>
                        <a:t>Small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+mj-lt"/>
                        </a:rPr>
                        <a:t>Exponential growth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+mj-lt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+mj-lt"/>
                        </a:rPr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+mj-lt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+mj-lt"/>
                        </a:rPr>
                        <a:t>Population crash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Ricker model in 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27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5BD8C9AB-F4AA-4A99-A397-DDA3B5727DBC}" type="slidenum">
              <a:rPr lang="en-GB" b="0">
                <a:latin typeface="Calibri" pitchFamily="34" charset="0"/>
              </a:rPr>
              <a:pPr/>
              <a:t>48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03428" name="Content Placeholder 9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525963"/>
          </a:xfrm>
        </p:spPr>
        <p:txBody>
          <a:bodyPr/>
          <a:lstStyle/>
          <a:p>
            <a:pPr eaLnBrk="1" hangingPunct="1"/>
            <a:r>
              <a:rPr lang="en-GB" dirty="0"/>
              <a:t>We’ll now create a script that uses our own functions together with loops</a:t>
            </a:r>
          </a:p>
          <a:p>
            <a:pPr eaLnBrk="1" hangingPunct="1"/>
            <a:r>
              <a:rPr lang="en-GB" dirty="0"/>
              <a:t>Start a new script, save it, call it </a:t>
            </a:r>
            <a:r>
              <a:rPr lang="en-GB" dirty="0" err="1"/>
              <a:t>Ricker.R</a:t>
            </a:r>
            <a:endParaRPr lang="en-GB" dirty="0"/>
          </a:p>
          <a:p>
            <a:pPr eaLnBrk="1" hangingPunct="1"/>
            <a:r>
              <a:rPr lang="en-GB" dirty="0"/>
              <a:t>DON’T LOOK AT THE NEXT SLIDE</a:t>
            </a:r>
          </a:p>
          <a:p>
            <a:pPr eaLnBrk="1" hangingPunct="1"/>
            <a:r>
              <a:rPr lang="en-GB" dirty="0"/>
              <a:t>Write a function that implements the Ricker model</a:t>
            </a:r>
          </a:p>
          <a:p>
            <a:pPr eaLnBrk="1" hangingPunct="1"/>
            <a:r>
              <a:rPr lang="en-GB" dirty="0"/>
              <a:t>Try it out, </a:t>
            </a:r>
            <a:r>
              <a:rPr lang="en-GB"/>
              <a:t>test it</a:t>
            </a:r>
            <a:endParaRPr lang="en-GB" dirty="0"/>
          </a:p>
          <a:p>
            <a:pPr eaLnBrk="1" hangingPunct="1"/>
            <a:r>
              <a:rPr lang="en-GB" dirty="0"/>
              <a:t>THEN you can look at the next slide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Content Placeholder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535781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GB"/>
              <a:t>N</a:t>
            </a:r>
            <a:r>
              <a:rPr lang="en-GB" baseline="-25000"/>
              <a:t>t+1</a:t>
            </a:r>
            <a:r>
              <a:rPr lang="en-GB"/>
              <a:t> = N</a:t>
            </a:r>
            <a:r>
              <a:rPr lang="en-GB" baseline="-25000"/>
              <a:t>t </a:t>
            </a:r>
            <a:r>
              <a:rPr lang="en-GB"/>
              <a:t>e</a:t>
            </a:r>
            <a:r>
              <a:rPr lang="en-GB" baseline="30000"/>
              <a:t>r (1-N</a:t>
            </a:r>
            <a:r>
              <a:rPr lang="en-GB" sz="2400" baseline="30000"/>
              <a:t>t</a:t>
            </a:r>
            <a:r>
              <a:rPr lang="en-GB" baseline="30000"/>
              <a:t>/K)</a:t>
            </a:r>
          </a:p>
          <a:p>
            <a:pPr eaLnBrk="1" hangingPunct="1"/>
            <a:r>
              <a:rPr lang="en-GB"/>
              <a:t>A function to run Ricker models:</a:t>
            </a:r>
          </a:p>
        </p:txBody>
      </p:sp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Ricker model in 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76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028E67ED-A130-4763-BAEA-190ACA6BBC30}" type="slidenum">
              <a:rPr lang="en-GB" b="0">
                <a:latin typeface="Calibri" pitchFamily="34" charset="0"/>
              </a:rPr>
              <a:pPr/>
              <a:t>49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05477" name="TextBox 8"/>
          <p:cNvSpPr txBox="1">
            <a:spLocks noChangeArrowheads="1"/>
          </p:cNvSpPr>
          <p:nvPr/>
        </p:nvSpPr>
        <p:spPr bwMode="auto">
          <a:xfrm>
            <a:off x="785813" y="2678113"/>
            <a:ext cx="7858125" cy="33242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Ricker &lt;- function(N0=1, r=1, K=10, generations=50)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# Runs a simulation of the </a:t>
            </a:r>
            <a:r>
              <a:rPr lang="en-GB" sz="1400" b="0" dirty="0" err="1">
                <a:latin typeface="Courier New" pitchFamily="49" charset="0"/>
                <a:cs typeface="Courier New" pitchFamily="49" charset="0"/>
              </a:rPr>
              <a:t>ricker</a:t>
            </a:r>
            <a:r>
              <a:rPr lang="en-GB" sz="1400" b="0" dirty="0">
                <a:latin typeface="Courier New" pitchFamily="49" charset="0"/>
                <a:cs typeface="Courier New" pitchFamily="49" charset="0"/>
              </a:rPr>
              <a:t> model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# Returns a vector of length generations</a:t>
            </a:r>
          </a:p>
          <a:p>
            <a:endParaRPr lang="en-GB" sz="1400" b="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N &lt;- rep(NA, generations)    # Creates a vector of NA</a:t>
            </a:r>
          </a:p>
          <a:p>
            <a:endParaRPr lang="en-GB" sz="1400" b="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N[1] &lt;- N0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for (t in 2:generations)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    N[t] &lt;- </a:t>
            </a:r>
            <a:r>
              <a:rPr lang="pt-BR" sz="1400" b="0" dirty="0">
                <a:latin typeface="Courier New" pitchFamily="49" charset="0"/>
                <a:cs typeface="Courier New" pitchFamily="49" charset="0"/>
              </a:rPr>
              <a:t>N[t-1] * exp(r*(1.0-(N[t-1]/K)))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 return (N)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plot(Ricker(generations=10), type="l")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Writing your own functions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pPr eaLnBrk="1" hangingPunct="1"/>
            <a:r>
              <a:rPr lang="en-GB" dirty="0"/>
              <a:t>Up until now we have used functions</a:t>
            </a:r>
            <a:r>
              <a:rPr lang="en-GB" b="1" dirty="0"/>
              <a:t> </a:t>
            </a:r>
            <a:r>
              <a:rPr lang="en-GB" dirty="0"/>
              <a:t>that are built into R</a:t>
            </a:r>
          </a:p>
          <a:p>
            <a:pPr eaLnBrk="1" hangingPunct="1"/>
            <a:r>
              <a:rPr lang="en-GB" dirty="0"/>
              <a:t>We will create our own function that performs the tree height calculation</a:t>
            </a:r>
          </a:p>
          <a:p>
            <a:pPr eaLnBrk="1" hangingPunct="1"/>
            <a:r>
              <a:rPr lang="en-GB" dirty="0"/>
              <a:t>Splitting work into functions has advantages:</a:t>
            </a:r>
          </a:p>
          <a:p>
            <a:pPr lvl="1" eaLnBrk="1" hangingPunct="1"/>
            <a:r>
              <a:rPr lang="en-GB" dirty="0"/>
              <a:t>Functions can be reused</a:t>
            </a:r>
          </a:p>
          <a:p>
            <a:pPr lvl="1" eaLnBrk="1" hangingPunct="1"/>
            <a:r>
              <a:rPr lang="en-GB" dirty="0"/>
              <a:t>It is easier to read and understand many small functions than it is a single large script</a:t>
            </a:r>
          </a:p>
          <a:p>
            <a:pPr lvl="1" eaLnBrk="1" hangingPunct="1"/>
            <a:r>
              <a:rPr lang="en-GB" dirty="0"/>
              <a:t>Functions make it easier to diagnose problems because you can test them independently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30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D7B1E70E-58AD-4A8A-B392-9CFF21332E38}" type="slidenum">
              <a:rPr lang="en-GB" b="0">
                <a:latin typeface="Calibri" pitchFamily="34" charset="0"/>
              </a:rPr>
              <a:pPr/>
              <a:t>5</a:t>
            </a:fld>
            <a:endParaRPr lang="en-GB" b="0">
              <a:latin typeface="Calibri" pitchFamily="34" charset="0"/>
            </a:endParaRPr>
          </a:p>
        </p:txBody>
      </p:sp>
      <p:pic>
        <p:nvPicPr>
          <p:cNvPr id="23557" name="Picture 2" descr="C:\Users\lawrence\Pictures\Microsoft Clip Organizer\j044179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Ricker model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GB"/>
              <a:t>N</a:t>
            </a:r>
            <a:r>
              <a:rPr lang="en-GB" baseline="-25000"/>
              <a:t>t+1</a:t>
            </a:r>
            <a:r>
              <a:rPr lang="en-GB"/>
              <a:t> = N</a:t>
            </a:r>
            <a:r>
              <a:rPr lang="en-GB" baseline="-25000"/>
              <a:t>t </a:t>
            </a:r>
            <a:r>
              <a:rPr lang="en-GB"/>
              <a:t>e</a:t>
            </a:r>
            <a:r>
              <a:rPr lang="en-GB" baseline="30000"/>
              <a:t>r (1-N</a:t>
            </a:r>
            <a:r>
              <a:rPr lang="en-GB" sz="2400" baseline="30000"/>
              <a:t>t</a:t>
            </a:r>
            <a:r>
              <a:rPr lang="en-GB" baseline="30000"/>
              <a:t>/K)</a:t>
            </a:r>
          </a:p>
          <a:p>
            <a:pPr eaLnBrk="1" hangingPunct="1"/>
            <a:r>
              <a:rPr lang="en-GB"/>
              <a:t>How does the Ricker behave over 10 generations?</a:t>
            </a:r>
          </a:p>
          <a:p>
            <a:pPr eaLnBrk="1" hangingPunct="1"/>
            <a:r>
              <a:rPr lang="en-GB"/>
              <a:t>Save the script and copy/paste the code into R</a:t>
            </a:r>
          </a:p>
          <a:p>
            <a:pPr eaLnBrk="1" hangingPunct="1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24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66072A79-AD59-4CB0-8BF7-FDAA9510D3A5}" type="slidenum">
              <a:rPr lang="en-GB" b="0">
                <a:latin typeface="Calibri" pitchFamily="34" charset="0"/>
              </a:rPr>
              <a:pPr/>
              <a:t>50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Ricker model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457200" y="1396454"/>
            <a:ext cx="8229600" cy="4768850"/>
          </a:xfrm>
        </p:spPr>
        <p:txBody>
          <a:bodyPr/>
          <a:lstStyle/>
          <a:p>
            <a:pPr eaLnBrk="1" hangingPunct="1"/>
            <a:r>
              <a:rPr lang="en-GB"/>
              <a:t>You should see a graph:</a:t>
            </a:r>
            <a:endParaRPr lang="en-GB" baseline="3000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572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E8C54295-0741-4195-BB3C-590B7F3F9AC0}" type="slidenum">
              <a:rPr lang="en-GB" b="0">
                <a:latin typeface="Calibri" pitchFamily="34" charset="0"/>
              </a:rPr>
              <a:pPr/>
              <a:t>51</a:t>
            </a:fld>
            <a:endParaRPr lang="en-GB" b="0">
              <a:latin typeface="Calibri" pitchFamily="34" charset="0"/>
            </a:endParaRPr>
          </a:p>
        </p:txBody>
      </p:sp>
      <p:pic>
        <p:nvPicPr>
          <p:cNvPr id="10957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1928813"/>
            <a:ext cx="4794250" cy="478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Exercises 7: Ricker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19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2C1A4193-2853-4AE3-9B39-1F462B4606DA}" type="slidenum">
              <a:rPr lang="en-GB" b="0">
                <a:latin typeface="Calibri" pitchFamily="34" charset="0"/>
              </a:rPr>
              <a:pPr/>
              <a:t>52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11620" name="Content Placeholder 9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5000625"/>
          </a:xfrm>
        </p:spPr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 startAt="5"/>
            </a:pPr>
            <a:r>
              <a:rPr lang="en-GB" dirty="0"/>
              <a:t>How does the Ricker behave for different values of N0?</a:t>
            </a:r>
          </a:p>
          <a:p>
            <a:pPr lvl="1" eaLnBrk="1" hangingPunct="1"/>
            <a:r>
              <a:rPr lang="en-GB" dirty="0"/>
              <a:t>Using the defaults for r, K and generations, plot graphs using different values of N0</a:t>
            </a:r>
          </a:p>
          <a:p>
            <a:pPr lvl="1" eaLnBrk="1" hangingPunct="1"/>
            <a:r>
              <a:rPr lang="en-GB" dirty="0"/>
              <a:t>Try setting N0 to each of the cases we identified - small, K and large</a:t>
            </a:r>
          </a:p>
          <a:p>
            <a:pPr lvl="1" eaLnBrk="1" hangingPunct="1"/>
            <a:r>
              <a:rPr lang="en-GB" dirty="0"/>
              <a:t>Does it behave as we predicted?</a:t>
            </a:r>
          </a:p>
          <a:p>
            <a:pPr lvl="1" eaLnBrk="1" hangingPunct="1"/>
            <a:r>
              <a:rPr lang="en-GB" dirty="0"/>
              <a:t>Note that once you have a function in hand, these questions are much easier to explore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Exercises 7: Ricker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67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5F0FC3C5-69D8-4DFF-824C-167026E26FF4}" type="slidenum">
              <a:rPr lang="en-GB" b="0">
                <a:latin typeface="Calibri" pitchFamily="34" charset="0"/>
              </a:rPr>
              <a:pPr/>
              <a:t>53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13668" name="Content Placeholder 9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5000625"/>
          </a:xfrm>
        </p:spPr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 startAt="6"/>
            </a:pPr>
            <a:r>
              <a:rPr lang="en-GB"/>
              <a:t>How does the Ricker behave for different values of r?</a:t>
            </a:r>
          </a:p>
          <a:p>
            <a:pPr lvl="1" eaLnBrk="1" hangingPunct="1"/>
            <a:r>
              <a:rPr lang="en-GB"/>
              <a:t>Produce a single graph containing 5 lines</a:t>
            </a:r>
          </a:p>
          <a:p>
            <a:pPr lvl="1" eaLnBrk="1" hangingPunct="1"/>
            <a:r>
              <a:rPr lang="en-GB"/>
              <a:t>Line should be the results of the Ricker for r=0.2, r=0.5, r=1, r=1.5 and r=1.9</a:t>
            </a:r>
          </a:p>
          <a:p>
            <a:pPr lvl="1" eaLnBrk="1" hangingPunct="1"/>
            <a:r>
              <a:rPr lang="en-GB"/>
              <a:t>Use the Ricker() function together with plot() and lines()</a:t>
            </a:r>
          </a:p>
          <a:p>
            <a:pPr lvl="1" eaLnBrk="1" hangingPunct="1"/>
            <a:r>
              <a:rPr lang="en-GB"/>
              <a:t>If you can, plot each trace in a different colour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Exercises 7: Ricker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214938"/>
          </a:xfrm>
        </p:spPr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 startAt="7"/>
            </a:pPr>
            <a:r>
              <a:rPr lang="en-GB"/>
              <a:t>Expand your script to examine how sensitive the Ricker model is to the initial value of N</a:t>
            </a:r>
          </a:p>
          <a:p>
            <a:pPr lvl="1" eaLnBrk="1" hangingPunct="1"/>
            <a:r>
              <a:rPr lang="en-GB"/>
              <a:t>With r=2.5 and K=20,000 try these values for N0:</a:t>
            </a:r>
          </a:p>
          <a:p>
            <a:pPr lvl="2" eaLnBrk="1" hangingPunct="1"/>
            <a:r>
              <a:rPr lang="en-GB"/>
              <a:t>10,000</a:t>
            </a:r>
          </a:p>
          <a:p>
            <a:pPr lvl="2" eaLnBrk="1" hangingPunct="1"/>
            <a:r>
              <a:rPr lang="en-GB"/>
              <a:t>10,001</a:t>
            </a:r>
          </a:p>
          <a:p>
            <a:pPr lvl="1" eaLnBrk="1" hangingPunct="1"/>
            <a:r>
              <a:rPr lang="en-GB"/>
              <a:t>Put both lines on the same graph</a:t>
            </a:r>
          </a:p>
          <a:p>
            <a:pPr lvl="1" eaLnBrk="1" hangingPunct="1"/>
            <a:r>
              <a:rPr lang="en-GB"/>
              <a:t>Do the lines for each N0 look the same?</a:t>
            </a:r>
          </a:p>
          <a:p>
            <a:pPr lvl="1" eaLnBrk="1" hangingPunct="1"/>
            <a:r>
              <a:rPr lang="en-GB"/>
              <a:t>Try the same values of N0 with r=2.75</a:t>
            </a:r>
          </a:p>
          <a:p>
            <a:pPr lvl="1" eaLnBrk="1" hangingPunct="1"/>
            <a:r>
              <a:rPr lang="en-GB"/>
              <a:t>Try the same values of N0 with r=3</a:t>
            </a:r>
          </a:p>
          <a:p>
            <a:pPr lvl="1" eaLnBrk="1" hangingPunct="1"/>
            <a:r>
              <a:rPr lang="en-GB"/>
              <a:t>What happens?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716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05037785-8701-4C7B-A4A4-DF9F2AAA0D8B}" type="slidenum">
              <a:rPr lang="en-GB" b="0">
                <a:latin typeface="Calibri" pitchFamily="34" charset="0"/>
              </a:rPr>
              <a:pPr/>
              <a:t>54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Exercises 7: Ricker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63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64E13EF7-A785-4F65-B687-8641FEB14744}" type="slidenum">
              <a:rPr lang="en-GB" b="0">
                <a:latin typeface="Calibri" pitchFamily="34" charset="0"/>
              </a:rPr>
              <a:pPr/>
              <a:t>55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lnSpc>
                <a:spcPct val="90000"/>
              </a:lnSpc>
              <a:buFont typeface="Calibri" pitchFamily="34" charset="0"/>
              <a:buAutoNum type="arabicPeriod" startAt="8"/>
            </a:pPr>
            <a:r>
              <a:rPr lang="en-GB" dirty="0"/>
              <a:t>If you made it this far and want to do more, investigate the logistic growth model</a:t>
            </a:r>
          </a:p>
          <a:p>
            <a:pPr marL="514350" indent="-514350"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GB" dirty="0"/>
              <a:t>N</a:t>
            </a:r>
            <a:r>
              <a:rPr lang="en-GB" baseline="-25000" dirty="0"/>
              <a:t>t+1</a:t>
            </a:r>
            <a:r>
              <a:rPr lang="en-GB" dirty="0"/>
              <a:t> = </a:t>
            </a:r>
            <a:r>
              <a:rPr lang="en-GB" dirty="0" err="1"/>
              <a:t>rN</a:t>
            </a:r>
            <a:r>
              <a:rPr lang="en-GB" baseline="-25000" dirty="0" err="1"/>
              <a:t>t</a:t>
            </a:r>
            <a:r>
              <a:rPr lang="en-GB" baseline="-25000" dirty="0"/>
              <a:t> </a:t>
            </a:r>
            <a:r>
              <a:rPr lang="en-GB" dirty="0"/>
              <a:t>(K-</a:t>
            </a:r>
            <a:r>
              <a:rPr lang="en-GB" dirty="0" err="1"/>
              <a:t>N</a:t>
            </a:r>
            <a:r>
              <a:rPr lang="en-GB" baseline="-25000" dirty="0" err="1"/>
              <a:t>t</a:t>
            </a:r>
            <a:r>
              <a:rPr lang="en-GB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Write a new script with a function for this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Pick values of N0 and K and see how the model behaves for different values of r</a:t>
            </a:r>
          </a:p>
          <a:p>
            <a:pPr marL="514350" indent="-514350" eaLnBrk="1" hangingPunct="1">
              <a:lnSpc>
                <a:spcPct val="90000"/>
              </a:lnSpc>
              <a:buFont typeface="Calibri" pitchFamily="34" charset="0"/>
              <a:buAutoNum type="arabicPeriod" startAt="9"/>
            </a:pPr>
            <a:r>
              <a:rPr lang="en-GB" dirty="0"/>
              <a:t>If you are really keen, investigate the models in Table 1. of Cohen. 1995. </a:t>
            </a:r>
            <a:r>
              <a:rPr lang="en-GB" i="1" dirty="0"/>
              <a:t>Unexpected dominance of high frequencies in chaotic nonlinear population models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/>
              <a:t>If statements, if-else statements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11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5AFE83D7-6529-4D45-A181-864EECBCABA4}" type="slidenum">
              <a:rPr lang="en-GB" b="0">
                <a:latin typeface="Calibri" pitchFamily="34" charset="0"/>
              </a:rPr>
              <a:pPr/>
              <a:t>56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19812" name="Content Placeholder 9"/>
          <p:cNvSpPr>
            <a:spLocks noGrp="1"/>
          </p:cNvSpPr>
          <p:nvPr>
            <p:ph idx="4294967295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Tx/>
              <a:buChar char="•"/>
            </a:pPr>
            <a:r>
              <a:rPr lang="en-GB"/>
              <a:t>These are straightforward</a:t>
            </a:r>
          </a:p>
          <a:p>
            <a:pPr marL="514350" indent="-514350" eaLnBrk="1" hangingPunct="1">
              <a:lnSpc>
                <a:spcPct val="90000"/>
              </a:lnSpc>
              <a:buFontTx/>
              <a:buChar char="•"/>
            </a:pPr>
            <a:endParaRPr lang="en-GB"/>
          </a:p>
          <a:p>
            <a:pPr marL="514350" indent="-514350" eaLnBrk="1" hangingPunct="1">
              <a:lnSpc>
                <a:spcPct val="90000"/>
              </a:lnSpc>
              <a:buFontTx/>
              <a:buChar char="•"/>
            </a:pPr>
            <a:endParaRPr lang="en-GB"/>
          </a:p>
          <a:p>
            <a:pPr marL="514350" indent="-514350" eaLnBrk="1" hangingPunct="1">
              <a:lnSpc>
                <a:spcPct val="90000"/>
              </a:lnSpc>
              <a:buFontTx/>
              <a:buChar char="•"/>
            </a:pPr>
            <a:endParaRPr lang="en-GB"/>
          </a:p>
          <a:p>
            <a:pPr marL="514350" indent="-514350" eaLnBrk="1" hangingPunct="1">
              <a:lnSpc>
                <a:spcPct val="90000"/>
              </a:lnSpc>
              <a:buFontTx/>
              <a:buChar char="•"/>
            </a:pPr>
            <a:endParaRPr lang="en-GB"/>
          </a:p>
          <a:p>
            <a:pPr marL="514350" indent="-514350" eaLnBrk="1" hangingPunct="1">
              <a:lnSpc>
                <a:spcPct val="90000"/>
              </a:lnSpc>
              <a:buFontTx/>
              <a:buChar char="•"/>
            </a:pPr>
            <a:endParaRPr lang="en-GB"/>
          </a:p>
          <a:p>
            <a:pPr marL="514350" indent="-514350" eaLnBrk="1" hangingPunct="1">
              <a:lnSpc>
                <a:spcPct val="90000"/>
              </a:lnSpc>
              <a:buFontTx/>
              <a:buChar char="•"/>
            </a:pPr>
            <a:endParaRPr lang="en-GB"/>
          </a:p>
          <a:p>
            <a:pPr marL="514350" indent="-514350" eaLnBrk="1" hangingPunct="1">
              <a:lnSpc>
                <a:spcPct val="90000"/>
              </a:lnSpc>
              <a:buFontTx/>
              <a:buChar char="•"/>
            </a:pPr>
            <a:endParaRPr lang="en-GB"/>
          </a:p>
          <a:p>
            <a:pPr marL="514350" indent="-514350" eaLnBrk="1" hangingPunct="1">
              <a:lnSpc>
                <a:spcPct val="90000"/>
              </a:lnSpc>
              <a:buFontTx/>
              <a:buChar char="•"/>
            </a:pPr>
            <a:r>
              <a:rPr lang="en-GB"/>
              <a:t>The body can be as many lines of code as you like</a:t>
            </a:r>
          </a:p>
        </p:txBody>
      </p:sp>
      <p:sp>
        <p:nvSpPr>
          <p:cNvPr id="119813" name="TextBox 4"/>
          <p:cNvSpPr txBox="1">
            <a:spLocks noChangeArrowheads="1"/>
          </p:cNvSpPr>
          <p:nvPr/>
        </p:nvSpPr>
        <p:spPr bwMode="auto">
          <a:xfrm>
            <a:off x="3924300" y="2492375"/>
            <a:ext cx="4691063" cy="9556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if (x==1) #note you must use ==, not =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{	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print(‘x was 1’)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9814" name="TextBox 4"/>
          <p:cNvSpPr txBox="1">
            <a:spLocks noChangeArrowheads="1"/>
          </p:cNvSpPr>
          <p:nvPr/>
        </p:nvSpPr>
        <p:spPr bwMode="auto">
          <a:xfrm>
            <a:off x="3924300" y="4149725"/>
            <a:ext cx="4618038" cy="159385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if (x&gt;=1)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{	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print(‘x was &gt;= 1’)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} else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   print(‘x was &lt; 1’)</a:t>
            </a:r>
          </a:p>
          <a:p>
            <a:r>
              <a:rPr lang="en-GB" sz="1400" b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9815" name="Text Box 8"/>
          <p:cNvSpPr txBox="1">
            <a:spLocks noChangeArrowheads="1"/>
          </p:cNvSpPr>
          <p:nvPr/>
        </p:nvSpPr>
        <p:spPr bwMode="auto">
          <a:xfrm>
            <a:off x="323850" y="35004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condition</a:t>
            </a:r>
            <a:endParaRPr lang="en-US"/>
          </a:p>
        </p:txBody>
      </p:sp>
      <p:sp>
        <p:nvSpPr>
          <p:cNvPr id="119816" name="Text Box 9"/>
          <p:cNvSpPr txBox="1">
            <a:spLocks noChangeArrowheads="1"/>
          </p:cNvSpPr>
          <p:nvPr/>
        </p:nvSpPr>
        <p:spPr bwMode="auto">
          <a:xfrm>
            <a:off x="2195513" y="35004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body</a:t>
            </a:r>
            <a:endParaRPr lang="en-US"/>
          </a:p>
        </p:txBody>
      </p:sp>
      <p:sp>
        <p:nvSpPr>
          <p:cNvPr id="119817" name="Line 10"/>
          <p:cNvSpPr>
            <a:spLocks noChangeShapeType="1"/>
          </p:cNvSpPr>
          <p:nvPr/>
        </p:nvSpPr>
        <p:spPr bwMode="auto">
          <a:xfrm flipV="1">
            <a:off x="1476375" y="2708275"/>
            <a:ext cx="3024188" cy="8651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18" name="Line 11"/>
          <p:cNvSpPr>
            <a:spLocks noChangeShapeType="1"/>
          </p:cNvSpPr>
          <p:nvPr/>
        </p:nvSpPr>
        <p:spPr bwMode="auto">
          <a:xfrm>
            <a:off x="1476375" y="3789363"/>
            <a:ext cx="3024188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19" name="Line 12"/>
          <p:cNvSpPr>
            <a:spLocks noChangeShapeType="1"/>
          </p:cNvSpPr>
          <p:nvPr/>
        </p:nvSpPr>
        <p:spPr bwMode="auto">
          <a:xfrm>
            <a:off x="2843213" y="3789363"/>
            <a:ext cx="1512887" cy="9350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0" name="Line 13"/>
          <p:cNvSpPr>
            <a:spLocks noChangeShapeType="1"/>
          </p:cNvSpPr>
          <p:nvPr/>
        </p:nvSpPr>
        <p:spPr bwMode="auto">
          <a:xfrm>
            <a:off x="2843213" y="3789363"/>
            <a:ext cx="1512887" cy="15843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1" name="Line 14"/>
          <p:cNvSpPr>
            <a:spLocks noChangeShapeType="1"/>
          </p:cNvSpPr>
          <p:nvPr/>
        </p:nvSpPr>
        <p:spPr bwMode="auto">
          <a:xfrm flipV="1">
            <a:off x="2916238" y="3068638"/>
            <a:ext cx="1439862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/>
              <a:t>If statements, if-else statements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59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C70C3540-284F-4845-804C-6E18C0AFC721}" type="slidenum">
              <a:rPr lang="en-GB" b="0">
                <a:latin typeface="Calibri" pitchFamily="34" charset="0"/>
              </a:rPr>
              <a:pPr/>
              <a:t>57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21860" name="Content Placeholder 9"/>
          <p:cNvSpPr>
            <a:spLocks noGrp="1"/>
          </p:cNvSpPr>
          <p:nvPr>
            <p:ph idx="4294967295"/>
          </p:nvPr>
        </p:nvSpPr>
        <p:spPr>
          <a:xfrm>
            <a:off x="457200" y="1714500"/>
            <a:ext cx="8229600" cy="4525963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Tx/>
              <a:buChar char="•"/>
            </a:pPr>
            <a:r>
              <a:rPr lang="en-GB" sz="2800" dirty="0"/>
              <a:t>You can put if or if-else statements inside for loops</a:t>
            </a:r>
          </a:p>
          <a:p>
            <a:pPr marL="514350" indent="-514350" eaLnBrk="1" hangingPunct="1">
              <a:lnSpc>
                <a:spcPct val="90000"/>
              </a:lnSpc>
              <a:buFontTx/>
              <a:buChar char="•"/>
            </a:pPr>
            <a:r>
              <a:rPr lang="en-GB" sz="2800" dirty="0"/>
              <a:t>You can put for loops inside if and if-else statements</a:t>
            </a:r>
          </a:p>
          <a:p>
            <a:pPr marL="514350" indent="-514350" eaLnBrk="1" hangingPunct="1">
              <a:lnSpc>
                <a:spcPct val="90000"/>
              </a:lnSpc>
              <a:buFontTx/>
              <a:buChar char="•"/>
            </a:pPr>
            <a:r>
              <a:rPr lang="en-GB" sz="2800" dirty="0"/>
              <a:t>You can put function calls inside if and if-else statements</a:t>
            </a:r>
          </a:p>
          <a:p>
            <a:pPr marL="514350" indent="-514350" eaLnBrk="1" hangingPunct="1">
              <a:lnSpc>
                <a:spcPct val="90000"/>
              </a:lnSpc>
              <a:buFontTx/>
              <a:buChar char="•"/>
            </a:pPr>
            <a:r>
              <a:rPr lang="en-GB" sz="2800" dirty="0"/>
              <a:t>You can put if and if-else statements inside function bodies</a:t>
            </a:r>
          </a:p>
          <a:p>
            <a:pPr marL="514350" indent="-514350" eaLnBrk="1" hangingPunct="1">
              <a:lnSpc>
                <a:spcPct val="90000"/>
              </a:lnSpc>
              <a:buFontTx/>
              <a:buChar char="•"/>
            </a:pPr>
            <a:r>
              <a:rPr lang="en-GB" sz="2800" dirty="0"/>
              <a:t>Like all coding constructs, the power comes by combining constructs</a:t>
            </a:r>
          </a:p>
          <a:p>
            <a:pPr marL="514350" indent="-514350" eaLnBrk="1" hangingPunct="1">
              <a:lnSpc>
                <a:spcPct val="90000"/>
              </a:lnSpc>
              <a:buFontTx/>
              <a:buChar char="•"/>
            </a:pPr>
            <a:r>
              <a:rPr lang="en-GB" sz="2800" dirty="0"/>
              <a:t>You’ll get practice on if and if-else in the practical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GB" b="0" dirty="0"/>
              <a:t>Exercise: if statements, other stuff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9"/>
          <p:cNvSpPr txBox="1">
            <a:spLocks/>
          </p:cNvSpPr>
          <p:nvPr/>
        </p:nvSpPr>
        <p:spPr bwMode="auto">
          <a:xfrm>
            <a:off x="457200" y="17145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eaLnBrk="1" hangingPunct="1">
              <a:lnSpc>
                <a:spcPct val="90000"/>
              </a:lnSpc>
              <a:buFontTx/>
              <a:buChar char="•"/>
            </a:pPr>
            <a:r>
              <a:rPr lang="en-GB" sz="2800" b="0" dirty="0"/>
              <a:t>Write a function that</a:t>
            </a:r>
          </a:p>
          <a:p>
            <a:pPr marL="914400" lvl="1" indent="-514350" eaLnBrk="1" hangingPunct="1">
              <a:lnSpc>
                <a:spcPct val="90000"/>
              </a:lnSpc>
              <a:buFontTx/>
              <a:buChar char="•"/>
            </a:pPr>
            <a:r>
              <a:rPr lang="en-GB" sz="2400" b="0" dirty="0"/>
              <a:t>Accepts a single integer argument</a:t>
            </a:r>
          </a:p>
          <a:p>
            <a:pPr marL="914400" lvl="1" indent="-514350" eaLnBrk="1" hangingPunct="1">
              <a:lnSpc>
                <a:spcPct val="90000"/>
              </a:lnSpc>
              <a:buFontTx/>
              <a:buChar char="•"/>
            </a:pPr>
            <a:r>
              <a:rPr lang="en-GB" sz="2400" b="0" dirty="0"/>
              <a:t>Returns “even” if it is even, “odd” if it is odd</a:t>
            </a:r>
          </a:p>
          <a:p>
            <a:pPr marL="514350" indent="-514350" eaLnBrk="1" hangingPunct="1">
              <a:lnSpc>
                <a:spcPct val="90000"/>
              </a:lnSpc>
              <a:buFontTx/>
              <a:buChar char="•"/>
            </a:pPr>
            <a:r>
              <a:rPr lang="en-GB" sz="2800" b="0" dirty="0"/>
              <a:t>Write a function that</a:t>
            </a:r>
          </a:p>
          <a:p>
            <a:pPr marL="914400" lvl="1" indent="-514350" eaLnBrk="1" hangingPunct="1">
              <a:lnSpc>
                <a:spcPct val="90000"/>
              </a:lnSpc>
              <a:buFontTx/>
              <a:buChar char="•"/>
            </a:pPr>
            <a:r>
              <a:rPr lang="en-GB" sz="2400" b="0" dirty="0"/>
              <a:t>Accepts a single integer argument</a:t>
            </a:r>
          </a:p>
          <a:p>
            <a:pPr marL="914400" lvl="1" indent="-514350" eaLnBrk="1" hangingPunct="1">
              <a:lnSpc>
                <a:spcPct val="90000"/>
              </a:lnSpc>
              <a:buFontTx/>
              <a:buChar char="•"/>
            </a:pPr>
            <a:r>
              <a:rPr lang="en-GB" sz="2400" b="0" dirty="0"/>
              <a:t>Returns “power” if it is a power of 2</a:t>
            </a:r>
          </a:p>
          <a:p>
            <a:pPr marL="914400" lvl="1" indent="-514350" eaLnBrk="1" hangingPunct="1">
              <a:lnSpc>
                <a:spcPct val="90000"/>
              </a:lnSpc>
              <a:buFontTx/>
              <a:buChar char="•"/>
            </a:pPr>
            <a:r>
              <a:rPr lang="en-GB" sz="2400" b="0" dirty="0"/>
              <a:t>Returns “not power” otherwise</a:t>
            </a:r>
          </a:p>
          <a:p>
            <a:pPr marL="914400" lvl="1" indent="-514350" eaLnBrk="1" hangingPunct="1">
              <a:lnSpc>
                <a:spcPct val="90000"/>
              </a:lnSpc>
              <a:buFontTx/>
              <a:buChar char="•"/>
            </a:pPr>
            <a:r>
              <a:rPr lang="en-GB" sz="2400" b="0" dirty="0"/>
              <a:t>You may need the command log2 and the operator %%</a:t>
            </a:r>
          </a:p>
          <a:p>
            <a:pPr marL="514350" indent="-514350" eaLnBrk="1" hangingPunct="1">
              <a:lnSpc>
                <a:spcPct val="90000"/>
              </a:lnSpc>
              <a:buFontTx/>
              <a:buChar char="•"/>
            </a:pPr>
            <a:r>
              <a:rPr lang="en-GB" sz="2800" b="0" dirty="0"/>
              <a:t>Write a function that</a:t>
            </a:r>
          </a:p>
          <a:p>
            <a:pPr marL="914400" lvl="1" indent="-514350" eaLnBrk="1" hangingPunct="1">
              <a:lnSpc>
                <a:spcPct val="90000"/>
              </a:lnSpc>
              <a:buFontTx/>
              <a:buChar char="•"/>
            </a:pPr>
            <a:r>
              <a:rPr lang="en-GB" sz="2400" b="0" dirty="0"/>
              <a:t>Accepts a single integer argument</a:t>
            </a:r>
          </a:p>
          <a:p>
            <a:pPr marL="914400" lvl="1" indent="-514350" eaLnBrk="1" hangingPunct="1">
              <a:lnSpc>
                <a:spcPct val="90000"/>
              </a:lnSpc>
              <a:buFontTx/>
              <a:buChar char="•"/>
            </a:pPr>
            <a:r>
              <a:rPr lang="en-GB" sz="2400" b="0" dirty="0"/>
              <a:t>Returns “prime” if it is prime, “unit” if it is 1, “zero” if “0”, “composite” otherwise</a:t>
            </a:r>
          </a:p>
        </p:txBody>
      </p:sp>
    </p:spTree>
    <p:extLst>
      <p:ext uri="{BB962C8B-B14F-4D97-AF65-F5344CB8AC3E}">
        <p14:creationId xmlns:p14="http://schemas.microsoft.com/office/powerpoint/2010/main" val="3442357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Getting help with R</a:t>
            </a:r>
          </a:p>
        </p:txBody>
      </p:sp>
      <p:sp>
        <p:nvSpPr>
          <p:cNvPr id="12390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en-GB"/>
              <a:t>You can get help on an R function by using ?</a:t>
            </a:r>
          </a:p>
          <a:p>
            <a:pPr lvl="1" eaLnBrk="1" hangingPunct="1"/>
            <a:r>
              <a:rPr lang="en-GB" sz="3200"/>
              <a:t>A help window will open</a:t>
            </a:r>
          </a:p>
          <a:p>
            <a:pPr lvl="1" eaLnBrk="1" hangingPunct="1"/>
            <a:r>
              <a:rPr lang="en-GB" sz="3200"/>
              <a:t>The help assumes a large degree of knowledge and can seem cryptic</a:t>
            </a:r>
          </a:p>
          <a:p>
            <a:pPr lvl="1" eaLnBrk="1" hangingPunct="1"/>
            <a:r>
              <a:rPr lang="en-GB" sz="3200"/>
              <a:t>To get help on mean()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08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A05FEDF6-3A8D-4E22-A40D-A566427ABC80}" type="slidenum">
              <a:rPr lang="en-GB" b="0">
                <a:latin typeface="Calibri" pitchFamily="34" charset="0"/>
              </a:rPr>
              <a:pPr/>
              <a:t>59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23909" name="TextBox 5"/>
          <p:cNvSpPr txBox="1">
            <a:spLocks noChangeArrowheads="1"/>
          </p:cNvSpPr>
          <p:nvPr/>
        </p:nvSpPr>
        <p:spPr bwMode="auto">
          <a:xfrm>
            <a:off x="857250" y="4572000"/>
            <a:ext cx="7715250" cy="3698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?mean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Our first self-made R function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3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en-GB"/>
              <a:t>Create a new script 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Call it TreeHeightFunction.R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Save it</a:t>
            </a:r>
          </a:p>
        </p:txBody>
      </p: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30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6E36122A-B60B-4053-B6D1-04602093DC0A}" type="slidenum">
              <a:rPr lang="en-GB" b="0">
                <a:latin typeface="Calibri" pitchFamily="34" charset="0"/>
              </a:rPr>
              <a:pPr/>
              <a:t>6</a:t>
            </a:fld>
            <a:endParaRPr lang="en-GB" b="0">
              <a:latin typeface="Calibri" pitchFamily="34" charset="0"/>
            </a:endParaRPr>
          </a:p>
        </p:txBody>
      </p:sp>
      <p:pic>
        <p:nvPicPr>
          <p:cNvPr id="25605" name="Picture 2" descr="C:\Users\lawrence\Pictures\Microsoft Clip Organizer\j044179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 help pages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55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638AFDC0-CB80-400B-815C-5C1467DE83B4}" type="slidenum">
              <a:rPr lang="en-GB" b="0">
                <a:latin typeface="Calibri" pitchFamily="34" charset="0"/>
              </a:rPr>
              <a:pPr/>
              <a:t>60</a:t>
            </a:fld>
            <a:endParaRPr lang="en-GB" b="0">
              <a:latin typeface="Calibri" pitchFamily="34" charset="0"/>
            </a:endParaRP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1293813"/>
            <a:ext cx="7858125" cy="556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>
          <a:xfrm>
            <a:off x="3714750" y="1357313"/>
            <a:ext cx="4143375" cy="1100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latin typeface="Comic Sans MS" pitchFamily="66" charset="0"/>
              </a:rPr>
              <a:t>Description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0" dirty="0">
                <a:latin typeface="Comic Sans MS" pitchFamily="66" charset="0"/>
              </a:rPr>
              <a:t>A short overview of what the function does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rot="10800000" flipV="1">
            <a:off x="2143125" y="1906588"/>
            <a:ext cx="1571625" cy="450850"/>
          </a:xfrm>
          <a:prstGeom prst="straightConnector1">
            <a:avLst/>
          </a:prstGeom>
          <a:ln w="444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357563" y="2714625"/>
            <a:ext cx="5357812" cy="1100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latin typeface="Comic Sans MS" pitchFamily="66" charset="0"/>
              </a:rPr>
              <a:t>Arguments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0" dirty="0">
                <a:latin typeface="Comic Sans MS" pitchFamily="66" charset="0"/>
              </a:rPr>
              <a:t>A description of each argument that the function takes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 rot="10800000" flipV="1">
            <a:off x="1928813" y="3263900"/>
            <a:ext cx="1428750" cy="665163"/>
          </a:xfrm>
          <a:prstGeom prst="straightConnector1">
            <a:avLst/>
          </a:prstGeom>
          <a:ln w="444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71938" y="4643438"/>
            <a:ext cx="3348037" cy="928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latin typeface="Comic Sans MS" pitchFamily="66" charset="0"/>
              </a:rPr>
              <a:t>Values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0" dirty="0">
                <a:latin typeface="Comic Sans MS" pitchFamily="66" charset="0"/>
              </a:rPr>
              <a:t>What the function returns</a:t>
            </a: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rot="10800000" flipV="1">
            <a:off x="1928813" y="5108575"/>
            <a:ext cx="2143125" cy="463550"/>
          </a:xfrm>
          <a:prstGeom prst="straightConnector1">
            <a:avLst/>
          </a:prstGeom>
          <a:ln w="444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Getting help with R</a:t>
            </a:r>
          </a:p>
        </p:txBody>
      </p:sp>
      <p:sp>
        <p:nvSpPr>
          <p:cNvPr id="12800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en-GB"/>
              <a:t>I usually search google, prefixing the search with “R project”</a:t>
            </a:r>
          </a:p>
          <a:p>
            <a:pPr eaLnBrk="1" hangingPunct="1"/>
            <a:r>
              <a:rPr lang="en-GB"/>
              <a:t>You can search the R website from R itself:</a:t>
            </a:r>
          </a:p>
          <a:p>
            <a:pPr eaLnBrk="1" hangingPunct="1">
              <a:buFont typeface="Arial" charset="0"/>
              <a:buNone/>
            </a:pPr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004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B8D79D19-1F47-4515-B8A2-DEA317C52EAD}" type="slidenum">
              <a:rPr lang="en-GB" b="0">
                <a:latin typeface="Calibri" pitchFamily="34" charset="0"/>
              </a:rPr>
              <a:pPr/>
              <a:t>61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28005" name="TextBox 10"/>
          <p:cNvSpPr txBox="1">
            <a:spLocks noChangeArrowheads="1"/>
          </p:cNvSpPr>
          <p:nvPr/>
        </p:nvSpPr>
        <p:spPr bwMode="auto">
          <a:xfrm>
            <a:off x="571500" y="3286125"/>
            <a:ext cx="8072438" cy="120015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&gt; RSiteSearch("vector outer product")</a:t>
            </a:r>
          </a:p>
          <a:p>
            <a:r>
              <a:rPr lang="en-GB" b="0">
                <a:latin typeface="Courier New" pitchFamily="49" charset="0"/>
                <a:cs typeface="Courier New" pitchFamily="49" charset="0"/>
              </a:rPr>
              <a:t>A search query has been submitted to http://search.r-project.org</a:t>
            </a:r>
          </a:p>
          <a:p>
            <a:r>
              <a:rPr lang="en-GB" b="0">
                <a:latin typeface="Courier New" pitchFamily="49" charset="0"/>
                <a:cs typeface="Courier New" pitchFamily="49" charset="0"/>
              </a:rPr>
              <a:t>The results page should open in your browser shortly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Summary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05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pPr eaLnBrk="1" hangingPunct="1"/>
            <a:r>
              <a:rPr lang="en-GB" dirty="0"/>
              <a:t>We covered</a:t>
            </a:r>
          </a:p>
          <a:p>
            <a:pPr lvl="1" eaLnBrk="1" hangingPunct="1"/>
            <a:r>
              <a:rPr lang="en-GB" dirty="0"/>
              <a:t>Writing your own functions</a:t>
            </a:r>
          </a:p>
          <a:p>
            <a:pPr lvl="1" eaLnBrk="1" hangingPunct="1"/>
            <a:r>
              <a:rPr lang="en-GB" dirty="0"/>
              <a:t>Creating and using R scripts</a:t>
            </a:r>
          </a:p>
          <a:p>
            <a:pPr lvl="1" eaLnBrk="1" hangingPunct="1"/>
            <a:r>
              <a:rPr lang="en-GB" dirty="0"/>
              <a:t>For loops</a:t>
            </a:r>
          </a:p>
          <a:p>
            <a:pPr lvl="1" eaLnBrk="1" hangingPunct="1"/>
            <a:r>
              <a:rPr lang="en-GB" dirty="0"/>
              <a:t>Comments</a:t>
            </a:r>
          </a:p>
          <a:p>
            <a:pPr lvl="1" eaLnBrk="1" hangingPunct="1"/>
            <a:r>
              <a:rPr lang="en-GB" dirty="0"/>
              <a:t>Running modelling simulations</a:t>
            </a:r>
          </a:p>
          <a:p>
            <a:pPr lvl="1" eaLnBrk="1" hangingPunct="1"/>
            <a:r>
              <a:rPr lang="en-GB" dirty="0"/>
              <a:t>Getting help with R</a:t>
            </a:r>
          </a:p>
          <a:p>
            <a:pPr lvl="1" eaLnBrk="1" hangingPunct="1"/>
            <a:r>
              <a:rPr lang="en-GB" dirty="0"/>
              <a:t>Default parameter values, named parameters</a:t>
            </a:r>
          </a:p>
          <a:p>
            <a:pPr lvl="1" eaLnBrk="1" hangingPunct="1"/>
            <a:r>
              <a:rPr lang="en-GB" dirty="0"/>
              <a:t>If else statements</a:t>
            </a:r>
          </a:p>
          <a:p>
            <a:pPr lvl="1" eaLnBrk="1" hangingPunct="1"/>
            <a:endParaRPr lang="en-GB" dirty="0"/>
          </a:p>
        </p:txBody>
      </p:sp>
      <p:sp>
        <p:nvSpPr>
          <p:cNvPr id="130052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D36EAC2B-3683-42F9-A0B1-43C864081198}" type="slidenum">
              <a:rPr lang="en-GB" b="0">
                <a:latin typeface="Calibri" pitchFamily="34" charset="0"/>
              </a:rPr>
              <a:pPr/>
              <a:t>62</a:t>
            </a:fld>
            <a:endParaRPr lang="en-GB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053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your own, and soon (tonight)</a:t>
            </a:r>
            <a:endParaRPr lang="en-US" dirty="0"/>
          </a:p>
        </p:txBody>
      </p:sp>
      <p:sp>
        <p:nvSpPr>
          <p:cNvPr id="1320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Finish the exercises introduced today, if you have not already finished</a:t>
            </a:r>
          </a:p>
          <a:p>
            <a:r>
              <a:rPr lang="en-GB" dirty="0"/>
              <a:t>Revise the material delivered today</a:t>
            </a:r>
          </a:p>
          <a:p>
            <a:r>
              <a:rPr lang="en-GB" dirty="0"/>
              <a:t>Really try to internalize both the concepts and the technical R bits – you’ll need to build on these more and more as you go, so they need to become second nature!</a:t>
            </a:r>
          </a:p>
          <a:p>
            <a:r>
              <a:rPr lang="en-GB" dirty="0"/>
              <a:t>Additional exercises to follow – do them!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Suppose a sheep population consists of juveniles and adults</a:t>
            </a:r>
          </a:p>
          <a:p>
            <a:r>
              <a:rPr lang="en-GB" sz="2400" dirty="0"/>
              <a:t>Suppose each year the average female adult births 1.1 juveniles, juveniles have a 30% chance of death, and adults have a 50% chance of death</a:t>
            </a:r>
          </a:p>
          <a:p>
            <a:r>
              <a:rPr lang="en-GB" sz="2400" dirty="0"/>
              <a:t>Write a function that </a:t>
            </a:r>
          </a:p>
          <a:p>
            <a:pPr lvl="1"/>
            <a:r>
              <a:rPr lang="en-GB" sz="2400" dirty="0"/>
              <a:t>accepts the arguments J0 and A0, which are populations of juveniles and adults in year 0; and n, the year to which to simulate</a:t>
            </a:r>
          </a:p>
          <a:p>
            <a:pPr lvl="1"/>
            <a:r>
              <a:rPr lang="en-GB" sz="2400" dirty="0"/>
              <a:t>Make it print to the screen the populations for juveniles and adults in each year from 0 up to n; also make it plot</a:t>
            </a:r>
          </a:p>
          <a:p>
            <a:pPr lvl="1"/>
            <a:r>
              <a:rPr lang="en-GB" sz="2400" dirty="0"/>
              <a:t>It returns the final populations in a length-2 vector</a:t>
            </a:r>
          </a:p>
          <a:p>
            <a:r>
              <a:rPr lang="en-GB" sz="2400" dirty="0"/>
              <a:t>What does the population trajectory look like after a transient period, regardless of initial densities?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36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/>
              <a:t>Write a function that accepts as argument a single positive integer, and it tells you whether it is a prime number or not</a:t>
            </a:r>
          </a:p>
          <a:p>
            <a:r>
              <a:rPr lang="en-GB" sz="2400" dirty="0"/>
              <a:t>Write a script that accepts a single positive integer and it tells you whether it is another integer raised to the third power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Write a script that accepts a vector, x, consisting of repetitions of the symbols ‘A’, ‘C’, ‘G’, ‘T’ in random orders and another such vector, y, written in to the top lines, and tells you whether y occurs anywhere as a sub-vector of x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442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the file </a:t>
            </a:r>
            <a:r>
              <a:rPr lang="en-GB" dirty="0" err="1"/>
              <a:t>SequenceData.RData</a:t>
            </a:r>
            <a:r>
              <a:rPr lang="en-GB" dirty="0"/>
              <a:t> from blackboard, put it in your working directory, and load it into R using the command load(‘</a:t>
            </a:r>
            <a:r>
              <a:rPr lang="en-GB" dirty="0" err="1"/>
              <a:t>SequenceData.Rdata</a:t>
            </a:r>
            <a:r>
              <a:rPr lang="en-GB" dirty="0"/>
              <a:t>’). Look at it using </a:t>
            </a:r>
            <a:r>
              <a:rPr lang="en-GB" dirty="0" err="1"/>
              <a:t>ls</a:t>
            </a:r>
            <a:r>
              <a:rPr lang="en-GB" dirty="0"/>
              <a:t>() and by displaying the two variables in it, </a:t>
            </a:r>
            <a:r>
              <a:rPr lang="en-GB" dirty="0" err="1"/>
              <a:t>longseq</a:t>
            </a:r>
            <a:r>
              <a:rPr lang="en-GB" dirty="0"/>
              <a:t> and </a:t>
            </a:r>
            <a:r>
              <a:rPr lang="en-GB" dirty="0" err="1"/>
              <a:t>shortseq</a:t>
            </a:r>
            <a:r>
              <a:rPr lang="en-GB" dirty="0"/>
              <a:t>, to the screen</a:t>
            </a:r>
          </a:p>
          <a:p>
            <a:r>
              <a:rPr lang="en-GB" dirty="0"/>
              <a:t>The variable </a:t>
            </a:r>
            <a:r>
              <a:rPr lang="en-GB" dirty="0" err="1"/>
              <a:t>shortseq</a:t>
            </a:r>
            <a:r>
              <a:rPr lang="en-GB" dirty="0"/>
              <a:t> aligns (i.e., agrees very well) with some sub-sequence of </a:t>
            </a:r>
            <a:r>
              <a:rPr lang="en-GB" dirty="0" err="1"/>
              <a:t>longseq</a:t>
            </a:r>
            <a:r>
              <a:rPr lang="en-GB" dirty="0"/>
              <a:t>. Find the subsequence. How good is the agreement?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59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height of a tree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5072062"/>
          </a:xfrm>
        </p:spPr>
        <p:txBody>
          <a:bodyPr/>
          <a:lstStyle/>
          <a:p>
            <a:pPr eaLnBrk="1" hangingPunct="1"/>
            <a:r>
              <a:rPr lang="en-GB" sz="2400" dirty="0"/>
              <a:t>Enter into your script</a:t>
            </a:r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>
              <a:buFont typeface="Arial" charset="0"/>
              <a:buNone/>
            </a:pPr>
            <a:endParaRPr lang="en-GB" sz="2400" dirty="0"/>
          </a:p>
          <a:p>
            <a:pPr eaLnBrk="1" hangingPunct="1"/>
            <a:r>
              <a:rPr lang="en-GB" sz="2400" dirty="0" err="1"/>
              <a:t>TreeHeight</a:t>
            </a:r>
            <a:r>
              <a:rPr lang="en-GB" sz="2400" dirty="0"/>
              <a:t> gets a function</a:t>
            </a:r>
          </a:p>
          <a:p>
            <a:pPr eaLnBrk="1" hangingPunct="1"/>
            <a:r>
              <a:rPr lang="en-GB" sz="2400" dirty="0"/>
              <a:t>degrees and distance are the </a:t>
            </a:r>
            <a:r>
              <a:rPr lang="en-GB" sz="2400" b="1" dirty="0"/>
              <a:t>parameters</a:t>
            </a:r>
            <a:r>
              <a:rPr lang="en-GB" sz="2400" dirty="0"/>
              <a:t> of the function, a.k.a., </a:t>
            </a:r>
            <a:r>
              <a:rPr lang="en-GB" sz="2400" b="1" dirty="0"/>
              <a:t>arguments</a:t>
            </a:r>
            <a:endParaRPr lang="en-GB" sz="2400" dirty="0"/>
          </a:p>
          <a:p>
            <a:pPr eaLnBrk="1" hangingPunct="1"/>
            <a:r>
              <a:rPr lang="en-GB" sz="2400" dirty="0"/>
              <a:t>Lines inside {} (called </a:t>
            </a:r>
            <a:r>
              <a:rPr lang="en-GB" sz="2400" b="1" dirty="0"/>
              <a:t>curly braces</a:t>
            </a:r>
            <a:r>
              <a:rPr lang="en-GB" sz="2400" dirty="0"/>
              <a:t>) make up the </a:t>
            </a:r>
            <a:r>
              <a:rPr lang="en-GB" sz="2400" b="1" dirty="0"/>
              <a:t>function body</a:t>
            </a:r>
          </a:p>
          <a:p>
            <a:pPr eaLnBrk="1" hangingPunct="1"/>
            <a:r>
              <a:rPr lang="en-GB" sz="2400" dirty="0"/>
              <a:t>The tan() function works in radians, not degrees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30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03B48E8A-9952-48F6-83A6-21DCB49655B5}" type="slidenum">
              <a:rPr lang="en-GB" b="0">
                <a:latin typeface="Calibri" pitchFamily="34" charset="0"/>
              </a:rPr>
              <a:pPr/>
              <a:t>7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27653" name="TextBox 7"/>
          <p:cNvSpPr txBox="1">
            <a:spLocks noChangeArrowheads="1"/>
          </p:cNvSpPr>
          <p:nvPr/>
        </p:nvSpPr>
        <p:spPr bwMode="auto">
          <a:xfrm>
            <a:off x="857250" y="2000250"/>
            <a:ext cx="7786688" cy="23082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 dirty="0" err="1">
                <a:latin typeface="Courier New" pitchFamily="49" charset="0"/>
                <a:cs typeface="Courier New" pitchFamily="49" charset="0"/>
              </a:rPr>
              <a:t>TreeHeight</a:t>
            </a:r>
            <a:r>
              <a:rPr lang="en-GB" b="0" dirty="0">
                <a:latin typeface="Courier New" pitchFamily="49" charset="0"/>
                <a:cs typeface="Courier New" pitchFamily="49" charset="0"/>
              </a:rPr>
              <a:t> &lt;- function(degrees, distance)</a:t>
            </a:r>
          </a:p>
          <a:p>
            <a:r>
              <a:rPr lang="en-GB" b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0" dirty="0">
                <a:latin typeface="Courier New" pitchFamily="49" charset="0"/>
                <a:cs typeface="Courier New" pitchFamily="49" charset="0"/>
              </a:rPr>
              <a:t>    radians &lt;- degrees * pi / 180</a:t>
            </a:r>
          </a:p>
          <a:p>
            <a:r>
              <a:rPr lang="en-GB" b="0" dirty="0">
                <a:latin typeface="Courier New" pitchFamily="49" charset="0"/>
                <a:cs typeface="Courier New" pitchFamily="49" charset="0"/>
              </a:rPr>
              <a:t>    height &lt;- distance * tan(radians)</a:t>
            </a:r>
          </a:p>
          <a:p>
            <a:r>
              <a:rPr lang="en-GB" b="0" dirty="0">
                <a:latin typeface="Courier New" pitchFamily="49" charset="0"/>
                <a:cs typeface="Courier New" pitchFamily="49" charset="0"/>
              </a:rPr>
              <a:t>    return (height)</a:t>
            </a:r>
          </a:p>
          <a:p>
            <a:r>
              <a:rPr lang="en-GB" b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0" dirty="0">
              <a:latin typeface="Courier New" pitchFamily="49" charset="0"/>
              <a:cs typeface="Courier New" pitchFamily="49" charset="0"/>
            </a:endParaRPr>
          </a:p>
          <a:p>
            <a:r>
              <a:rPr lang="en-GB" b="0" dirty="0" err="1">
                <a:latin typeface="Courier New" pitchFamily="49" charset="0"/>
                <a:cs typeface="Courier New" pitchFamily="49" charset="0"/>
              </a:rPr>
              <a:t>TreeHeight</a:t>
            </a:r>
            <a:r>
              <a:rPr lang="en-GB" b="0" dirty="0">
                <a:latin typeface="Courier New" pitchFamily="49" charset="0"/>
                <a:cs typeface="Courier New" pitchFamily="49" charset="0"/>
              </a:rPr>
              <a:t>(37, 40)</a:t>
            </a:r>
          </a:p>
        </p:txBody>
      </p:sp>
      <p:pic>
        <p:nvPicPr>
          <p:cNvPr id="27654" name="Picture 2" descr="C:\Users\lawrence\Pictures\Microsoft Clip Organizer\j044179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Let’s run it!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9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From the script</a:t>
            </a:r>
          </a:p>
          <a:p>
            <a:pPr lvl="1" eaLnBrk="1" hangingPunct="1"/>
            <a:r>
              <a:rPr lang="en-GB" dirty="0"/>
              <a:t>Highlight the function and send it to R with the appropriate button</a:t>
            </a:r>
          </a:p>
          <a:p>
            <a:pPr lvl="1" eaLnBrk="1" hangingPunct="1"/>
            <a:r>
              <a:rPr lang="en-GB" dirty="0"/>
              <a:t>Then send the call line to R with the “send line” button</a:t>
            </a:r>
          </a:p>
          <a:p>
            <a:pPr eaLnBrk="1" hangingPunct="1"/>
            <a:r>
              <a:rPr lang="en-GB" dirty="0"/>
              <a:t>In R</a:t>
            </a:r>
          </a:p>
          <a:p>
            <a:pPr lvl="1" eaLnBrk="1" hangingPunct="1"/>
            <a:r>
              <a:rPr lang="en-GB" dirty="0"/>
              <a:t>Use the up arrow to retrieve the old call</a:t>
            </a:r>
          </a:p>
          <a:p>
            <a:pPr lvl="1" eaLnBrk="1" hangingPunct="1"/>
            <a:r>
              <a:rPr lang="en-GB" dirty="0"/>
              <a:t>Re-call it, modified, in several different ways</a:t>
            </a:r>
          </a:p>
        </p:txBody>
      </p: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30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47276F4C-2061-4BD9-B352-C0B47E884AC2}" type="slidenum">
              <a:rPr lang="en-GB" b="0">
                <a:latin typeface="Calibri" pitchFamily="34" charset="0"/>
              </a:rPr>
              <a:pPr/>
              <a:t>8</a:t>
            </a:fld>
            <a:endParaRPr lang="en-GB" b="0">
              <a:latin typeface="Calibri" pitchFamily="34" charset="0"/>
            </a:endParaRPr>
          </a:p>
        </p:txBody>
      </p:sp>
      <p:pic>
        <p:nvPicPr>
          <p:cNvPr id="29701" name="Picture 2" descr="C:\Users\lawrence\Pictures\Microsoft Clip Organizer\j044179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height of a tree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3000" dirty="0"/>
              <a:t>You should see:</a:t>
            </a:r>
          </a:p>
          <a:p>
            <a:pPr eaLnBrk="1" hangingPunct="1">
              <a:lnSpc>
                <a:spcPct val="80000"/>
              </a:lnSpc>
            </a:pPr>
            <a:endParaRPr lang="en-GB" sz="3000" dirty="0"/>
          </a:p>
          <a:p>
            <a:pPr eaLnBrk="1" hangingPunct="1">
              <a:lnSpc>
                <a:spcPct val="80000"/>
              </a:lnSpc>
            </a:pPr>
            <a:endParaRPr lang="en-GB" sz="3000" dirty="0"/>
          </a:p>
          <a:p>
            <a:pPr eaLnBrk="1" hangingPunct="1">
              <a:lnSpc>
                <a:spcPct val="80000"/>
              </a:lnSpc>
            </a:pPr>
            <a:endParaRPr lang="en-GB" sz="3000" dirty="0"/>
          </a:p>
          <a:p>
            <a:pPr eaLnBrk="1" hangingPunct="1">
              <a:lnSpc>
                <a:spcPct val="80000"/>
              </a:lnSpc>
            </a:pPr>
            <a:endParaRPr lang="en-GB" sz="3000" dirty="0"/>
          </a:p>
          <a:p>
            <a:pPr eaLnBrk="1" hangingPunct="1">
              <a:lnSpc>
                <a:spcPct val="80000"/>
              </a:lnSpc>
            </a:pPr>
            <a:endParaRPr lang="en-GB" sz="3000" dirty="0"/>
          </a:p>
          <a:p>
            <a:pPr eaLnBrk="1" hangingPunct="1">
              <a:lnSpc>
                <a:spcPct val="80000"/>
              </a:lnSpc>
            </a:pPr>
            <a:endParaRPr lang="en-GB" sz="3000" dirty="0"/>
          </a:p>
          <a:p>
            <a:pPr eaLnBrk="1" hangingPunct="1">
              <a:lnSpc>
                <a:spcPct val="80000"/>
              </a:lnSpc>
            </a:pPr>
            <a:r>
              <a:rPr lang="en-GB" sz="3000" dirty="0"/>
              <a:t>The distance was measured in meters so the tree is 30.14 m tall</a:t>
            </a:r>
          </a:p>
          <a:p>
            <a:pPr eaLnBrk="1" hangingPunct="1">
              <a:lnSpc>
                <a:spcPct val="80000"/>
              </a:lnSpc>
            </a:pPr>
            <a:r>
              <a:rPr lang="en-GB" sz="3000" dirty="0"/>
              <a:t>The </a:t>
            </a:r>
            <a:r>
              <a:rPr lang="en-GB" sz="3000" dirty="0" err="1"/>
              <a:t>TreeHeight</a:t>
            </a:r>
            <a:r>
              <a:rPr lang="en-GB" sz="3000" dirty="0"/>
              <a:t> function can now be used whenever you want, just like the built in functions mean(), max(), min() etc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30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6781C55F-6395-4198-835D-6AE8FDC3371D}" type="slidenum">
              <a:rPr lang="en-GB" b="0">
                <a:latin typeface="Calibri" pitchFamily="34" charset="0"/>
              </a:rPr>
              <a:pPr/>
              <a:t>9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31749" name="TextBox 7"/>
          <p:cNvSpPr txBox="1">
            <a:spLocks noChangeArrowheads="1"/>
          </p:cNvSpPr>
          <p:nvPr/>
        </p:nvSpPr>
        <p:spPr bwMode="auto">
          <a:xfrm>
            <a:off x="928688" y="2057400"/>
            <a:ext cx="7715250" cy="2586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TreeHeight &lt;- function(degrees, distance)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{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  radians &lt;- degrees * pi / 180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  height &lt;- distance * tan(radians)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  return (height)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TreeHeight(37, 40)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30.14216</a:t>
            </a:r>
          </a:p>
        </p:txBody>
      </p:sp>
      <p:pic>
        <p:nvPicPr>
          <p:cNvPr id="31750" name="Picture 2" descr="C:\Users\lawrence\Pictures\Microsoft Clip Organizer\j044179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16732</TotalTime>
  <Words>4908</Words>
  <Application>Microsoft Office PowerPoint</Application>
  <PresentationFormat>On-screen Show (4:3)</PresentationFormat>
  <Paragraphs>767</Paragraphs>
  <Slides>66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Comic Sans MS</vt:lpstr>
      <vt:lpstr>Courier New</vt:lpstr>
      <vt:lpstr>Wingdings</vt:lpstr>
      <vt:lpstr>Office Theme</vt:lpstr>
      <vt:lpstr>Introduction to programming in R, part 2</vt:lpstr>
      <vt:lpstr>Scripts</vt:lpstr>
      <vt:lpstr>The height of a tree</vt:lpstr>
      <vt:lpstr>The height of a tree</vt:lpstr>
      <vt:lpstr>Writing your own functions</vt:lpstr>
      <vt:lpstr>Our first self-made R function</vt:lpstr>
      <vt:lpstr>The height of a tree</vt:lpstr>
      <vt:lpstr>Let’s run it!</vt:lpstr>
      <vt:lpstr>The height of a tree</vt:lpstr>
      <vt:lpstr>More tree heights</vt:lpstr>
      <vt:lpstr>More tree heights</vt:lpstr>
      <vt:lpstr>The anatomy (syntax) of a function</vt:lpstr>
      <vt:lpstr>Important function philosophy  </vt:lpstr>
      <vt:lpstr>PowerPoint Presentation</vt:lpstr>
      <vt:lpstr>Exercise 5: writing a function </vt:lpstr>
      <vt:lpstr>PowerPoint Presentation</vt:lpstr>
      <vt:lpstr>What’s missing? </vt:lpstr>
      <vt:lpstr>Loops</vt:lpstr>
      <vt:lpstr>Loops</vt:lpstr>
      <vt:lpstr>Loops</vt:lpstr>
      <vt:lpstr>Loops</vt:lpstr>
      <vt:lpstr>Loops</vt:lpstr>
      <vt:lpstr>Loops</vt:lpstr>
      <vt:lpstr>Loops</vt:lpstr>
      <vt:lpstr>Exercise 6: write some for loops</vt:lpstr>
      <vt:lpstr>Exercise 6: write a for loop</vt:lpstr>
      <vt:lpstr>Exercise 6: write a for loop</vt:lpstr>
      <vt:lpstr>Exercise 6: write a for loop</vt:lpstr>
      <vt:lpstr>PowerPoint Presentation</vt:lpstr>
      <vt:lpstr>Brackets</vt:lpstr>
      <vt:lpstr>Modelling</vt:lpstr>
      <vt:lpstr>Exponential growth</vt:lpstr>
      <vt:lpstr>Exponential growth</vt:lpstr>
      <vt:lpstr>Loops and functions together!</vt:lpstr>
      <vt:lpstr>Exponential growth</vt:lpstr>
      <vt:lpstr>Exponential growth</vt:lpstr>
      <vt:lpstr>Comments</vt:lpstr>
      <vt:lpstr>Comments</vt:lpstr>
      <vt:lpstr>Default parameter values</vt:lpstr>
      <vt:lpstr>Default parameter values</vt:lpstr>
      <vt:lpstr>Not Applicable and rep()</vt:lpstr>
      <vt:lpstr>Density dependent growth</vt:lpstr>
      <vt:lpstr>Density dependent growth</vt:lpstr>
      <vt:lpstr>Nt is small</vt:lpstr>
      <vt:lpstr>Nt is K</vt:lpstr>
      <vt:lpstr>Nt is large</vt:lpstr>
      <vt:lpstr>Expected behaviour</vt:lpstr>
      <vt:lpstr>The Ricker model in R</vt:lpstr>
      <vt:lpstr>The Ricker model in R</vt:lpstr>
      <vt:lpstr>The Ricker model</vt:lpstr>
      <vt:lpstr>The Ricker model</vt:lpstr>
      <vt:lpstr>Exercises 7: Ricker</vt:lpstr>
      <vt:lpstr>Exercises 7: Ricker</vt:lpstr>
      <vt:lpstr>Exercises 7: Ricker</vt:lpstr>
      <vt:lpstr>Exercises 7: Ricker</vt:lpstr>
      <vt:lpstr>If statements, if-else statements</vt:lpstr>
      <vt:lpstr>If statements, if-else statements</vt:lpstr>
      <vt:lpstr>PowerPoint Presentation</vt:lpstr>
      <vt:lpstr>Getting help with R</vt:lpstr>
      <vt:lpstr>R help pages</vt:lpstr>
      <vt:lpstr>Getting help with R</vt:lpstr>
      <vt:lpstr>Summary</vt:lpstr>
      <vt:lpstr>On your own, and soon (tonight)</vt:lpstr>
      <vt:lpstr>Homework exercise</vt:lpstr>
      <vt:lpstr>Homework exercises</vt:lpstr>
      <vt:lpstr>Homework exercise</vt:lpstr>
    </vt:vector>
  </TitlesOfParts>
  <Company>Imperial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Lawrence Hudson</dc:creator>
  <cp:lastModifiedBy>Reuman, Daniel Clark</cp:lastModifiedBy>
  <cp:revision>565</cp:revision>
  <dcterms:created xsi:type="dcterms:W3CDTF">2009-09-14T14:06:39Z</dcterms:created>
  <dcterms:modified xsi:type="dcterms:W3CDTF">2024-07-04T14:22:05Z</dcterms:modified>
</cp:coreProperties>
</file>