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handoutMasterIdLst>
    <p:handoutMasterId r:id="rId67"/>
  </p:handoutMasterIdLst>
  <p:sldIdLst>
    <p:sldId id="256" r:id="rId2"/>
    <p:sldId id="311" r:id="rId3"/>
    <p:sldId id="335" r:id="rId4"/>
    <p:sldId id="312" r:id="rId5"/>
    <p:sldId id="313" r:id="rId6"/>
    <p:sldId id="314" r:id="rId7"/>
    <p:sldId id="326" r:id="rId8"/>
    <p:sldId id="317" r:id="rId9"/>
    <p:sldId id="315" r:id="rId10"/>
    <p:sldId id="316" r:id="rId11"/>
    <p:sldId id="309" r:id="rId12"/>
    <p:sldId id="318" r:id="rId13"/>
    <p:sldId id="319" r:id="rId14"/>
    <p:sldId id="303" r:id="rId15"/>
    <p:sldId id="304" r:id="rId16"/>
    <p:sldId id="305" r:id="rId17"/>
    <p:sldId id="306" r:id="rId18"/>
    <p:sldId id="307" r:id="rId19"/>
    <p:sldId id="259" r:id="rId20"/>
    <p:sldId id="263" r:id="rId21"/>
    <p:sldId id="264" r:id="rId22"/>
    <p:sldId id="260" r:id="rId23"/>
    <p:sldId id="261" r:id="rId24"/>
    <p:sldId id="262" r:id="rId25"/>
    <p:sldId id="265" r:id="rId26"/>
    <p:sldId id="270" r:id="rId27"/>
    <p:sldId id="266" r:id="rId28"/>
    <p:sldId id="267" r:id="rId29"/>
    <p:sldId id="268" r:id="rId30"/>
    <p:sldId id="269" r:id="rId31"/>
    <p:sldId id="321" r:id="rId32"/>
    <p:sldId id="276" r:id="rId33"/>
    <p:sldId id="271" r:id="rId34"/>
    <p:sldId id="273" r:id="rId35"/>
    <p:sldId id="274" r:id="rId36"/>
    <p:sldId id="320" r:id="rId37"/>
    <p:sldId id="332" r:id="rId38"/>
    <p:sldId id="272" r:id="rId39"/>
    <p:sldId id="275" r:id="rId40"/>
    <p:sldId id="277" r:id="rId41"/>
    <p:sldId id="278" r:id="rId42"/>
    <p:sldId id="279" r:id="rId43"/>
    <p:sldId id="280" r:id="rId44"/>
    <p:sldId id="281" r:id="rId45"/>
    <p:sldId id="282" r:id="rId46"/>
    <p:sldId id="324" r:id="rId47"/>
    <p:sldId id="325" r:id="rId48"/>
    <p:sldId id="327" r:id="rId49"/>
    <p:sldId id="328" r:id="rId50"/>
    <p:sldId id="286" r:id="rId51"/>
    <p:sldId id="295" r:id="rId52"/>
    <p:sldId id="296" r:id="rId53"/>
    <p:sldId id="297" r:id="rId54"/>
    <p:sldId id="298" r:id="rId55"/>
    <p:sldId id="333" r:id="rId56"/>
    <p:sldId id="334" r:id="rId57"/>
    <p:sldId id="299" r:id="rId58"/>
    <p:sldId id="300" r:id="rId59"/>
    <p:sldId id="289" r:id="rId60"/>
    <p:sldId id="290" r:id="rId61"/>
    <p:sldId id="331" r:id="rId62"/>
    <p:sldId id="323" r:id="rId63"/>
    <p:sldId id="330" r:id="rId64"/>
    <p:sldId id="322" r:id="rId65"/>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36" autoAdjust="0"/>
    <p:restoredTop sz="94645" autoAdjust="0"/>
  </p:normalViewPr>
  <p:slideViewPr>
    <p:cSldViewPr>
      <p:cViewPr varScale="1">
        <p:scale>
          <a:sx n="112" d="100"/>
          <a:sy n="112" d="100"/>
        </p:scale>
        <p:origin x="1902"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9" d="100"/>
          <a:sy n="89" d="100"/>
        </p:scale>
        <p:origin x="-307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b="0">
                <a:latin typeface="+mn-lt"/>
              </a:defRPr>
            </a:lvl1pPr>
          </a:lstStyle>
          <a:p>
            <a:pPr>
              <a:defRPr/>
            </a:pP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b="0">
                <a:latin typeface="+mn-lt"/>
              </a:defRPr>
            </a:lvl1pPr>
          </a:lstStyle>
          <a:p>
            <a:pPr>
              <a:defRPr/>
            </a:pPr>
            <a:fld id="{9F4577DA-31C4-4A51-B006-29315D3247A6}" type="datetimeFigureOut">
              <a:rPr lang="en-US"/>
              <a:pPr>
                <a:defRPr/>
              </a:pPr>
              <a:t>7/4/2024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b="0">
                <a:latin typeface="+mn-lt"/>
              </a:defRPr>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b="0">
                <a:latin typeface="+mn-lt"/>
              </a:defRPr>
            </a:lvl1pPr>
          </a:lstStyle>
          <a:p>
            <a:pPr>
              <a:defRPr/>
            </a:pPr>
            <a:fld id="{CA81A611-24E6-45F6-8477-B8A33115D019}" type="slidenum">
              <a:rPr lang="en-GB"/>
              <a:pPr>
                <a:defRPr/>
              </a:pPr>
              <a:t>‹#›</a:t>
            </a:fld>
            <a:endParaRPr lang="en-GB"/>
          </a:p>
        </p:txBody>
      </p:sp>
    </p:spTree>
    <p:extLst>
      <p:ext uri="{BB962C8B-B14F-4D97-AF65-F5344CB8AC3E}">
        <p14:creationId xmlns:p14="http://schemas.microsoft.com/office/powerpoint/2010/main" val="22031470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b="0">
                <a:latin typeface="+mn-lt"/>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b="0">
                <a:latin typeface="+mn-lt"/>
              </a:defRPr>
            </a:lvl1pPr>
          </a:lstStyle>
          <a:p>
            <a:pPr>
              <a:defRPr/>
            </a:pPr>
            <a:fld id="{2054E94B-025A-4283-A80B-500AD9AF7A31}" type="datetimeFigureOut">
              <a:rPr lang="en-US"/>
              <a:pPr>
                <a:defRPr/>
              </a:pPr>
              <a:t>7/4/2024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b="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b="0">
                <a:latin typeface="+mn-lt"/>
              </a:defRPr>
            </a:lvl1pPr>
          </a:lstStyle>
          <a:p>
            <a:pPr>
              <a:defRPr/>
            </a:pPr>
            <a:fld id="{E1F00240-1DBA-4F82-B6A6-3299D1AC991B}" type="slidenum">
              <a:rPr lang="en-GB"/>
              <a:pPr>
                <a:defRPr/>
              </a:pPr>
              <a:t>‹#›</a:t>
            </a:fld>
            <a:endParaRPr lang="en-GB"/>
          </a:p>
        </p:txBody>
      </p:sp>
    </p:spTree>
    <p:extLst>
      <p:ext uri="{BB962C8B-B14F-4D97-AF65-F5344CB8AC3E}">
        <p14:creationId xmlns:p14="http://schemas.microsoft.com/office/powerpoint/2010/main" val="23879206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
        <p:nvSpPr>
          <p:cNvPr id="16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860BB4-32E8-4954-A90A-5E29143026AB}" type="slidenum">
              <a:rPr lang="en-GB"/>
              <a:pPr fontAlgn="base">
                <a:spcBef>
                  <a:spcPct val="0"/>
                </a:spcBef>
                <a:spcAft>
                  <a:spcPct val="0"/>
                </a:spcAft>
                <a:defRPr/>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17B89F-9186-438A-B57A-88CFF42B80E3}" type="slidenum">
              <a:rPr lang="en-US"/>
              <a:pPr/>
              <a:t>10</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p:spPr>
      </p:sp>
      <p:sp>
        <p:nvSpPr>
          <p:cNvPr id="100355"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p:spPr>
      </p:sp>
      <p:sp>
        <p:nvSpPr>
          <p:cNvPr id="102403"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bwMode="auto">
          <a:noFill/>
          <a:ln>
            <a:solidFill>
              <a:srgbClr val="000000"/>
            </a:solidFill>
            <a:miter lim="800000"/>
            <a:headEnd/>
            <a:tailEnd/>
          </a:ln>
        </p:spPr>
      </p:sp>
      <p:sp>
        <p:nvSpPr>
          <p:cNvPr id="104451"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noFill/>
          <a:ln>
            <a:solidFill>
              <a:srgbClr val="000000"/>
            </a:solidFill>
            <a:miter lim="800000"/>
            <a:headEnd/>
            <a:tailEnd/>
          </a:ln>
        </p:spPr>
      </p:sp>
      <p:sp>
        <p:nvSpPr>
          <p:cNvPr id="106499"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p:spPr>
      </p:sp>
      <p:sp>
        <p:nvSpPr>
          <p:cNvPr id="108547"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
        <p:nvSpPr>
          <p:cNvPr id="184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E60EE9E-CEEA-44E1-B8D4-BA6DBDBFCB4C}" type="slidenum">
              <a:rPr lang="en-GB"/>
              <a:pPr fontAlgn="base">
                <a:spcBef>
                  <a:spcPct val="0"/>
                </a:spcBef>
                <a:spcAft>
                  <a:spcPct val="0"/>
                </a:spcAft>
                <a:defRPr/>
              </a:pPr>
              <a:t>19</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bwMode="auto">
          <a:noFill/>
          <a:ln>
            <a:solidFill>
              <a:srgbClr val="000000"/>
            </a:solidFill>
            <a:miter lim="800000"/>
            <a:headEnd/>
            <a:tailEnd/>
          </a:ln>
        </p:spPr>
      </p:sp>
      <p:sp>
        <p:nvSpPr>
          <p:cNvPr id="22530"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bwMode="auto">
          <a:noFill/>
          <a:ln>
            <a:solidFill>
              <a:srgbClr val="000000"/>
            </a:solidFill>
            <a:miter lim="800000"/>
            <a:headEnd/>
            <a:tailEnd/>
          </a:ln>
        </p:spPr>
      </p:sp>
      <p:sp>
        <p:nvSpPr>
          <p:cNvPr id="24578"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
        <p:nvSpPr>
          <p:cNvPr id="18435"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B10DE8EB-4E88-45A5-9619-026B3C23FC1F}" type="slidenum">
              <a:rPr lang="en-GB" sz="1200" b="0">
                <a:latin typeface="+mn-lt"/>
              </a:rPr>
              <a:pPr algn="r">
                <a:defRPr/>
              </a:pPr>
              <a:t>22</a:t>
            </a:fld>
            <a:endParaRPr lang="en-GB" sz="1200" b="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2581C-8B43-49D0-B2FE-C3A95987D011}" type="slidenum">
              <a:rPr lang="en-US"/>
              <a:pPr/>
              <a:t>2</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TextEdit="1"/>
          </p:cNvSpPr>
          <p:nvPr>
            <p:ph type="sldImg"/>
          </p:nvPr>
        </p:nvSpPr>
        <p:spPr bwMode="auto">
          <a:noFill/>
          <a:ln>
            <a:solidFill>
              <a:srgbClr val="000000"/>
            </a:solidFill>
            <a:miter lim="800000"/>
            <a:headEnd/>
            <a:tailEnd/>
          </a:ln>
        </p:spPr>
      </p:sp>
      <p:sp>
        <p:nvSpPr>
          <p:cNvPr id="28674"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TextEdit="1"/>
          </p:cNvSpPr>
          <p:nvPr>
            <p:ph type="sldImg"/>
          </p:nvPr>
        </p:nvSpPr>
        <p:spPr bwMode="auto">
          <a:noFill/>
          <a:ln>
            <a:solidFill>
              <a:srgbClr val="000000"/>
            </a:solidFill>
            <a:miter lim="800000"/>
            <a:headEnd/>
            <a:tailEnd/>
          </a:ln>
        </p:spPr>
      </p:sp>
      <p:sp>
        <p:nvSpPr>
          <p:cNvPr id="30722"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TextEdit="1"/>
          </p:cNvSpPr>
          <p:nvPr>
            <p:ph type="sldImg"/>
          </p:nvPr>
        </p:nvSpPr>
        <p:spPr bwMode="auto">
          <a:noFill/>
          <a:ln>
            <a:solidFill>
              <a:srgbClr val="000000"/>
            </a:solidFill>
            <a:miter lim="800000"/>
            <a:headEnd/>
            <a:tailEnd/>
          </a:ln>
        </p:spPr>
      </p:sp>
      <p:sp>
        <p:nvSpPr>
          <p:cNvPr id="32770"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TextEdit="1"/>
          </p:cNvSpPr>
          <p:nvPr>
            <p:ph type="sldImg"/>
          </p:nvPr>
        </p:nvSpPr>
        <p:spPr bwMode="auto">
          <a:noFill/>
          <a:ln>
            <a:solidFill>
              <a:srgbClr val="000000"/>
            </a:solidFill>
            <a:miter lim="800000"/>
            <a:headEnd/>
            <a:tailEnd/>
          </a:ln>
        </p:spPr>
      </p:sp>
      <p:sp>
        <p:nvSpPr>
          <p:cNvPr id="34818"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TextEdit="1"/>
          </p:cNvSpPr>
          <p:nvPr>
            <p:ph type="sldImg"/>
          </p:nvPr>
        </p:nvSpPr>
        <p:spPr bwMode="auto">
          <a:noFill/>
          <a:ln>
            <a:solidFill>
              <a:srgbClr val="000000"/>
            </a:solidFill>
            <a:miter lim="800000"/>
            <a:headEnd/>
            <a:tailEnd/>
          </a:ln>
        </p:spPr>
      </p:sp>
      <p:sp>
        <p:nvSpPr>
          <p:cNvPr id="36866"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TextEdit="1"/>
          </p:cNvSpPr>
          <p:nvPr>
            <p:ph type="sldImg"/>
          </p:nvPr>
        </p:nvSpPr>
        <p:spPr bwMode="auto">
          <a:noFill/>
          <a:ln>
            <a:solidFill>
              <a:srgbClr val="000000"/>
            </a:solidFill>
            <a:miter lim="800000"/>
            <a:headEnd/>
            <a:tailEnd/>
          </a:ln>
        </p:spPr>
      </p:sp>
      <p:sp>
        <p:nvSpPr>
          <p:cNvPr id="38914"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TextEdit="1"/>
          </p:cNvSpPr>
          <p:nvPr>
            <p:ph type="sldImg"/>
          </p:nvPr>
        </p:nvSpPr>
        <p:spPr bwMode="auto">
          <a:noFill/>
          <a:ln>
            <a:solidFill>
              <a:srgbClr val="000000"/>
            </a:solidFill>
            <a:miter lim="800000"/>
            <a:headEnd/>
            <a:tailEnd/>
          </a:ln>
        </p:spPr>
      </p:sp>
      <p:sp>
        <p:nvSpPr>
          <p:cNvPr id="40962"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TextEdit="1"/>
          </p:cNvSpPr>
          <p:nvPr>
            <p:ph type="sldImg"/>
          </p:nvPr>
        </p:nvSpPr>
        <p:spPr bwMode="auto">
          <a:noFill/>
          <a:ln>
            <a:solidFill>
              <a:srgbClr val="000000"/>
            </a:solidFill>
            <a:miter lim="800000"/>
            <a:headEnd/>
            <a:tailEnd/>
          </a:ln>
        </p:spPr>
      </p:sp>
      <p:sp>
        <p:nvSpPr>
          <p:cNvPr id="43010"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TextEdit="1"/>
          </p:cNvSpPr>
          <p:nvPr>
            <p:ph type="sldImg"/>
          </p:nvPr>
        </p:nvSpPr>
        <p:spPr bwMode="auto">
          <a:noFill/>
          <a:ln>
            <a:solidFill>
              <a:srgbClr val="000000"/>
            </a:solidFill>
            <a:miter lim="800000"/>
            <a:headEnd/>
            <a:tailEnd/>
          </a:ln>
        </p:spPr>
      </p:sp>
      <p:sp>
        <p:nvSpPr>
          <p:cNvPr id="45058"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TextEdit="1"/>
          </p:cNvSpPr>
          <p:nvPr>
            <p:ph type="sldImg"/>
          </p:nvPr>
        </p:nvSpPr>
        <p:spPr bwMode="auto">
          <a:noFill/>
          <a:ln>
            <a:solidFill>
              <a:srgbClr val="000000"/>
            </a:solidFill>
            <a:miter lim="800000"/>
            <a:headEnd/>
            <a:tailEnd/>
          </a:ln>
        </p:spPr>
      </p:sp>
      <p:sp>
        <p:nvSpPr>
          <p:cNvPr id="47106"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2581C-8B43-49D0-B2FE-C3A95987D011}" type="slidenum">
              <a:rPr lang="en-US">
                <a:solidFill>
                  <a:prstClr val="black"/>
                </a:solidFill>
              </a:rPr>
              <a:pPr/>
              <a:t>3</a:t>
            </a:fld>
            <a:endParaRPr lang="en-US">
              <a:solidFill>
                <a:prstClr val="black"/>
              </a:solidFill>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TextEdit="1"/>
          </p:cNvSpPr>
          <p:nvPr>
            <p:ph type="sldImg"/>
          </p:nvPr>
        </p:nvSpPr>
        <p:spPr bwMode="auto">
          <a:noFill/>
          <a:ln>
            <a:solidFill>
              <a:srgbClr val="000000"/>
            </a:solidFill>
            <a:miter lim="800000"/>
            <a:headEnd/>
            <a:tailEnd/>
          </a:ln>
        </p:spPr>
      </p:sp>
      <p:sp>
        <p:nvSpPr>
          <p:cNvPr id="49154"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TextEdit="1"/>
          </p:cNvSpPr>
          <p:nvPr>
            <p:ph type="sldImg"/>
          </p:nvPr>
        </p:nvSpPr>
        <p:spPr bwMode="auto">
          <a:noFill/>
          <a:ln>
            <a:solidFill>
              <a:srgbClr val="000000"/>
            </a:solidFill>
            <a:miter lim="800000"/>
            <a:headEnd/>
            <a:tailEnd/>
          </a:ln>
        </p:spPr>
      </p:sp>
      <p:sp>
        <p:nvSpPr>
          <p:cNvPr id="51202"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TextEdit="1"/>
          </p:cNvSpPr>
          <p:nvPr>
            <p:ph type="sldImg"/>
          </p:nvPr>
        </p:nvSpPr>
        <p:spPr bwMode="auto">
          <a:noFill/>
          <a:ln>
            <a:solidFill>
              <a:srgbClr val="000000"/>
            </a:solidFill>
            <a:miter lim="800000"/>
            <a:headEnd/>
            <a:tailEnd/>
          </a:ln>
        </p:spPr>
      </p:sp>
      <p:sp>
        <p:nvSpPr>
          <p:cNvPr id="53250"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TextEdit="1"/>
          </p:cNvSpPr>
          <p:nvPr>
            <p:ph type="sldImg"/>
          </p:nvPr>
        </p:nvSpPr>
        <p:spPr bwMode="auto">
          <a:noFill/>
          <a:ln>
            <a:solidFill>
              <a:srgbClr val="000000"/>
            </a:solidFill>
            <a:miter lim="800000"/>
            <a:headEnd/>
            <a:tailEnd/>
          </a:ln>
        </p:spPr>
      </p:sp>
      <p:sp>
        <p:nvSpPr>
          <p:cNvPr id="55298"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TextEdit="1"/>
          </p:cNvSpPr>
          <p:nvPr>
            <p:ph type="sldImg"/>
          </p:nvPr>
        </p:nvSpPr>
        <p:spPr bwMode="auto">
          <a:noFill/>
          <a:ln>
            <a:solidFill>
              <a:srgbClr val="000000"/>
            </a:solidFill>
            <a:miter lim="800000"/>
            <a:headEnd/>
            <a:tailEnd/>
          </a:ln>
        </p:spPr>
      </p:sp>
      <p:sp>
        <p:nvSpPr>
          <p:cNvPr id="57346"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TextEdit="1"/>
          </p:cNvSpPr>
          <p:nvPr>
            <p:ph type="sldImg"/>
          </p:nvPr>
        </p:nvSpPr>
        <p:spPr bwMode="auto">
          <a:noFill/>
          <a:ln>
            <a:solidFill>
              <a:srgbClr val="000000"/>
            </a:solidFill>
            <a:miter lim="800000"/>
            <a:headEnd/>
            <a:tailEnd/>
          </a:ln>
        </p:spPr>
      </p:sp>
      <p:sp>
        <p:nvSpPr>
          <p:cNvPr id="59394"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TextEdit="1"/>
          </p:cNvSpPr>
          <p:nvPr>
            <p:ph type="sldImg"/>
          </p:nvPr>
        </p:nvSpPr>
        <p:spPr bwMode="auto">
          <a:noFill/>
          <a:ln>
            <a:solidFill>
              <a:srgbClr val="000000"/>
            </a:solidFill>
            <a:miter lim="800000"/>
            <a:headEnd/>
            <a:tailEnd/>
          </a:ln>
        </p:spPr>
      </p:sp>
      <p:sp>
        <p:nvSpPr>
          <p:cNvPr id="61442"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TextEdit="1"/>
          </p:cNvSpPr>
          <p:nvPr>
            <p:ph type="sldImg"/>
          </p:nvPr>
        </p:nvSpPr>
        <p:spPr bwMode="auto">
          <a:noFill/>
          <a:ln>
            <a:solidFill>
              <a:srgbClr val="000000"/>
            </a:solidFill>
            <a:miter lim="800000"/>
            <a:headEnd/>
            <a:tailEnd/>
          </a:ln>
        </p:spPr>
      </p:sp>
      <p:sp>
        <p:nvSpPr>
          <p:cNvPr id="63490"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TextEdit="1"/>
          </p:cNvSpPr>
          <p:nvPr>
            <p:ph type="sldImg"/>
          </p:nvPr>
        </p:nvSpPr>
        <p:spPr bwMode="auto">
          <a:noFill/>
          <a:ln>
            <a:solidFill>
              <a:srgbClr val="000000"/>
            </a:solidFill>
            <a:miter lim="800000"/>
            <a:headEnd/>
            <a:tailEnd/>
          </a:ln>
        </p:spPr>
      </p:sp>
      <p:sp>
        <p:nvSpPr>
          <p:cNvPr id="65538"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TextEdit="1"/>
          </p:cNvSpPr>
          <p:nvPr>
            <p:ph type="sldImg"/>
          </p:nvPr>
        </p:nvSpPr>
        <p:spPr bwMode="auto">
          <a:noFill/>
          <a:ln>
            <a:solidFill>
              <a:srgbClr val="000000"/>
            </a:solidFill>
            <a:miter lim="800000"/>
            <a:headEnd/>
            <a:tailEnd/>
          </a:ln>
        </p:spPr>
      </p:sp>
      <p:sp>
        <p:nvSpPr>
          <p:cNvPr id="67586"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DA8010-BF45-472F-B9A7-DFEED951A477}" type="slidenum">
              <a:rPr lang="en-US"/>
              <a:pPr/>
              <a:t>4</a:t>
            </a:fld>
            <a:endParaRPr lang="en-US"/>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A9E82E-DB9F-4DA0-A0EA-675BA67AD670}" type="slidenum">
              <a:rPr lang="en-US"/>
              <a:pPr/>
              <a:t>46</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Rot="1" noChangeAspect="1" noTextEdit="1"/>
          </p:cNvSpPr>
          <p:nvPr>
            <p:ph type="sldImg"/>
          </p:nvPr>
        </p:nvSpPr>
        <p:spPr bwMode="auto">
          <a:noFill/>
          <a:ln>
            <a:solidFill>
              <a:srgbClr val="000000"/>
            </a:solidFill>
            <a:miter lim="800000"/>
            <a:headEnd/>
            <a:tailEnd/>
          </a:ln>
        </p:spPr>
      </p:sp>
      <p:sp>
        <p:nvSpPr>
          <p:cNvPr id="73730"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TextEdit="1"/>
          </p:cNvSpPr>
          <p:nvPr>
            <p:ph type="sldImg"/>
          </p:nvPr>
        </p:nvSpPr>
        <p:spPr bwMode="auto">
          <a:noFill/>
          <a:ln>
            <a:solidFill>
              <a:srgbClr val="000000"/>
            </a:solidFill>
            <a:miter lim="800000"/>
            <a:headEnd/>
            <a:tailEnd/>
          </a:ln>
        </p:spPr>
      </p:sp>
      <p:sp>
        <p:nvSpPr>
          <p:cNvPr id="75778"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TextEdit="1"/>
          </p:cNvSpPr>
          <p:nvPr>
            <p:ph type="sldImg"/>
          </p:nvPr>
        </p:nvSpPr>
        <p:spPr bwMode="auto">
          <a:noFill/>
          <a:ln>
            <a:solidFill>
              <a:srgbClr val="000000"/>
            </a:solidFill>
            <a:miter lim="800000"/>
            <a:headEnd/>
            <a:tailEnd/>
          </a:ln>
        </p:spPr>
      </p:sp>
      <p:sp>
        <p:nvSpPr>
          <p:cNvPr id="77826"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TextEdit="1"/>
          </p:cNvSpPr>
          <p:nvPr>
            <p:ph type="sldImg"/>
          </p:nvPr>
        </p:nvSpPr>
        <p:spPr bwMode="auto">
          <a:noFill/>
          <a:ln>
            <a:solidFill>
              <a:srgbClr val="000000"/>
            </a:solidFill>
            <a:miter lim="800000"/>
            <a:headEnd/>
            <a:tailEnd/>
          </a:ln>
        </p:spPr>
      </p:sp>
      <p:sp>
        <p:nvSpPr>
          <p:cNvPr id="79874"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TextEdit="1"/>
          </p:cNvSpPr>
          <p:nvPr>
            <p:ph type="sldImg"/>
          </p:nvPr>
        </p:nvSpPr>
        <p:spPr bwMode="auto">
          <a:noFill/>
          <a:ln>
            <a:solidFill>
              <a:srgbClr val="000000"/>
            </a:solidFill>
            <a:miter lim="800000"/>
            <a:headEnd/>
            <a:tailEnd/>
          </a:ln>
        </p:spPr>
      </p:sp>
      <p:sp>
        <p:nvSpPr>
          <p:cNvPr id="81922"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TextEdit="1"/>
          </p:cNvSpPr>
          <p:nvPr>
            <p:ph type="sldImg"/>
          </p:nvPr>
        </p:nvSpPr>
        <p:spPr bwMode="auto">
          <a:noFill/>
          <a:ln>
            <a:solidFill>
              <a:srgbClr val="000000"/>
            </a:solidFill>
            <a:miter lim="800000"/>
            <a:headEnd/>
            <a:tailEnd/>
          </a:ln>
        </p:spPr>
      </p:sp>
      <p:sp>
        <p:nvSpPr>
          <p:cNvPr id="83970"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TextEdit="1"/>
          </p:cNvSpPr>
          <p:nvPr>
            <p:ph type="sldImg"/>
          </p:nvPr>
        </p:nvSpPr>
        <p:spPr bwMode="auto">
          <a:noFill/>
          <a:ln>
            <a:solidFill>
              <a:srgbClr val="000000"/>
            </a:solidFill>
            <a:miter lim="800000"/>
            <a:headEnd/>
            <a:tailEnd/>
          </a:ln>
        </p:spPr>
      </p:sp>
      <p:sp>
        <p:nvSpPr>
          <p:cNvPr id="86018"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TextEdit="1"/>
          </p:cNvSpPr>
          <p:nvPr>
            <p:ph type="sldImg"/>
          </p:nvPr>
        </p:nvSpPr>
        <p:spPr bwMode="auto">
          <a:noFill/>
          <a:ln>
            <a:solidFill>
              <a:srgbClr val="000000"/>
            </a:solidFill>
            <a:miter lim="800000"/>
            <a:headEnd/>
            <a:tailEnd/>
          </a:ln>
        </p:spPr>
      </p:sp>
      <p:sp>
        <p:nvSpPr>
          <p:cNvPr id="88066"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noTextEdit="1"/>
          </p:cNvSpPr>
          <p:nvPr>
            <p:ph type="sldImg"/>
          </p:nvPr>
        </p:nvSpPr>
        <p:spPr bwMode="auto">
          <a:noFill/>
          <a:ln>
            <a:solidFill>
              <a:srgbClr val="000000"/>
            </a:solidFill>
            <a:miter lim="800000"/>
            <a:headEnd/>
            <a:tailEnd/>
          </a:ln>
        </p:spPr>
      </p:sp>
      <p:sp>
        <p:nvSpPr>
          <p:cNvPr id="901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
        <p:nvSpPr>
          <p:cNvPr id="122883"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962DBFC2-6BDD-462C-AA55-AB2EEB066BF6}" type="slidenum">
              <a:rPr lang="en-GB" sz="1200" b="0">
                <a:latin typeface="+mn-lt"/>
              </a:rPr>
              <a:pPr algn="r">
                <a:defRPr/>
              </a:pPr>
              <a:t>60</a:t>
            </a:fld>
            <a:endParaRPr lang="en-GB" sz="1200" b="0">
              <a:latin typeface="+mn-l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8F136F-D28E-4FD1-A3B7-7DEBB8CDEDE5}" type="slidenum">
              <a:rPr lang="en-US"/>
              <a:pPr/>
              <a:t>5</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p:cNvSpPr>
          <p:nvPr>
            <p:ph type="sldImg"/>
          </p:nvPr>
        </p:nvSpPr>
        <p:spPr bwMode="auto">
          <a:noFill/>
          <a:ln>
            <a:solidFill>
              <a:srgbClr val="000000"/>
            </a:solidFill>
            <a:miter lim="800000"/>
            <a:headEnd/>
            <a:tailEnd/>
          </a:ln>
        </p:spPr>
      </p:sp>
      <p:sp>
        <p:nvSpPr>
          <p:cNvPr id="1310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
        <p:nvSpPr>
          <p:cNvPr id="1249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0BB92D-9712-4F86-92FA-2B4C8911C8ED}" type="slidenum">
              <a:rPr lang="en-GB"/>
              <a:pPr fontAlgn="base">
                <a:spcBef>
                  <a:spcPct val="0"/>
                </a:spcBef>
                <a:spcAft>
                  <a:spcPct val="0"/>
                </a:spcAft>
                <a:defRPr/>
              </a:pPr>
              <a:t>61</a:t>
            </a:fld>
            <a:endParaRPr lang="en-GB"/>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TextEdit="1"/>
          </p:cNvSpPr>
          <p:nvPr>
            <p:ph type="sldImg"/>
          </p:nvPr>
        </p:nvSpPr>
        <p:spPr bwMode="auto">
          <a:noFill/>
          <a:ln>
            <a:solidFill>
              <a:srgbClr val="000000"/>
            </a:solidFill>
            <a:miter lim="800000"/>
            <a:headEnd/>
            <a:tailEnd/>
          </a:ln>
        </p:spPr>
      </p:sp>
      <p:sp>
        <p:nvSpPr>
          <p:cNvPr id="98306"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TextEdit="1"/>
          </p:cNvSpPr>
          <p:nvPr>
            <p:ph type="sldImg"/>
          </p:nvPr>
        </p:nvSpPr>
        <p:spPr bwMode="auto">
          <a:noFill/>
          <a:ln>
            <a:solidFill>
              <a:srgbClr val="000000"/>
            </a:solidFill>
            <a:miter lim="800000"/>
            <a:headEnd/>
            <a:tailEnd/>
          </a:ln>
        </p:spPr>
      </p:sp>
      <p:sp>
        <p:nvSpPr>
          <p:cNvPr id="133123"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EDAE97-6DCA-4DC3-BA66-E823B67D11D0}" type="slidenum">
              <a:rPr lang="en-US"/>
              <a:pPr/>
              <a:t>6</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EDAE97-6DCA-4DC3-BA66-E823B67D11D0}" type="slidenum">
              <a:rPr lang="en-US"/>
              <a:pPr/>
              <a:t>7</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69E423-E8BD-4359-A903-3ADD8DAA212E}" type="slidenum">
              <a:rPr lang="en-US"/>
              <a:pPr/>
              <a:t>8</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9B7B45-D54C-4A13-A3E7-41617661888F}" type="slidenum">
              <a:rPr lang="en-US"/>
              <a:pPr/>
              <a:t>9</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E8490DF8-7700-4753-973B-7D3F21A01945}" type="datetime1">
              <a:rPr lang="en-US"/>
              <a:pPr>
                <a:defRPr/>
              </a:pPr>
              <a:t>7/4/2024</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5F181725-F028-4289-A8BF-433E08855FCE}"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FAEE7195-9FEE-4905-ACC3-098755912E40}" type="datetime1">
              <a:rPr lang="en-US"/>
              <a:pPr>
                <a:defRPr/>
              </a:pPr>
              <a:t>7/4/2024</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0DFB53DA-C9C8-4DC3-9C42-9DF9303999E5}"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C1F06D5F-FC32-4808-96D1-B56BC182064D}" type="datetime1">
              <a:rPr lang="en-US"/>
              <a:pPr>
                <a:defRPr/>
              </a:pPr>
              <a:t>7/4/2024</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5F550769-E94C-47CF-AA29-3FB1AC54290A}"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6B3EAB73-8437-4284-8959-99D55B591A9B}" type="datetime1">
              <a:rPr lang="en-US"/>
              <a:pPr>
                <a:defRPr/>
              </a:pPr>
              <a:t>7/4/2024</a:t>
            </a:fld>
            <a:endParaRPr lang="en-GB"/>
          </a:p>
        </p:txBody>
      </p:sp>
      <p:sp>
        <p:nvSpPr>
          <p:cNvPr id="7" name="Footer Placeholder 4"/>
          <p:cNvSpPr>
            <a:spLocks noGrp="1"/>
          </p:cNvSpPr>
          <p:nvPr>
            <p:ph type="ftr" sz="quarter" idx="11"/>
          </p:nvPr>
        </p:nvSpPr>
        <p:spPr/>
        <p:txBody>
          <a:bodyPr/>
          <a:lstStyle>
            <a:lvl1pPr>
              <a:defRPr/>
            </a:lvl1pPr>
          </a:lstStyle>
          <a:p>
            <a:pPr>
              <a:defRPr/>
            </a:pPr>
            <a:endParaRPr lang="en-GB"/>
          </a:p>
        </p:txBody>
      </p:sp>
      <p:sp>
        <p:nvSpPr>
          <p:cNvPr id="8" name="Slide Number Placeholder 5"/>
          <p:cNvSpPr>
            <a:spLocks noGrp="1"/>
          </p:cNvSpPr>
          <p:nvPr>
            <p:ph type="sldNum" sz="quarter" idx="12"/>
          </p:nvPr>
        </p:nvSpPr>
        <p:spPr/>
        <p:txBody>
          <a:bodyPr/>
          <a:lstStyle>
            <a:lvl1pPr>
              <a:defRPr/>
            </a:lvl1pPr>
          </a:lstStyle>
          <a:p>
            <a:pPr>
              <a:defRPr/>
            </a:pPr>
            <a:fld id="{2452BFCC-2612-4B77-94CF-527061E763F0}"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AB92E34-30CD-4F42-8459-D49DB1D7510B}" type="datetime1">
              <a:rPr lang="en-US"/>
              <a:pPr>
                <a:defRPr/>
              </a:pPr>
              <a:t>7/4/2024</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6D169BE-55D7-4A22-8342-94EC95CF0781}"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FF6A591E-FA93-452A-AA1B-F39C6480B8A7}" type="datetime1">
              <a:rPr lang="en-US"/>
              <a:pPr>
                <a:defRPr/>
              </a:pPr>
              <a:t>7/4/2024</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BF3AD553-666F-43D1-978F-7D6E42E8DEEF}"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9936A1C-954E-4599-9157-974A5C0BD294}" type="datetime1">
              <a:rPr lang="en-US"/>
              <a:pPr>
                <a:defRPr/>
              </a:pPr>
              <a:t>7/4/2024</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3605E6D6-FDE9-4DB1-94DD-38880709B294}"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BF496523-554D-4447-A572-48E5CF839BB1}" type="datetime1">
              <a:rPr lang="en-US"/>
              <a:pPr>
                <a:defRPr/>
              </a:pPr>
              <a:t>7/4/2024</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00033C6-8750-4AC4-96F7-6DED4F3BDF6C}"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31066CAD-9010-424F-9CF2-6493B8FA89CC}" type="datetime1">
              <a:rPr lang="en-US"/>
              <a:pPr>
                <a:defRPr/>
              </a:pPr>
              <a:t>7/4/2024</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C1EE7E0B-D17E-4B41-A5E7-5D39BBFFFFA5}"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85D48692-0521-43C2-9335-FCB19EBE0ABA}" type="datetime1">
              <a:rPr lang="en-US"/>
              <a:pPr>
                <a:defRPr/>
              </a:pPr>
              <a:t>7/4/2024</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D85123C3-CDA1-4625-A71A-B46B2AE958D6}"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90A7C2B-588C-4A4F-9ABA-43F53A5718C4}" type="datetime1">
              <a:rPr lang="en-US"/>
              <a:pPr>
                <a:defRPr/>
              </a:pPr>
              <a:t>7/4/2024</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D79C0207-D457-45E6-8044-33449E28BF11}"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ABDD421-FB24-47A1-A97B-DFBD04E8C188}" type="datetime1">
              <a:rPr lang="en-US"/>
              <a:pPr>
                <a:defRPr/>
              </a:pPr>
              <a:t>7/4/2024</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D178E1E5-2A80-414B-99E2-58797F297F16}"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8F244A-DBD5-4D6B-8A9C-8813C7F28A51}" type="datetime1">
              <a:rPr lang="en-US"/>
              <a:pPr>
                <a:defRPr/>
              </a:pPr>
              <a:t>7/4/2024</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6BB682EA-36AF-4FB4-A290-57F187305F9F}"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b="0">
                <a:solidFill>
                  <a:schemeClr val="tx1">
                    <a:tint val="75000"/>
                  </a:schemeClr>
                </a:solidFill>
                <a:latin typeface="+mn-lt"/>
              </a:defRPr>
            </a:lvl1pPr>
          </a:lstStyle>
          <a:p>
            <a:pPr>
              <a:defRPr/>
            </a:pPr>
            <a:fld id="{460E6DBB-D2A9-4F1C-AC94-3B3B5D91FC2C}" type="datetime1">
              <a:rPr lang="en-US"/>
              <a:pPr>
                <a:defRPr/>
              </a:pPr>
              <a:t>7/4/2024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b="0">
                <a:solidFill>
                  <a:schemeClr val="tx1">
                    <a:tint val="75000"/>
                  </a:schemeClr>
                </a:solidFill>
                <a:latin typeface="+mn-lt"/>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b="0">
                <a:solidFill>
                  <a:schemeClr val="tx1">
                    <a:tint val="75000"/>
                  </a:schemeClr>
                </a:solidFill>
                <a:latin typeface="+mn-lt"/>
              </a:defRPr>
            </a:lvl1pPr>
          </a:lstStyle>
          <a:p>
            <a:pPr>
              <a:defRPr/>
            </a:pPr>
            <a:fld id="{0FEA6557-CD37-40D7-BBA0-6AF98A72D31C}"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hyperlink" Target="http://cran.r-project.org/" TargetMode="External"/><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ctrTitle"/>
          </p:nvPr>
        </p:nvSpPr>
        <p:spPr>
          <a:xfrm>
            <a:off x="685800" y="2130425"/>
            <a:ext cx="7886700" cy="1470025"/>
          </a:xfrm>
        </p:spPr>
        <p:txBody>
          <a:bodyPr/>
          <a:lstStyle/>
          <a:p>
            <a:pPr eaLnBrk="1" hangingPunct="1"/>
            <a:r>
              <a:rPr lang="en-GB"/>
              <a:t>Introduction to programming in R, part 3</a:t>
            </a:r>
          </a:p>
        </p:txBody>
      </p:sp>
      <p:sp>
        <p:nvSpPr>
          <p:cNvPr id="17410" name="Subtitle 2"/>
          <p:cNvSpPr>
            <a:spLocks noGrp="1"/>
          </p:cNvSpPr>
          <p:nvPr>
            <p:ph type="subTitle" idx="1"/>
          </p:nvPr>
        </p:nvSpPr>
        <p:spPr/>
        <p:txBody>
          <a:bodyPr/>
          <a:lstStyle/>
          <a:p>
            <a:pPr eaLnBrk="1" hangingPunct="1"/>
            <a:r>
              <a:rPr lang="en-GB" dirty="0">
                <a:solidFill>
                  <a:srgbClr val="898989"/>
                </a:solidFill>
              </a:rPr>
              <a:t>Daniel Reuman</a:t>
            </a:r>
          </a:p>
          <a:p>
            <a:pPr eaLnBrk="1" hangingPunct="1"/>
            <a:r>
              <a:rPr lang="en-GB" dirty="0">
                <a:solidFill>
                  <a:srgbClr val="898989"/>
                </a:solidFill>
              </a:rPr>
              <a:t>Slides adapted from slides of Lawrence Hudson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68313" y="0"/>
            <a:ext cx="8229600" cy="1143000"/>
          </a:xfrm>
        </p:spPr>
        <p:txBody>
          <a:bodyPr/>
          <a:lstStyle/>
          <a:p>
            <a:r>
              <a:rPr lang="en-GB" sz="4000" dirty="0"/>
              <a:t>Exercise 11: autocorrelation in weather and resampling</a:t>
            </a:r>
            <a:endParaRPr lang="en-US" sz="4000" dirty="0"/>
          </a:p>
        </p:txBody>
      </p:sp>
      <p:sp>
        <p:nvSpPr>
          <p:cNvPr id="62467" name="Rectangle 3"/>
          <p:cNvSpPr>
            <a:spLocks noGrp="1" noChangeArrowheads="1"/>
          </p:cNvSpPr>
          <p:nvPr>
            <p:ph type="body" idx="1"/>
          </p:nvPr>
        </p:nvSpPr>
        <p:spPr/>
        <p:txBody>
          <a:bodyPr/>
          <a:lstStyle/>
          <a:p>
            <a:r>
              <a:rPr lang="en-GB" sz="2800" dirty="0"/>
              <a:t>Compute the appropriate correlation coefficient and store it (look at the help file for </a:t>
            </a:r>
            <a:r>
              <a:rPr lang="en-GB" sz="2800" dirty="0" err="1"/>
              <a:t>cor</a:t>
            </a:r>
            <a:r>
              <a:rPr lang="en-GB" sz="2800" dirty="0"/>
              <a:t>)</a:t>
            </a:r>
          </a:p>
          <a:p>
            <a:r>
              <a:rPr lang="en-GB" sz="2800" dirty="0"/>
              <a:t>Then repeat this 10000 times</a:t>
            </a:r>
          </a:p>
          <a:p>
            <a:pPr lvl="1"/>
            <a:r>
              <a:rPr lang="en-GB" sz="2400" dirty="0"/>
              <a:t>Randomly permute the time series</a:t>
            </a:r>
          </a:p>
          <a:p>
            <a:pPr lvl="1"/>
            <a:r>
              <a:rPr lang="en-GB" sz="2400" dirty="0"/>
              <a:t>Compute the same correlation coefficient</a:t>
            </a:r>
          </a:p>
          <a:p>
            <a:pPr lvl="1"/>
            <a:r>
              <a:rPr lang="en-GB" sz="2400" dirty="0"/>
              <a:t>Store it</a:t>
            </a:r>
          </a:p>
          <a:p>
            <a:r>
              <a:rPr lang="en-GB" sz="2800" dirty="0"/>
              <a:t>The see what fraction of the coefficients from step 2 were greater than that from step 1</a:t>
            </a:r>
          </a:p>
          <a:p>
            <a:r>
              <a:rPr lang="en-GB" sz="2800" dirty="0"/>
              <a:t>How do you interpret this result? Why?</a:t>
            </a:r>
            <a:endParaRPr lang="en-US" sz="2800" dirty="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8970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Pseudo-random and random seeds</a:t>
            </a:r>
          </a:p>
        </p:txBody>
      </p:sp>
      <p:sp>
        <p:nvSpPr>
          <p:cNvPr id="3" name="Content Placeholder 2"/>
          <p:cNvSpPr>
            <a:spLocks noGrp="1"/>
          </p:cNvSpPr>
          <p:nvPr>
            <p:ph idx="1"/>
          </p:nvPr>
        </p:nvSpPr>
        <p:spPr/>
        <p:txBody>
          <a:bodyPr/>
          <a:lstStyle/>
          <a:p>
            <a:r>
              <a:rPr lang="en-GB" dirty="0"/>
              <a:t>Computer random numbers are not truly random – they couldn’t be</a:t>
            </a:r>
          </a:p>
          <a:p>
            <a:r>
              <a:rPr lang="en-GB" dirty="0"/>
              <a:t>Type </a:t>
            </a:r>
            <a:r>
              <a:rPr lang="en-GB" dirty="0" err="1"/>
              <a:t>set.seed</a:t>
            </a:r>
            <a:r>
              <a:rPr lang="en-GB" dirty="0"/>
              <a:t>(1234567) into the R console</a:t>
            </a:r>
          </a:p>
          <a:p>
            <a:r>
              <a:rPr lang="en-GB" dirty="0"/>
              <a:t>No type </a:t>
            </a:r>
            <a:r>
              <a:rPr lang="en-GB" dirty="0" err="1"/>
              <a:t>rnorm</a:t>
            </a:r>
            <a:r>
              <a:rPr lang="en-GB" dirty="0"/>
              <a:t>(1)</a:t>
            </a:r>
          </a:p>
          <a:p>
            <a:r>
              <a:rPr lang="en-GB" dirty="0"/>
              <a:t>I bet you got 0.1567038</a:t>
            </a:r>
          </a:p>
          <a:p>
            <a:r>
              <a:rPr lang="en-GB" dirty="0"/>
              <a:t>If this were truly a random number, how could I have known that?</a:t>
            </a:r>
          </a:p>
          <a:p>
            <a:r>
              <a:rPr lang="en-GB" dirty="0"/>
              <a:t>Now try </a:t>
            </a:r>
            <a:r>
              <a:rPr lang="en-GB" dirty="0" err="1"/>
              <a:t>rnorm</a:t>
            </a:r>
            <a:r>
              <a:rPr lang="en-GB" dirty="0"/>
              <a:t>(10) and compare the results with your </a:t>
            </a:r>
            <a:r>
              <a:rPr lang="en-GB" dirty="0" err="1"/>
              <a:t>neighbor</a:t>
            </a:r>
            <a:endParaRPr lang="en-GB" dirty="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579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Pseudo-random and random seeds</a:t>
            </a:r>
          </a:p>
        </p:txBody>
      </p:sp>
      <p:sp>
        <p:nvSpPr>
          <p:cNvPr id="3" name="Content Placeholder 2"/>
          <p:cNvSpPr>
            <a:spLocks noGrp="1"/>
          </p:cNvSpPr>
          <p:nvPr>
            <p:ph idx="1"/>
          </p:nvPr>
        </p:nvSpPr>
        <p:spPr/>
        <p:txBody>
          <a:bodyPr/>
          <a:lstStyle/>
          <a:p>
            <a:r>
              <a:rPr lang="en-GB" dirty="0"/>
              <a:t>In fact they are “pseudo-random”: deterministic, but from a very complex formula that is hard to predict and having most properties like random numbers</a:t>
            </a:r>
          </a:p>
          <a:p>
            <a:r>
              <a:rPr lang="en-GB" dirty="0"/>
              <a:t>Effectively, </a:t>
            </a:r>
            <a:r>
              <a:rPr lang="en-GB" dirty="0" err="1"/>
              <a:t>rnorm</a:t>
            </a:r>
            <a:r>
              <a:rPr lang="en-GB" dirty="0"/>
              <a:t> has an enormous list that it cycles through</a:t>
            </a:r>
          </a:p>
          <a:p>
            <a:r>
              <a:rPr lang="en-GB" dirty="0"/>
              <a:t>The random seed starts the process, i.e., indicates where in the list to start</a:t>
            </a:r>
          </a:p>
          <a:p>
            <a:r>
              <a:rPr lang="en-GB" dirty="0"/>
              <a:t>Usually taken from the clock when you start R</a:t>
            </a:r>
          </a:p>
          <a:p>
            <a:endParaRPr lang="en-GB" dirty="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17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the point of knowing this?</a:t>
            </a:r>
          </a:p>
        </p:txBody>
      </p:sp>
      <p:sp>
        <p:nvSpPr>
          <p:cNvPr id="3" name="Content Placeholder 2"/>
          <p:cNvSpPr>
            <a:spLocks noGrp="1"/>
          </p:cNvSpPr>
          <p:nvPr>
            <p:ph idx="1"/>
          </p:nvPr>
        </p:nvSpPr>
        <p:spPr/>
        <p:txBody>
          <a:bodyPr/>
          <a:lstStyle/>
          <a:p>
            <a:r>
              <a:rPr lang="en-GB" dirty="0"/>
              <a:t>Bugs in code can be hard to find</a:t>
            </a:r>
          </a:p>
          <a:p>
            <a:r>
              <a:rPr lang="en-GB" dirty="0"/>
              <a:t>Harder still if you are generating random numbers, so repeat runs of your code may or may not all trigger the same behaviour</a:t>
            </a:r>
          </a:p>
          <a:p>
            <a:r>
              <a:rPr lang="en-GB" dirty="0"/>
              <a:t>You can set the seed once at the beginning of the code – ensures repeatability, retains (pseudo) randomness</a:t>
            </a:r>
          </a:p>
          <a:p>
            <a:r>
              <a:rPr lang="en-GB" dirty="0"/>
              <a:t>Once debugged, if you want, you can remove the seed set line </a:t>
            </a:r>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061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p:cNvSpPr>
          <p:nvPr>
            <p:ph type="title"/>
          </p:nvPr>
        </p:nvSpPr>
        <p:spPr/>
        <p:txBody>
          <a:bodyPr/>
          <a:lstStyle/>
          <a:p>
            <a:r>
              <a:rPr lang="en-GB"/>
              <a:t>Sub-setting vectors</a:t>
            </a:r>
            <a:endParaRPr lang="en-US"/>
          </a:p>
        </p:txBody>
      </p:sp>
      <p:sp>
        <p:nvSpPr>
          <p:cNvPr id="99331" name="Rectangle 3"/>
          <p:cNvSpPr>
            <a:spLocks noGrp="1"/>
          </p:cNvSpPr>
          <p:nvPr>
            <p:ph type="body" idx="1"/>
          </p:nvPr>
        </p:nvSpPr>
        <p:spPr/>
        <p:txBody>
          <a:bodyPr/>
          <a:lstStyle/>
          <a:p>
            <a:pPr>
              <a:lnSpc>
                <a:spcPct val="90000"/>
              </a:lnSpc>
            </a:pPr>
            <a:r>
              <a:rPr lang="en-GB" sz="2800" dirty="0"/>
              <a:t>If </a:t>
            </a:r>
            <a:r>
              <a:rPr lang="en-GB" sz="2800" dirty="0" err="1"/>
              <a:t>vect</a:t>
            </a:r>
            <a:r>
              <a:rPr lang="en-GB" sz="2800" dirty="0"/>
              <a:t> is a vector, we know we can access, say, the 3</a:t>
            </a:r>
            <a:r>
              <a:rPr lang="en-GB" sz="2800" baseline="30000" dirty="0"/>
              <a:t>rd</a:t>
            </a:r>
            <a:r>
              <a:rPr lang="en-GB" sz="2800" dirty="0"/>
              <a:t> element like this: </a:t>
            </a:r>
            <a:r>
              <a:rPr lang="en-GB" sz="2800" dirty="0" err="1"/>
              <a:t>vect</a:t>
            </a:r>
            <a:r>
              <a:rPr lang="en-GB" sz="2800" dirty="0"/>
              <a:t>[3]</a:t>
            </a:r>
          </a:p>
          <a:p>
            <a:pPr>
              <a:lnSpc>
                <a:spcPct val="90000"/>
              </a:lnSpc>
            </a:pPr>
            <a:r>
              <a:rPr lang="en-GB" sz="2800" dirty="0"/>
              <a:t>We know we can change the 3</a:t>
            </a:r>
            <a:r>
              <a:rPr lang="en-GB" sz="2800" baseline="30000" dirty="0"/>
              <a:t>rd</a:t>
            </a:r>
            <a:r>
              <a:rPr lang="en-GB" sz="2800" dirty="0"/>
              <a:t> element like this: </a:t>
            </a:r>
            <a:r>
              <a:rPr lang="en-GB" sz="2800" dirty="0" err="1"/>
              <a:t>vect</a:t>
            </a:r>
            <a:r>
              <a:rPr lang="en-GB" sz="2800" dirty="0"/>
              <a:t>[3]&lt;-</a:t>
            </a:r>
            <a:r>
              <a:rPr lang="en-GB" sz="2800" dirty="0" err="1"/>
              <a:t>new.value</a:t>
            </a:r>
            <a:endParaRPr lang="en-GB" sz="2800" dirty="0"/>
          </a:p>
          <a:p>
            <a:pPr>
              <a:lnSpc>
                <a:spcPct val="90000"/>
              </a:lnSpc>
            </a:pPr>
            <a:r>
              <a:rPr lang="en-GB" sz="2800" dirty="0"/>
              <a:t>We can also access any sub-collection in the vector. Experiment with this code:</a:t>
            </a:r>
          </a:p>
          <a:p>
            <a:pPr lvl="1">
              <a:lnSpc>
                <a:spcPct val="90000"/>
              </a:lnSpc>
            </a:pPr>
            <a:r>
              <a:rPr lang="en-GB" sz="2400" dirty="0" err="1"/>
              <a:t>vect</a:t>
            </a:r>
            <a:r>
              <a:rPr lang="en-GB" sz="2400" dirty="0"/>
              <a:t>&lt;-c(‘a’,’b’,’c’,’d’,’e’,’f’,’g’,’h’,’</a:t>
            </a:r>
            <a:r>
              <a:rPr lang="en-GB" sz="2400" dirty="0" err="1"/>
              <a:t>i</a:t>
            </a:r>
            <a:r>
              <a:rPr lang="en-GB" sz="2400" dirty="0"/>
              <a:t>’,’j’)</a:t>
            </a:r>
          </a:p>
          <a:p>
            <a:pPr lvl="1">
              <a:lnSpc>
                <a:spcPct val="90000"/>
              </a:lnSpc>
            </a:pPr>
            <a:r>
              <a:rPr lang="en-GB" sz="2400" dirty="0" err="1"/>
              <a:t>vect</a:t>
            </a:r>
            <a:r>
              <a:rPr lang="en-GB" sz="2400" dirty="0"/>
              <a:t>[c(1,3,7,9)]</a:t>
            </a:r>
          </a:p>
          <a:p>
            <a:pPr lvl="1">
              <a:lnSpc>
                <a:spcPct val="90000"/>
              </a:lnSpc>
            </a:pPr>
            <a:r>
              <a:rPr lang="en-GB" sz="2400" dirty="0" err="1"/>
              <a:t>vect</a:t>
            </a:r>
            <a:r>
              <a:rPr lang="en-GB" sz="2400" dirty="0"/>
              <a:t>[1:3]</a:t>
            </a:r>
          </a:p>
          <a:p>
            <a:pPr lvl="1">
              <a:lnSpc>
                <a:spcPct val="90000"/>
              </a:lnSpc>
            </a:pPr>
            <a:r>
              <a:rPr lang="en-GB" sz="2400" dirty="0" err="1"/>
              <a:t>vect</a:t>
            </a:r>
            <a:r>
              <a:rPr lang="en-GB" sz="2400" dirty="0"/>
              <a:t>[</a:t>
            </a:r>
            <a:r>
              <a:rPr lang="en-GB" sz="2400" dirty="0" err="1"/>
              <a:t>seq</a:t>
            </a:r>
            <a:r>
              <a:rPr lang="en-GB" sz="2400" dirty="0"/>
              <a:t>(1,10,2)]</a:t>
            </a:r>
            <a:endParaRPr lang="en-US" sz="2400" dirty="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title"/>
          </p:nvPr>
        </p:nvSpPr>
        <p:spPr/>
        <p:txBody>
          <a:bodyPr/>
          <a:lstStyle/>
          <a:p>
            <a:r>
              <a:rPr lang="en-GB"/>
              <a:t>Sub-setting vectors</a:t>
            </a:r>
            <a:endParaRPr lang="en-US"/>
          </a:p>
        </p:txBody>
      </p:sp>
      <p:sp>
        <p:nvSpPr>
          <p:cNvPr id="101379" name="Rectangle 3"/>
          <p:cNvSpPr>
            <a:spLocks noGrp="1"/>
          </p:cNvSpPr>
          <p:nvPr>
            <p:ph type="body" idx="1"/>
          </p:nvPr>
        </p:nvSpPr>
        <p:spPr/>
        <p:txBody>
          <a:bodyPr/>
          <a:lstStyle/>
          <a:p>
            <a:r>
              <a:rPr lang="en-GB"/>
              <a:t>Your index set need not contain only unique elements if you want some repetitions in the results</a:t>
            </a:r>
          </a:p>
          <a:p>
            <a:endParaRPr lang="en-GB"/>
          </a:p>
          <a:p>
            <a:r>
              <a:rPr lang="en-GB"/>
              <a:t>Experiment with this</a:t>
            </a:r>
          </a:p>
          <a:p>
            <a:pPr lvl="1"/>
            <a:r>
              <a:rPr lang="en-GB"/>
              <a:t>vect[c(1,1,1,2,3)]</a:t>
            </a:r>
            <a:endParaRPr lang="en-US"/>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p:cNvSpPr>
          <p:nvPr>
            <p:ph type="title"/>
          </p:nvPr>
        </p:nvSpPr>
        <p:spPr/>
        <p:txBody>
          <a:bodyPr/>
          <a:lstStyle/>
          <a:p>
            <a:r>
              <a:rPr lang="en-GB"/>
              <a:t>Assignment and recycling</a:t>
            </a:r>
            <a:endParaRPr lang="en-US"/>
          </a:p>
        </p:txBody>
      </p:sp>
      <p:sp>
        <p:nvSpPr>
          <p:cNvPr id="103427" name="Rectangle 3"/>
          <p:cNvSpPr>
            <a:spLocks noGrp="1"/>
          </p:cNvSpPr>
          <p:nvPr>
            <p:ph type="body" idx="1"/>
          </p:nvPr>
        </p:nvSpPr>
        <p:spPr/>
        <p:txBody>
          <a:bodyPr/>
          <a:lstStyle/>
          <a:p>
            <a:r>
              <a:rPr lang="en-GB" sz="2800"/>
              <a:t>You can also assign vectors to subsets of other vectors</a:t>
            </a:r>
          </a:p>
          <a:p>
            <a:pPr lvl="1"/>
            <a:r>
              <a:rPr lang="en-GB" sz="2400"/>
              <a:t>V1&lt;-c(1,3,5)</a:t>
            </a:r>
          </a:p>
          <a:p>
            <a:pPr lvl="1"/>
            <a:r>
              <a:rPr lang="en-GB" sz="2400"/>
              <a:t>V2&lt;-c(101,102,103,104,105)</a:t>
            </a:r>
          </a:p>
          <a:p>
            <a:pPr lvl="1"/>
            <a:r>
              <a:rPr lang="en-GB" sz="2400"/>
              <a:t>V2[c(1,2,4)]&lt;-V1</a:t>
            </a:r>
          </a:p>
          <a:p>
            <a:r>
              <a:rPr lang="en-GB" sz="2800"/>
              <a:t>Note that in this example, the number of selected elements of V2 that will be replaced (the elements indexed 1, 2, 4) is the same as the number of elements we are replacing them with</a:t>
            </a:r>
            <a:endParaRPr lang="en-US" sz="280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p:cNvSpPr>
          <p:nvPr>
            <p:ph type="title"/>
          </p:nvPr>
        </p:nvSpPr>
        <p:spPr/>
        <p:txBody>
          <a:bodyPr/>
          <a:lstStyle/>
          <a:p>
            <a:r>
              <a:rPr lang="en-GB"/>
              <a:t>Assignment and recycling</a:t>
            </a:r>
            <a:endParaRPr lang="en-US"/>
          </a:p>
        </p:txBody>
      </p:sp>
      <p:sp>
        <p:nvSpPr>
          <p:cNvPr id="105475" name="Rectangle 3"/>
          <p:cNvSpPr>
            <a:spLocks noGrp="1"/>
          </p:cNvSpPr>
          <p:nvPr>
            <p:ph type="body" idx="1"/>
          </p:nvPr>
        </p:nvSpPr>
        <p:spPr/>
        <p:txBody>
          <a:bodyPr/>
          <a:lstStyle/>
          <a:p>
            <a:r>
              <a:rPr lang="en-GB" dirty="0"/>
              <a:t>The number of replaced elements may be less than the number of elements doing the replacing:</a:t>
            </a:r>
          </a:p>
          <a:p>
            <a:pPr lvl="1"/>
            <a:r>
              <a:rPr lang="en-GB" dirty="0"/>
              <a:t>V1&lt;-c(1,2)</a:t>
            </a:r>
          </a:p>
          <a:p>
            <a:pPr lvl="1"/>
            <a:r>
              <a:rPr lang="en-GB" dirty="0"/>
              <a:t>V2&lt;-c(101,102,103,104,105)</a:t>
            </a:r>
          </a:p>
          <a:p>
            <a:pPr lvl="1"/>
            <a:r>
              <a:rPr lang="en-GB" dirty="0"/>
              <a:t>V2[c(1,2,4,5)]&lt;-V1</a:t>
            </a:r>
          </a:p>
          <a:p>
            <a:r>
              <a:rPr lang="en-GB" dirty="0"/>
              <a:t>In this case the elements of v1 are “recycled”</a:t>
            </a:r>
          </a:p>
          <a:p>
            <a:r>
              <a:rPr lang="en-GB" dirty="0"/>
              <a:t>Experiment with this in the R console</a:t>
            </a:r>
            <a:endParaRPr lang="en-US" dirty="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p:cNvSpPr>
          <p:nvPr>
            <p:ph type="title"/>
          </p:nvPr>
        </p:nvSpPr>
        <p:spPr/>
        <p:txBody>
          <a:bodyPr/>
          <a:lstStyle/>
          <a:p>
            <a:r>
              <a:rPr lang="en-GB"/>
              <a:t>Assignment and recycling</a:t>
            </a:r>
            <a:endParaRPr lang="en-US"/>
          </a:p>
        </p:txBody>
      </p:sp>
      <p:sp>
        <p:nvSpPr>
          <p:cNvPr id="107523" name="Rectangle 3"/>
          <p:cNvSpPr>
            <a:spLocks noGrp="1"/>
          </p:cNvSpPr>
          <p:nvPr>
            <p:ph type="body" idx="1"/>
          </p:nvPr>
        </p:nvSpPr>
        <p:spPr/>
        <p:txBody>
          <a:bodyPr/>
          <a:lstStyle/>
          <a:p>
            <a:pPr>
              <a:lnSpc>
                <a:spcPct val="90000"/>
              </a:lnSpc>
            </a:pPr>
            <a:r>
              <a:rPr lang="en-GB" sz="2800"/>
              <a:t>What about this example?</a:t>
            </a:r>
          </a:p>
          <a:p>
            <a:pPr lvl="1">
              <a:lnSpc>
                <a:spcPct val="90000"/>
              </a:lnSpc>
            </a:pPr>
            <a:r>
              <a:rPr lang="en-GB" sz="2400"/>
              <a:t>V1&lt;-c(1,2,3)</a:t>
            </a:r>
          </a:p>
          <a:p>
            <a:pPr lvl="1">
              <a:lnSpc>
                <a:spcPct val="90000"/>
              </a:lnSpc>
            </a:pPr>
            <a:r>
              <a:rPr lang="en-GB" sz="2400"/>
              <a:t>V2&lt;-c(101,102,103,104,105)</a:t>
            </a:r>
          </a:p>
          <a:p>
            <a:pPr lvl="1">
              <a:lnSpc>
                <a:spcPct val="90000"/>
              </a:lnSpc>
            </a:pPr>
            <a:r>
              <a:rPr lang="en-GB" sz="2400"/>
              <a:t>V2[c(1,2,4,5)]&lt;-V1</a:t>
            </a:r>
          </a:p>
          <a:p>
            <a:pPr>
              <a:lnSpc>
                <a:spcPct val="90000"/>
              </a:lnSpc>
            </a:pPr>
            <a:r>
              <a:rPr lang="en-GB" sz="2800"/>
              <a:t>Note what happens. Note you get a warning, BUT R PROCEEDS!</a:t>
            </a:r>
          </a:p>
          <a:p>
            <a:pPr>
              <a:lnSpc>
                <a:spcPct val="90000"/>
              </a:lnSpc>
            </a:pPr>
            <a:r>
              <a:rPr lang="en-GB" sz="2800"/>
              <a:t>What about this example?</a:t>
            </a:r>
          </a:p>
          <a:p>
            <a:pPr lvl="1">
              <a:lnSpc>
                <a:spcPct val="90000"/>
              </a:lnSpc>
            </a:pPr>
            <a:r>
              <a:rPr lang="en-GB" sz="2400"/>
              <a:t>V1&lt;-c(1,2,3,4,5)</a:t>
            </a:r>
          </a:p>
          <a:p>
            <a:pPr lvl="1">
              <a:lnSpc>
                <a:spcPct val="90000"/>
              </a:lnSpc>
            </a:pPr>
            <a:r>
              <a:rPr lang="en-GB" sz="2400"/>
              <a:t>V2&lt;-c(101,102,103,104,105)</a:t>
            </a:r>
          </a:p>
          <a:p>
            <a:pPr lvl="1">
              <a:lnSpc>
                <a:spcPct val="90000"/>
              </a:lnSpc>
            </a:pPr>
            <a:r>
              <a:rPr lang="en-GB" sz="2400"/>
              <a:t>V2[c(1,2,4,5)]&lt;-V1</a:t>
            </a:r>
          </a:p>
          <a:p>
            <a:pPr>
              <a:lnSpc>
                <a:spcPct val="90000"/>
              </a:lnSpc>
            </a:pPr>
            <a:endParaRPr lang="en-US" sz="280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57200" y="341313"/>
            <a:ext cx="8229600" cy="1143000"/>
          </a:xfrm>
        </p:spPr>
        <p:txBody>
          <a:bodyPr/>
          <a:lstStyle/>
          <a:p>
            <a:pPr eaLnBrk="1" hangingPunct="1"/>
            <a:r>
              <a:rPr lang="en-GB"/>
              <a:t>Matrices and arrays</a:t>
            </a:r>
          </a:p>
        </p:txBody>
      </p:sp>
      <p:sp>
        <p:nvSpPr>
          <p:cNvPr id="19458" name="Content Placeholder 2"/>
          <p:cNvSpPr>
            <a:spLocks noGrp="1"/>
          </p:cNvSpPr>
          <p:nvPr>
            <p:ph idx="1"/>
          </p:nvPr>
        </p:nvSpPr>
        <p:spPr>
          <a:xfrm>
            <a:off x="395288" y="1268413"/>
            <a:ext cx="8229600" cy="5114925"/>
          </a:xfrm>
        </p:spPr>
        <p:txBody>
          <a:bodyPr/>
          <a:lstStyle/>
          <a:p>
            <a:pPr eaLnBrk="1" hangingPunct="1"/>
            <a:r>
              <a:rPr lang="en-GB" dirty="0"/>
              <a:t>You can form the below matrix and assign it to the variable x using</a:t>
            </a:r>
          </a:p>
          <a:p>
            <a:pPr eaLnBrk="1" hangingPunct="1"/>
            <a:endParaRPr lang="en-GB" dirty="0"/>
          </a:p>
          <a:p>
            <a:pPr eaLnBrk="1" hangingPunct="1"/>
            <a:r>
              <a:rPr lang="en-GB" dirty="0"/>
              <a:t>Then x looks like</a:t>
            </a:r>
          </a:p>
          <a:p>
            <a:pPr eaLnBrk="1" hangingPunct="1"/>
            <a:endParaRPr lang="en-GB" dirty="0"/>
          </a:p>
          <a:p>
            <a:pPr eaLnBrk="1" hangingPunct="1"/>
            <a:endParaRPr lang="en-GB" dirty="0"/>
          </a:p>
          <a:p>
            <a:pPr eaLnBrk="1" hangingPunct="1"/>
            <a:endParaRPr lang="en-GB" dirty="0"/>
          </a:p>
          <a:p>
            <a:pPr eaLnBrk="1" hangingPunct="1"/>
            <a:r>
              <a:rPr lang="en-GB" dirty="0"/>
              <a:t>What is a matrix? For now it is just a rectangular array of numbers – more in future modules if you don’t know</a:t>
            </a:r>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9460" name="TextBox 5"/>
          <p:cNvSpPr txBox="1">
            <a:spLocks noChangeArrowheads="1"/>
          </p:cNvSpPr>
          <p:nvPr/>
        </p:nvSpPr>
        <p:spPr bwMode="auto">
          <a:xfrm>
            <a:off x="8572500" y="6286500"/>
            <a:ext cx="300038" cy="366713"/>
          </a:xfrm>
          <a:prstGeom prst="rect">
            <a:avLst/>
          </a:prstGeom>
          <a:noFill/>
          <a:ln w="9525">
            <a:noFill/>
            <a:miter lim="800000"/>
            <a:headEnd/>
            <a:tailEnd/>
          </a:ln>
        </p:spPr>
        <p:txBody>
          <a:bodyPr wrap="none">
            <a:spAutoFit/>
          </a:bodyPr>
          <a:lstStyle/>
          <a:p>
            <a:fld id="{E6BAE4CF-CE37-41F2-8B75-3AB5A1CCF0C5}" type="slidenum">
              <a:rPr lang="en-GB" b="0">
                <a:latin typeface="Calibri" pitchFamily="34" charset="0"/>
              </a:rPr>
              <a:pPr/>
              <a:t>19</a:t>
            </a:fld>
            <a:endParaRPr lang="en-GB" b="0">
              <a:latin typeface="Calibri" pitchFamily="34" charset="0"/>
            </a:endParaRPr>
          </a:p>
        </p:txBody>
      </p:sp>
      <p:sp>
        <p:nvSpPr>
          <p:cNvPr id="19461" name="TextBox 4"/>
          <p:cNvSpPr txBox="1">
            <a:spLocks noChangeArrowheads="1"/>
          </p:cNvSpPr>
          <p:nvPr/>
        </p:nvSpPr>
        <p:spPr bwMode="auto">
          <a:xfrm>
            <a:off x="900113" y="2492375"/>
            <a:ext cx="7715250" cy="379413"/>
          </a:xfrm>
          <a:prstGeom prst="rect">
            <a:avLst/>
          </a:prstGeom>
          <a:noFill/>
          <a:ln w="12700">
            <a:solidFill>
              <a:schemeClr val="tx1"/>
            </a:solidFill>
            <a:prstDash val="dash"/>
            <a:miter lim="800000"/>
            <a:headEnd/>
            <a:tailEnd/>
          </a:ln>
        </p:spPr>
        <p:txBody>
          <a:bodyPr>
            <a:spAutoFit/>
          </a:bodyPr>
          <a:lstStyle/>
          <a:p>
            <a:r>
              <a:rPr lang="en-GB" b="0" dirty="0">
                <a:latin typeface="Courier New" pitchFamily="49" charset="0"/>
                <a:cs typeface="Courier New" pitchFamily="49" charset="0"/>
              </a:rPr>
              <a:t>x&lt;-matrix(c(1,2,3,4),</a:t>
            </a:r>
            <a:r>
              <a:rPr lang="en-GB" b="0" dirty="0" err="1">
                <a:latin typeface="Courier New" pitchFamily="49" charset="0"/>
                <a:cs typeface="Courier New" pitchFamily="49" charset="0"/>
              </a:rPr>
              <a:t>nrow</a:t>
            </a:r>
            <a:r>
              <a:rPr lang="en-GB" b="0" dirty="0">
                <a:latin typeface="Courier New" pitchFamily="49" charset="0"/>
                <a:cs typeface="Courier New" pitchFamily="49" charset="0"/>
              </a:rPr>
              <a:t>=2,ncol=2)</a:t>
            </a:r>
          </a:p>
        </p:txBody>
      </p:sp>
      <p:sp>
        <p:nvSpPr>
          <p:cNvPr id="19462" name="TextBox 4"/>
          <p:cNvSpPr txBox="1">
            <a:spLocks noChangeArrowheads="1"/>
          </p:cNvSpPr>
          <p:nvPr/>
        </p:nvSpPr>
        <p:spPr bwMode="auto">
          <a:xfrm>
            <a:off x="900113" y="3644900"/>
            <a:ext cx="7715250" cy="1477963"/>
          </a:xfrm>
          <a:prstGeom prst="rect">
            <a:avLst/>
          </a:prstGeom>
          <a:noFill/>
          <a:ln w="12700">
            <a:solidFill>
              <a:schemeClr val="tx1"/>
            </a:solidFill>
            <a:prstDash val="dash"/>
            <a:miter lim="800000"/>
            <a:headEnd/>
            <a:tailEnd/>
          </a:ln>
        </p:spPr>
        <p:txBody>
          <a:bodyPr>
            <a:spAutoFit/>
          </a:bodyPr>
          <a:lstStyle/>
          <a:p>
            <a:r>
              <a:rPr lang="en-GB" b="0"/>
              <a:t>&gt; x</a:t>
            </a:r>
          </a:p>
          <a:p>
            <a:r>
              <a:rPr lang="en-GB" b="0"/>
              <a:t>     [,1] [,2]</a:t>
            </a:r>
          </a:p>
          <a:p>
            <a:r>
              <a:rPr lang="en-GB" b="0"/>
              <a:t>[1,]    1    3</a:t>
            </a:r>
          </a:p>
          <a:p>
            <a:r>
              <a:rPr lang="en-GB" b="0"/>
              <a:t>[2,]    2    4</a:t>
            </a:r>
          </a:p>
          <a:p>
            <a:endParaRPr lang="en-GB" b="0">
              <a:latin typeface="Courier New" pitchFamily="49" charset="0"/>
              <a:cs typeface="Courier New"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idx="4294967295"/>
          </p:nvPr>
        </p:nvSpPr>
        <p:spPr/>
        <p:txBody>
          <a:bodyPr/>
          <a:lstStyle/>
          <a:p>
            <a:r>
              <a:rPr lang="en-GB"/>
              <a:t>Random numbers</a:t>
            </a:r>
            <a:endParaRPr lang="en-US"/>
          </a:p>
        </p:txBody>
      </p:sp>
      <p:sp>
        <p:nvSpPr>
          <p:cNvPr id="5123" name="Rectangle 3"/>
          <p:cNvSpPr>
            <a:spLocks noGrp="1"/>
          </p:cNvSpPr>
          <p:nvPr>
            <p:ph type="body" idx="4294967295"/>
          </p:nvPr>
        </p:nvSpPr>
        <p:spPr/>
        <p:txBody>
          <a:bodyPr/>
          <a:lstStyle/>
          <a:p>
            <a:r>
              <a:rPr lang="en-GB"/>
              <a:t>You know stochasticity is important in biology</a:t>
            </a:r>
          </a:p>
          <a:p>
            <a:r>
              <a:rPr lang="en-GB"/>
              <a:t>So it’s important to be able to work with random numbers in R</a:t>
            </a:r>
          </a:p>
          <a:p>
            <a:r>
              <a:rPr lang="en-GB"/>
              <a:t>You can generate normally distributed (pseudo) random numbers with rnorm()</a:t>
            </a:r>
            <a:endParaRPr lang="en-US"/>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5125" name="TextBox 4"/>
          <p:cNvSpPr txBox="1">
            <a:spLocks noChangeArrowheads="1"/>
          </p:cNvSpPr>
          <p:nvPr/>
        </p:nvSpPr>
        <p:spPr bwMode="auto">
          <a:xfrm>
            <a:off x="250825" y="4862513"/>
            <a:ext cx="8642350" cy="144780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b="0"/>
              <a:t>&gt; rnorm(1,mean=0,sd=2)</a:t>
            </a:r>
          </a:p>
          <a:p>
            <a:r>
              <a:rPr lang="en-US" b="0"/>
              <a:t>[1] 0.2947266</a:t>
            </a:r>
          </a:p>
          <a:p>
            <a:r>
              <a:rPr lang="en-US" b="0"/>
              <a:t>&gt; rnorm(3,mean=0,sd=2)</a:t>
            </a:r>
          </a:p>
          <a:p>
            <a:r>
              <a:rPr lang="en-US" b="0"/>
              <a:t>[1]  1.846516  5.356942 -4.317292</a:t>
            </a:r>
          </a:p>
          <a:p>
            <a:endParaRPr lang="en-GB" sz="1600" b="0">
              <a:latin typeface="Courier New" pitchFamily="49" charset="0"/>
              <a:cs typeface="Courier New" pitchFamily="49" charset="0"/>
            </a:endParaRPr>
          </a:p>
        </p:txBody>
      </p:sp>
    </p:spTree>
    <p:extLst>
      <p:ext uri="{BB962C8B-B14F-4D97-AF65-F5344CB8AC3E}">
        <p14:creationId xmlns:p14="http://schemas.microsoft.com/office/powerpoint/2010/main" val="2714863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title"/>
          </p:nvPr>
        </p:nvSpPr>
        <p:spPr/>
        <p:txBody>
          <a:bodyPr/>
          <a:lstStyle/>
          <a:p>
            <a:r>
              <a:rPr lang="en-GB"/>
              <a:t>Matrices and arrays</a:t>
            </a:r>
            <a:endParaRPr lang="en-US"/>
          </a:p>
        </p:txBody>
      </p:sp>
      <p:sp>
        <p:nvSpPr>
          <p:cNvPr id="21506" name="Rectangle 3"/>
          <p:cNvSpPr>
            <a:spLocks noGrp="1"/>
          </p:cNvSpPr>
          <p:nvPr>
            <p:ph type="body" idx="1"/>
          </p:nvPr>
        </p:nvSpPr>
        <p:spPr/>
        <p:txBody>
          <a:bodyPr/>
          <a:lstStyle/>
          <a:p>
            <a:r>
              <a:rPr lang="en-GB"/>
              <a:t>Of course you can make matrices of any desired size:</a:t>
            </a:r>
            <a:endParaRPr lang="en-US"/>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1508" name="TextBox 4"/>
          <p:cNvSpPr txBox="1">
            <a:spLocks noChangeArrowheads="1"/>
          </p:cNvSpPr>
          <p:nvPr/>
        </p:nvSpPr>
        <p:spPr bwMode="auto">
          <a:xfrm>
            <a:off x="900113" y="2708275"/>
            <a:ext cx="7715250" cy="3400425"/>
          </a:xfrm>
          <a:prstGeom prst="rect">
            <a:avLst/>
          </a:prstGeom>
          <a:noFill/>
          <a:ln w="12700">
            <a:solidFill>
              <a:schemeClr val="tx1"/>
            </a:solidFill>
            <a:prstDash val="dash"/>
            <a:miter lim="800000"/>
            <a:headEnd/>
            <a:tailEnd/>
          </a:ln>
        </p:spPr>
        <p:txBody>
          <a:bodyPr>
            <a:spAutoFit/>
          </a:bodyPr>
          <a:lstStyle/>
          <a:p>
            <a:r>
              <a:rPr lang="en-GB" b="0">
                <a:latin typeface="Courier New" pitchFamily="49" charset="0"/>
                <a:cs typeface="Courier New" pitchFamily="49" charset="0"/>
              </a:rPr>
              <a:t>&gt; x&lt;-matrix(c(1,2,3,4,5,6),nrow=3,ncol=2)</a:t>
            </a:r>
          </a:p>
          <a:p>
            <a:r>
              <a:rPr lang="en-GB" b="0"/>
              <a:t>&gt; x</a:t>
            </a:r>
          </a:p>
          <a:p>
            <a:r>
              <a:rPr lang="en-GB" b="0"/>
              <a:t>     [,1] [,2]</a:t>
            </a:r>
          </a:p>
          <a:p>
            <a:r>
              <a:rPr lang="en-GB" b="0"/>
              <a:t>[1,]    1    4</a:t>
            </a:r>
          </a:p>
          <a:p>
            <a:r>
              <a:rPr lang="en-GB" b="0"/>
              <a:t>[2,]    2    5</a:t>
            </a:r>
          </a:p>
          <a:p>
            <a:r>
              <a:rPr lang="en-GB" b="0"/>
              <a:t>[3,]    3    6</a:t>
            </a:r>
          </a:p>
          <a:p>
            <a:r>
              <a:rPr lang="fr-FR" b="0"/>
              <a:t>&gt; x&lt;-matrix(c(1,2,3,4,5,6,7,8),2,4)</a:t>
            </a:r>
          </a:p>
          <a:p>
            <a:r>
              <a:rPr lang="fr-FR" b="0"/>
              <a:t>&gt; x</a:t>
            </a:r>
          </a:p>
          <a:p>
            <a:r>
              <a:rPr lang="fr-FR" b="0"/>
              <a:t>     [,1] [,2] [,3] [,4]</a:t>
            </a:r>
          </a:p>
          <a:p>
            <a:r>
              <a:rPr lang="fr-FR" b="0"/>
              <a:t>[1,]    1    3    5    7</a:t>
            </a:r>
          </a:p>
          <a:p>
            <a:r>
              <a:rPr lang="fr-FR" b="0"/>
              <a:t>[2,]    2    4    6    8</a:t>
            </a:r>
          </a:p>
          <a:p>
            <a:endParaRPr lang="en-GB" b="0">
              <a:latin typeface="Courier New" pitchFamily="49" charset="0"/>
              <a:cs typeface="Courier New"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p:nvPr>
        </p:nvSpPr>
        <p:spPr/>
        <p:txBody>
          <a:bodyPr/>
          <a:lstStyle/>
          <a:p>
            <a:r>
              <a:rPr lang="en-GB"/>
              <a:t>Arrays</a:t>
            </a:r>
            <a:endParaRPr lang="en-US"/>
          </a:p>
        </p:txBody>
      </p:sp>
      <p:sp>
        <p:nvSpPr>
          <p:cNvPr id="23554" name="Rectangle 3"/>
          <p:cNvSpPr>
            <a:spLocks noGrp="1"/>
          </p:cNvSpPr>
          <p:nvPr>
            <p:ph type="body" idx="1"/>
          </p:nvPr>
        </p:nvSpPr>
        <p:spPr>
          <a:xfrm>
            <a:off x="457200" y="1341438"/>
            <a:ext cx="8229600" cy="5040312"/>
          </a:xfrm>
        </p:spPr>
        <p:txBody>
          <a:bodyPr/>
          <a:lstStyle/>
          <a:p>
            <a:pPr>
              <a:lnSpc>
                <a:spcPct val="80000"/>
              </a:lnSpc>
            </a:pPr>
            <a:r>
              <a:rPr lang="en-GB" sz="2800"/>
              <a:t>Arrays are just 3D (or many-D) versions:</a:t>
            </a:r>
          </a:p>
          <a:p>
            <a:pPr>
              <a:lnSpc>
                <a:spcPct val="80000"/>
              </a:lnSpc>
            </a:pPr>
            <a:endParaRPr lang="en-GB" sz="2800"/>
          </a:p>
          <a:p>
            <a:pPr>
              <a:lnSpc>
                <a:spcPct val="80000"/>
              </a:lnSpc>
            </a:pPr>
            <a:endParaRPr lang="en-GB" sz="2800"/>
          </a:p>
          <a:p>
            <a:pPr>
              <a:lnSpc>
                <a:spcPct val="80000"/>
              </a:lnSpc>
            </a:pPr>
            <a:endParaRPr lang="en-GB" sz="2800"/>
          </a:p>
          <a:p>
            <a:pPr>
              <a:lnSpc>
                <a:spcPct val="80000"/>
              </a:lnSpc>
            </a:pPr>
            <a:endParaRPr lang="en-GB" sz="2800"/>
          </a:p>
          <a:p>
            <a:pPr>
              <a:lnSpc>
                <a:spcPct val="80000"/>
              </a:lnSpc>
            </a:pPr>
            <a:endParaRPr lang="en-GB" sz="2800"/>
          </a:p>
          <a:p>
            <a:pPr>
              <a:lnSpc>
                <a:spcPct val="80000"/>
              </a:lnSpc>
            </a:pPr>
            <a:endParaRPr lang="en-GB" sz="2800"/>
          </a:p>
          <a:p>
            <a:pPr>
              <a:lnSpc>
                <a:spcPct val="80000"/>
              </a:lnSpc>
            </a:pPr>
            <a:endParaRPr lang="en-GB" sz="2800"/>
          </a:p>
          <a:p>
            <a:pPr>
              <a:lnSpc>
                <a:spcPct val="80000"/>
              </a:lnSpc>
            </a:pPr>
            <a:endParaRPr lang="en-GB" sz="2800"/>
          </a:p>
          <a:p>
            <a:pPr>
              <a:lnSpc>
                <a:spcPct val="80000"/>
              </a:lnSpc>
            </a:pPr>
            <a:r>
              <a:rPr lang="en-GB" sz="2800"/>
              <a:t>Note that R must display arrays one 2D “slice” at a time</a:t>
            </a:r>
            <a:endParaRPr lang="en-US" sz="2800"/>
          </a:p>
        </p:txBody>
      </p:sp>
      <p:sp>
        <p:nvSpPr>
          <p:cNvPr id="23555" name="TextBox 4"/>
          <p:cNvSpPr txBox="1">
            <a:spLocks noChangeArrowheads="1"/>
          </p:cNvSpPr>
          <p:nvPr/>
        </p:nvSpPr>
        <p:spPr bwMode="auto">
          <a:xfrm>
            <a:off x="755650" y="1930400"/>
            <a:ext cx="7715250" cy="3082925"/>
          </a:xfrm>
          <a:prstGeom prst="rect">
            <a:avLst/>
          </a:prstGeom>
          <a:noFill/>
          <a:ln w="12700">
            <a:solidFill>
              <a:schemeClr val="tx1"/>
            </a:solidFill>
            <a:prstDash val="dash"/>
            <a:miter lim="800000"/>
            <a:headEnd/>
            <a:tailEnd/>
          </a:ln>
        </p:spPr>
        <p:txBody>
          <a:bodyPr>
            <a:spAutoFit/>
          </a:bodyPr>
          <a:lstStyle/>
          <a:p>
            <a:r>
              <a:rPr lang="en-US" sz="1400" b="0"/>
              <a:t>&gt; x&lt;-array(1:8,dim=c(2,2,2))</a:t>
            </a:r>
          </a:p>
          <a:p>
            <a:r>
              <a:rPr lang="en-US" sz="1400" b="0"/>
              <a:t>&gt; x</a:t>
            </a:r>
          </a:p>
          <a:p>
            <a:r>
              <a:rPr lang="en-US" sz="1400" b="0"/>
              <a:t>, , 1</a:t>
            </a:r>
          </a:p>
          <a:p>
            <a:endParaRPr lang="en-US" sz="1400" b="0"/>
          </a:p>
          <a:p>
            <a:r>
              <a:rPr lang="en-US" sz="1400" b="0"/>
              <a:t>     [,1] [,2]</a:t>
            </a:r>
          </a:p>
          <a:p>
            <a:r>
              <a:rPr lang="en-US" sz="1400" b="0"/>
              <a:t>[1,]    1    3</a:t>
            </a:r>
          </a:p>
          <a:p>
            <a:r>
              <a:rPr lang="en-US" sz="1400" b="0"/>
              <a:t>[2,]    2    4</a:t>
            </a:r>
          </a:p>
          <a:p>
            <a:endParaRPr lang="en-US" sz="1400" b="0"/>
          </a:p>
          <a:p>
            <a:r>
              <a:rPr lang="en-US" sz="1400" b="0"/>
              <a:t>, , 2</a:t>
            </a:r>
          </a:p>
          <a:p>
            <a:endParaRPr lang="en-US" sz="1400" b="0"/>
          </a:p>
          <a:p>
            <a:r>
              <a:rPr lang="en-US" sz="1400" b="0"/>
              <a:t>     [,1] [,2]</a:t>
            </a:r>
          </a:p>
          <a:p>
            <a:r>
              <a:rPr lang="en-US" sz="1400" b="0"/>
              <a:t>[1,]    5    7</a:t>
            </a:r>
          </a:p>
          <a:p>
            <a:r>
              <a:rPr lang="en-US" sz="1400" b="0"/>
              <a:t>[2,]    6    8</a:t>
            </a:r>
          </a:p>
          <a:p>
            <a:endParaRPr lang="en-GB" sz="1400" b="0">
              <a:latin typeface="Courier New" pitchFamily="49" charset="0"/>
              <a:cs typeface="Courier New" pitchFamily="49" charset="0"/>
            </a:endParaRPr>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idx="4294967295"/>
          </p:nvPr>
        </p:nvSpPr>
        <p:spPr/>
        <p:txBody>
          <a:bodyPr/>
          <a:lstStyle/>
          <a:p>
            <a:pPr eaLnBrk="1" hangingPunct="1"/>
            <a:r>
              <a:rPr lang="en-GB"/>
              <a:t>Column major order</a:t>
            </a:r>
          </a:p>
        </p:txBody>
      </p:sp>
      <p:sp>
        <p:nvSpPr>
          <p:cNvPr id="25602" name="Content Placeholder 2"/>
          <p:cNvSpPr>
            <a:spLocks noGrp="1"/>
          </p:cNvSpPr>
          <p:nvPr>
            <p:ph idx="4294967295"/>
          </p:nvPr>
        </p:nvSpPr>
        <p:spPr>
          <a:xfrm>
            <a:off x="457200" y="1600200"/>
            <a:ext cx="8229600" cy="3124200"/>
          </a:xfrm>
        </p:spPr>
        <p:txBody>
          <a:bodyPr/>
          <a:lstStyle/>
          <a:p>
            <a:pPr eaLnBrk="1" hangingPunct="1">
              <a:buFont typeface="Arial" charset="0"/>
              <a:buNone/>
            </a:pPr>
            <a:endParaRPr lang="en-GB" dirty="0"/>
          </a:p>
          <a:p>
            <a:pPr eaLnBrk="1" hangingPunct="1"/>
            <a:r>
              <a:rPr lang="en-GB" dirty="0"/>
              <a:t>The vector c(1,2,3,4) in the first argument is read into the matrix in what’s called “column-major order”</a:t>
            </a:r>
          </a:p>
          <a:p>
            <a:pPr eaLnBrk="1" hangingPunct="1"/>
            <a:r>
              <a:rPr lang="en-GB" dirty="0"/>
              <a:t>This means down the columns first, then across the rows:</a:t>
            </a:r>
          </a:p>
          <a:p>
            <a:pPr eaLnBrk="1" hangingPunct="1">
              <a:buFont typeface="Arial" charset="0"/>
              <a:buNone/>
            </a:pPr>
            <a:endParaRPr lang="en-GB" dirty="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5604" name="TextBox 5"/>
          <p:cNvSpPr txBox="1">
            <a:spLocks noChangeArrowheads="1"/>
          </p:cNvSpPr>
          <p:nvPr/>
        </p:nvSpPr>
        <p:spPr bwMode="auto">
          <a:xfrm>
            <a:off x="8572500" y="6286500"/>
            <a:ext cx="415925" cy="366713"/>
          </a:xfrm>
          <a:prstGeom prst="rect">
            <a:avLst/>
          </a:prstGeom>
          <a:noFill/>
          <a:ln w="9525">
            <a:noFill/>
            <a:miter lim="800000"/>
            <a:headEnd/>
            <a:tailEnd/>
          </a:ln>
        </p:spPr>
        <p:txBody>
          <a:bodyPr wrap="none">
            <a:spAutoFit/>
          </a:bodyPr>
          <a:lstStyle/>
          <a:p>
            <a:fld id="{742B10A6-363C-42DE-B044-BC03D7BA3C11}" type="slidenum">
              <a:rPr lang="en-GB" b="0">
                <a:latin typeface="Calibri" pitchFamily="34" charset="0"/>
              </a:rPr>
              <a:pPr/>
              <a:t>22</a:t>
            </a:fld>
            <a:endParaRPr lang="en-GB" b="0">
              <a:latin typeface="Calibri" pitchFamily="34" charset="0"/>
            </a:endParaRPr>
          </a:p>
        </p:txBody>
      </p:sp>
      <p:sp>
        <p:nvSpPr>
          <p:cNvPr id="25605" name="TextBox 4"/>
          <p:cNvSpPr txBox="1">
            <a:spLocks noChangeArrowheads="1"/>
          </p:cNvSpPr>
          <p:nvPr/>
        </p:nvSpPr>
        <p:spPr bwMode="auto">
          <a:xfrm>
            <a:off x="900113" y="1700213"/>
            <a:ext cx="7715250" cy="379412"/>
          </a:xfrm>
          <a:prstGeom prst="rect">
            <a:avLst/>
          </a:prstGeom>
          <a:noFill/>
          <a:ln w="12700">
            <a:solidFill>
              <a:schemeClr val="tx1"/>
            </a:solidFill>
            <a:prstDash val="dash"/>
            <a:miter lim="800000"/>
            <a:headEnd/>
            <a:tailEnd/>
          </a:ln>
        </p:spPr>
        <p:txBody>
          <a:bodyPr>
            <a:spAutoFit/>
          </a:bodyPr>
          <a:lstStyle/>
          <a:p>
            <a:r>
              <a:rPr lang="en-GB" b="0">
                <a:latin typeface="Courier New" pitchFamily="49" charset="0"/>
                <a:cs typeface="Courier New" pitchFamily="49" charset="0"/>
              </a:rPr>
              <a:t>x&lt;-matrix(c(1,2,3,4),nrow=2,ncol=2)</a:t>
            </a:r>
          </a:p>
        </p:txBody>
      </p:sp>
      <p:graphicFrame>
        <p:nvGraphicFramePr>
          <p:cNvPr id="142356" name="Group 20"/>
          <p:cNvGraphicFramePr>
            <a:graphicFrameLocks noGrp="1"/>
          </p:cNvGraphicFramePr>
          <p:nvPr/>
        </p:nvGraphicFramePr>
        <p:xfrm>
          <a:off x="3563938" y="5357813"/>
          <a:ext cx="1247775" cy="1311276"/>
        </p:xfrm>
        <a:graphic>
          <a:graphicData uri="http://schemas.openxmlformats.org/drawingml/2006/table">
            <a:tbl>
              <a:tblPr/>
              <a:tblGrid>
                <a:gridCol w="623887">
                  <a:extLst>
                    <a:ext uri="{9D8B030D-6E8A-4147-A177-3AD203B41FA5}">
                      <a16:colId xmlns:a16="http://schemas.microsoft.com/office/drawing/2014/main" val="20000"/>
                    </a:ext>
                  </a:extLst>
                </a:gridCol>
                <a:gridCol w="623888">
                  <a:extLst>
                    <a:ext uri="{9D8B030D-6E8A-4147-A177-3AD203B41FA5}">
                      <a16:colId xmlns:a16="http://schemas.microsoft.com/office/drawing/2014/main" val="20001"/>
                    </a:ext>
                  </a:extLst>
                </a:gridCol>
              </a:tblGrid>
              <a:tr h="65563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GB" sz="2800" b="0" i="0" u="none" strike="noStrike" cap="none" normalizeH="0" baseline="0">
                          <a:ln>
                            <a:noFill/>
                          </a:ln>
                          <a:solidFill>
                            <a:schemeClr val="tx1"/>
                          </a:solidFill>
                          <a:effectLst/>
                          <a:latin typeface="Calibri" pitchFamily="34" charset="0"/>
                        </a:rPr>
                        <a:t>1</a:t>
                      </a:r>
                      <a:endParaRPr kumimoji="0" lang="en-US" sz="2800" b="0" i="0"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GB" sz="2800" b="0" i="0" u="none" strike="noStrike" cap="none" normalizeH="0" baseline="0">
                          <a:ln>
                            <a:noFill/>
                          </a:ln>
                          <a:solidFill>
                            <a:schemeClr val="tx1"/>
                          </a:solidFill>
                          <a:effectLst/>
                          <a:latin typeface="Calibri" pitchFamily="34" charset="0"/>
                        </a:rPr>
                        <a:t>3</a:t>
                      </a:r>
                      <a:endParaRPr kumimoji="0" lang="en-US" sz="2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5563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GB" sz="2800" b="0" i="0" u="none" strike="noStrike" cap="none" normalizeH="0" baseline="0">
                          <a:ln>
                            <a:noFill/>
                          </a:ln>
                          <a:solidFill>
                            <a:schemeClr val="tx1"/>
                          </a:solidFill>
                          <a:effectLst/>
                          <a:latin typeface="Calibri" pitchFamily="34" charset="0"/>
                        </a:rPr>
                        <a:t>2</a:t>
                      </a:r>
                      <a:endParaRPr kumimoji="0" lang="en-US" sz="2800" b="0" i="0"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GB" sz="2800" b="0" i="0" u="none" strike="noStrike" cap="none" normalizeH="0" baseline="0">
                          <a:ln>
                            <a:noFill/>
                          </a:ln>
                          <a:solidFill>
                            <a:schemeClr val="tx1"/>
                          </a:solidFill>
                          <a:effectLst/>
                          <a:latin typeface="Calibri" pitchFamily="34" charset="0"/>
                        </a:rPr>
                        <a:t>4</a:t>
                      </a:r>
                      <a:endParaRPr kumimoji="0" lang="en-US" sz="2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5617" name="Line 22"/>
          <p:cNvSpPr>
            <a:spLocks noChangeShapeType="1"/>
          </p:cNvSpPr>
          <p:nvPr/>
        </p:nvSpPr>
        <p:spPr bwMode="auto">
          <a:xfrm>
            <a:off x="3924300" y="5213350"/>
            <a:ext cx="0" cy="1081088"/>
          </a:xfrm>
          <a:prstGeom prst="line">
            <a:avLst/>
          </a:prstGeom>
          <a:noFill/>
          <a:ln w="50800">
            <a:solidFill>
              <a:srgbClr val="FF0000"/>
            </a:solidFill>
            <a:round/>
            <a:headEnd/>
            <a:tailEnd type="triangle" w="med" len="med"/>
          </a:ln>
        </p:spPr>
        <p:txBody>
          <a:bodyPr/>
          <a:lstStyle/>
          <a:p>
            <a:endParaRPr lang="en-US"/>
          </a:p>
        </p:txBody>
      </p:sp>
      <p:sp>
        <p:nvSpPr>
          <p:cNvPr id="25618" name="Line 23"/>
          <p:cNvSpPr>
            <a:spLocks noChangeShapeType="1"/>
          </p:cNvSpPr>
          <p:nvPr/>
        </p:nvSpPr>
        <p:spPr bwMode="auto">
          <a:xfrm>
            <a:off x="4500563" y="5213350"/>
            <a:ext cx="0" cy="1081088"/>
          </a:xfrm>
          <a:prstGeom prst="line">
            <a:avLst/>
          </a:prstGeom>
          <a:noFill/>
          <a:ln w="50800">
            <a:solidFill>
              <a:srgbClr val="FF0000"/>
            </a:solidFill>
            <a:round/>
            <a:headEnd/>
            <a:tailEnd type="triangle" w="med" len="med"/>
          </a:ln>
        </p:spPr>
        <p:txBody>
          <a:bodyPr/>
          <a:lstStyle/>
          <a:p>
            <a:endParaRPr lang="en-US"/>
          </a:p>
        </p:txBody>
      </p:sp>
      <p:sp>
        <p:nvSpPr>
          <p:cNvPr id="25619" name="Text Box 24"/>
          <p:cNvSpPr txBox="1">
            <a:spLocks noChangeArrowheads="1"/>
          </p:cNvSpPr>
          <p:nvPr/>
        </p:nvSpPr>
        <p:spPr bwMode="auto">
          <a:xfrm>
            <a:off x="3567113" y="4900613"/>
            <a:ext cx="615950" cy="366712"/>
          </a:xfrm>
          <a:prstGeom prst="rect">
            <a:avLst/>
          </a:prstGeom>
          <a:noFill/>
          <a:ln w="9525">
            <a:noFill/>
            <a:miter lim="800000"/>
            <a:headEnd/>
            <a:tailEnd/>
          </a:ln>
        </p:spPr>
        <p:txBody>
          <a:bodyPr wrap="none">
            <a:spAutoFit/>
          </a:bodyPr>
          <a:lstStyle/>
          <a:p>
            <a:r>
              <a:rPr lang="en-GB">
                <a:solidFill>
                  <a:srgbClr val="FF0000"/>
                </a:solidFill>
              </a:rPr>
              <a:t>first</a:t>
            </a:r>
            <a:endParaRPr lang="en-US">
              <a:solidFill>
                <a:srgbClr val="FF0000"/>
              </a:solidFill>
            </a:endParaRPr>
          </a:p>
        </p:txBody>
      </p:sp>
      <p:sp>
        <p:nvSpPr>
          <p:cNvPr id="25620" name="Text Box 25"/>
          <p:cNvSpPr txBox="1">
            <a:spLocks noChangeArrowheads="1"/>
          </p:cNvSpPr>
          <p:nvPr/>
        </p:nvSpPr>
        <p:spPr bwMode="auto">
          <a:xfrm>
            <a:off x="4205288" y="4884738"/>
            <a:ext cx="984250" cy="366712"/>
          </a:xfrm>
          <a:prstGeom prst="rect">
            <a:avLst/>
          </a:prstGeom>
          <a:noFill/>
          <a:ln w="9525">
            <a:noFill/>
            <a:miter lim="800000"/>
            <a:headEnd/>
            <a:tailEnd/>
          </a:ln>
        </p:spPr>
        <p:txBody>
          <a:bodyPr wrap="none">
            <a:spAutoFit/>
          </a:bodyPr>
          <a:lstStyle/>
          <a:p>
            <a:r>
              <a:rPr lang="en-GB">
                <a:solidFill>
                  <a:srgbClr val="FF0000"/>
                </a:solidFill>
              </a:rPr>
              <a:t>second</a:t>
            </a:r>
            <a:endParaRPr lang="en-US">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p:txBody>
          <a:bodyPr/>
          <a:lstStyle/>
          <a:p>
            <a:r>
              <a:rPr lang="en-GB"/>
              <a:t>Row-major order</a:t>
            </a:r>
            <a:endParaRPr lang="en-US"/>
          </a:p>
        </p:txBody>
      </p:sp>
      <p:sp>
        <p:nvSpPr>
          <p:cNvPr id="27650" name="Rectangle 3"/>
          <p:cNvSpPr>
            <a:spLocks noGrp="1"/>
          </p:cNvSpPr>
          <p:nvPr>
            <p:ph type="body" idx="1"/>
          </p:nvPr>
        </p:nvSpPr>
        <p:spPr/>
        <p:txBody>
          <a:bodyPr/>
          <a:lstStyle/>
          <a:p>
            <a:r>
              <a:rPr lang="en-GB"/>
              <a:t>You can also ask R to read the entries in row-wise (in what’s called “row-major order”):</a:t>
            </a:r>
          </a:p>
          <a:p>
            <a:endParaRPr lang="en-GB"/>
          </a:p>
          <a:p>
            <a:r>
              <a:rPr lang="en-GB"/>
              <a:t>Then the result looks like:</a:t>
            </a:r>
            <a:endParaRPr lang="en-US"/>
          </a:p>
        </p:txBody>
      </p:sp>
      <p:sp>
        <p:nvSpPr>
          <p:cNvPr id="27651" name="TextBox 4"/>
          <p:cNvSpPr txBox="1">
            <a:spLocks noChangeArrowheads="1"/>
          </p:cNvSpPr>
          <p:nvPr/>
        </p:nvSpPr>
        <p:spPr bwMode="auto">
          <a:xfrm>
            <a:off x="900113" y="2781300"/>
            <a:ext cx="7715250" cy="379413"/>
          </a:xfrm>
          <a:prstGeom prst="rect">
            <a:avLst/>
          </a:prstGeom>
          <a:noFill/>
          <a:ln w="12700">
            <a:solidFill>
              <a:schemeClr val="tx1"/>
            </a:solidFill>
            <a:prstDash val="dash"/>
            <a:miter lim="800000"/>
            <a:headEnd/>
            <a:tailEnd/>
          </a:ln>
        </p:spPr>
        <p:txBody>
          <a:bodyPr>
            <a:spAutoFit/>
          </a:bodyPr>
          <a:lstStyle/>
          <a:p>
            <a:r>
              <a:rPr lang="en-GB" b="0">
                <a:latin typeface="Courier New" pitchFamily="49" charset="0"/>
                <a:cs typeface="Courier New" pitchFamily="49" charset="0"/>
              </a:rPr>
              <a:t>x&lt;-matrix(c(1,2,3,4,5,6),nrow=3,ncol=2,byrow=T)</a:t>
            </a:r>
          </a:p>
        </p:txBody>
      </p:sp>
      <p:sp>
        <p:nvSpPr>
          <p:cNvPr id="27652" name="TextBox 4"/>
          <p:cNvSpPr txBox="1">
            <a:spLocks noChangeArrowheads="1"/>
          </p:cNvSpPr>
          <p:nvPr/>
        </p:nvSpPr>
        <p:spPr bwMode="auto">
          <a:xfrm>
            <a:off x="900113" y="3913188"/>
            <a:ext cx="7715250" cy="1752600"/>
          </a:xfrm>
          <a:prstGeom prst="rect">
            <a:avLst/>
          </a:prstGeom>
          <a:noFill/>
          <a:ln w="12700">
            <a:solidFill>
              <a:schemeClr val="tx1"/>
            </a:solidFill>
            <a:prstDash val="dash"/>
            <a:miter lim="800000"/>
            <a:headEnd/>
            <a:tailEnd/>
          </a:ln>
        </p:spPr>
        <p:txBody>
          <a:bodyPr>
            <a:spAutoFit/>
          </a:bodyPr>
          <a:lstStyle/>
          <a:p>
            <a:r>
              <a:rPr lang="en-GB" b="0"/>
              <a:t>&gt; x</a:t>
            </a:r>
          </a:p>
          <a:p>
            <a:r>
              <a:rPr lang="en-GB" b="0"/>
              <a:t>     [,1] [,2]</a:t>
            </a:r>
          </a:p>
          <a:p>
            <a:r>
              <a:rPr lang="en-GB" b="0"/>
              <a:t>[1,]    1    2</a:t>
            </a:r>
          </a:p>
          <a:p>
            <a:r>
              <a:rPr lang="en-GB" b="0"/>
              <a:t>[2,]    3    4</a:t>
            </a:r>
          </a:p>
          <a:p>
            <a:r>
              <a:rPr lang="en-GB" b="0"/>
              <a:t>[3,]    5    6</a:t>
            </a:r>
          </a:p>
          <a:p>
            <a:endParaRPr lang="en-GB" b="0">
              <a:latin typeface="Courier New" pitchFamily="49" charset="0"/>
              <a:cs typeface="Courier New" pitchFamily="49" charset="0"/>
            </a:endParaRPr>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p:txBody>
          <a:bodyPr/>
          <a:lstStyle/>
          <a:p>
            <a:r>
              <a:rPr lang="en-GB"/>
              <a:t>Watch out for recycling (again)</a:t>
            </a:r>
            <a:endParaRPr lang="en-US"/>
          </a:p>
        </p:txBody>
      </p:sp>
      <p:sp>
        <p:nvSpPr>
          <p:cNvPr id="29698" name="Rectangle 3"/>
          <p:cNvSpPr>
            <a:spLocks noGrp="1"/>
          </p:cNvSpPr>
          <p:nvPr>
            <p:ph type="body" idx="1"/>
          </p:nvPr>
        </p:nvSpPr>
        <p:spPr/>
        <p:txBody>
          <a:bodyPr/>
          <a:lstStyle/>
          <a:p>
            <a:r>
              <a:rPr lang="en-GB" sz="2400"/>
              <a:t>If the vector you enter in the first argument does not have as many entries as the matrix, they will be re-used:</a:t>
            </a:r>
          </a:p>
          <a:p>
            <a:endParaRPr lang="en-GB" sz="2400"/>
          </a:p>
          <a:p>
            <a:endParaRPr lang="en-GB" sz="2400"/>
          </a:p>
          <a:p>
            <a:endParaRPr lang="en-GB" sz="2400"/>
          </a:p>
          <a:p>
            <a:endParaRPr lang="en-GB" sz="240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9700" name="TextBox 4"/>
          <p:cNvSpPr txBox="1">
            <a:spLocks noChangeArrowheads="1"/>
          </p:cNvSpPr>
          <p:nvPr/>
        </p:nvSpPr>
        <p:spPr bwMode="auto">
          <a:xfrm>
            <a:off x="827088" y="2420938"/>
            <a:ext cx="7715250" cy="1752600"/>
          </a:xfrm>
          <a:prstGeom prst="rect">
            <a:avLst/>
          </a:prstGeom>
          <a:noFill/>
          <a:ln w="12700">
            <a:solidFill>
              <a:schemeClr val="tx1"/>
            </a:solidFill>
            <a:prstDash val="dash"/>
            <a:miter lim="800000"/>
            <a:headEnd/>
            <a:tailEnd/>
          </a:ln>
        </p:spPr>
        <p:txBody>
          <a:bodyPr>
            <a:spAutoFit/>
          </a:bodyPr>
          <a:lstStyle/>
          <a:p>
            <a:r>
              <a:rPr lang="en-GB" b="0"/>
              <a:t>&gt;</a:t>
            </a:r>
            <a:r>
              <a:rPr lang="fr-FR" b="0"/>
              <a:t> x&lt;-matrix(c(1,2),2,2)</a:t>
            </a:r>
          </a:p>
          <a:p>
            <a:r>
              <a:rPr lang="fr-FR" b="0"/>
              <a:t>&gt; x</a:t>
            </a:r>
          </a:p>
          <a:p>
            <a:r>
              <a:rPr lang="fr-FR" b="0"/>
              <a:t>     [,1] [,2]</a:t>
            </a:r>
          </a:p>
          <a:p>
            <a:r>
              <a:rPr lang="fr-FR" b="0"/>
              <a:t>[1,]    1    1</a:t>
            </a:r>
          </a:p>
          <a:p>
            <a:r>
              <a:rPr lang="fr-FR" b="0"/>
              <a:t>[2,]    2    2</a:t>
            </a:r>
          </a:p>
          <a:p>
            <a:endParaRPr lang="en-GB" b="0">
              <a:latin typeface="Courier New" pitchFamily="49" charset="0"/>
              <a:cs typeface="Courier New"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p:txBody>
          <a:bodyPr/>
          <a:lstStyle/>
          <a:p>
            <a:r>
              <a:rPr lang="en-GB" dirty="0"/>
              <a:t>Watch out for recycling</a:t>
            </a:r>
            <a:endParaRPr lang="en-US" dirty="0"/>
          </a:p>
        </p:txBody>
      </p:sp>
      <p:sp>
        <p:nvSpPr>
          <p:cNvPr id="31746" name="Rectangle 3"/>
          <p:cNvSpPr>
            <a:spLocks noGrp="1"/>
          </p:cNvSpPr>
          <p:nvPr>
            <p:ph type="body" idx="1"/>
          </p:nvPr>
        </p:nvSpPr>
        <p:spPr>
          <a:xfrm>
            <a:off x="457200" y="1600200"/>
            <a:ext cx="8229600" cy="4924425"/>
          </a:xfrm>
        </p:spPr>
        <p:txBody>
          <a:bodyPr/>
          <a:lstStyle/>
          <a:p>
            <a:pPr>
              <a:lnSpc>
                <a:spcPct val="80000"/>
              </a:lnSpc>
            </a:pPr>
            <a:r>
              <a:rPr lang="en-GB" sz="2000"/>
              <a:t>If the number of matrix elements is not a multiple of the number of vector elements, you’ll get a warning:</a:t>
            </a:r>
          </a:p>
          <a:p>
            <a:pPr>
              <a:lnSpc>
                <a:spcPct val="80000"/>
              </a:lnSpc>
            </a:pPr>
            <a:endParaRPr lang="en-GB" sz="2000"/>
          </a:p>
          <a:p>
            <a:pPr>
              <a:lnSpc>
                <a:spcPct val="80000"/>
              </a:lnSpc>
            </a:pPr>
            <a:endParaRPr lang="en-GB" sz="2000"/>
          </a:p>
          <a:p>
            <a:pPr>
              <a:lnSpc>
                <a:spcPct val="80000"/>
              </a:lnSpc>
            </a:pPr>
            <a:endParaRPr lang="en-GB" sz="2000"/>
          </a:p>
          <a:p>
            <a:pPr>
              <a:lnSpc>
                <a:spcPct val="80000"/>
              </a:lnSpc>
            </a:pPr>
            <a:endParaRPr lang="en-GB" sz="2000"/>
          </a:p>
          <a:p>
            <a:pPr>
              <a:lnSpc>
                <a:spcPct val="80000"/>
              </a:lnSpc>
            </a:pPr>
            <a:endParaRPr lang="en-GB" sz="2000"/>
          </a:p>
          <a:p>
            <a:pPr>
              <a:lnSpc>
                <a:spcPct val="80000"/>
              </a:lnSpc>
            </a:pPr>
            <a:endParaRPr lang="en-GB" sz="2000"/>
          </a:p>
          <a:p>
            <a:pPr>
              <a:lnSpc>
                <a:spcPct val="80000"/>
              </a:lnSpc>
            </a:pPr>
            <a:endParaRPr lang="en-GB" sz="2000"/>
          </a:p>
          <a:p>
            <a:pPr>
              <a:lnSpc>
                <a:spcPct val="80000"/>
              </a:lnSpc>
            </a:pPr>
            <a:endParaRPr lang="en-GB" sz="2000"/>
          </a:p>
          <a:p>
            <a:pPr>
              <a:lnSpc>
                <a:spcPct val="80000"/>
              </a:lnSpc>
            </a:pPr>
            <a:endParaRPr lang="en-GB" sz="2000"/>
          </a:p>
          <a:p>
            <a:pPr>
              <a:lnSpc>
                <a:spcPct val="80000"/>
              </a:lnSpc>
            </a:pPr>
            <a:endParaRPr lang="en-GB" sz="2000"/>
          </a:p>
          <a:p>
            <a:pPr>
              <a:lnSpc>
                <a:spcPct val="80000"/>
              </a:lnSpc>
            </a:pPr>
            <a:endParaRPr lang="en-GB" sz="2000"/>
          </a:p>
          <a:p>
            <a:pPr>
              <a:lnSpc>
                <a:spcPct val="80000"/>
              </a:lnSpc>
            </a:pPr>
            <a:r>
              <a:rPr lang="en-GB" sz="2000"/>
              <a:t>But your code will keep running, possibly wrongly (depending on what you intended)</a:t>
            </a:r>
          </a:p>
          <a:p>
            <a:pPr>
              <a:lnSpc>
                <a:spcPct val="80000"/>
              </a:lnSpc>
            </a:pPr>
            <a:r>
              <a:rPr lang="en-GB" sz="2000"/>
              <a:t>Be careful!</a:t>
            </a:r>
            <a:endParaRPr lang="en-US" sz="200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1748" name="TextBox 4"/>
          <p:cNvSpPr txBox="1">
            <a:spLocks noChangeArrowheads="1"/>
          </p:cNvSpPr>
          <p:nvPr/>
        </p:nvSpPr>
        <p:spPr bwMode="auto">
          <a:xfrm>
            <a:off x="611188" y="2349500"/>
            <a:ext cx="7715250" cy="3125788"/>
          </a:xfrm>
          <a:prstGeom prst="rect">
            <a:avLst/>
          </a:prstGeom>
          <a:noFill/>
          <a:ln w="12700">
            <a:solidFill>
              <a:schemeClr val="tx1"/>
            </a:solidFill>
            <a:prstDash val="dash"/>
            <a:miter lim="800000"/>
            <a:headEnd/>
            <a:tailEnd/>
          </a:ln>
        </p:spPr>
        <p:txBody>
          <a:bodyPr>
            <a:spAutoFit/>
          </a:bodyPr>
          <a:lstStyle/>
          <a:p>
            <a:r>
              <a:rPr lang="en-US" b="0"/>
              <a:t>&gt; x&lt;-matrix(c(1,2),3,3)</a:t>
            </a:r>
          </a:p>
          <a:p>
            <a:r>
              <a:rPr lang="en-US" b="0"/>
              <a:t>Warning message:</a:t>
            </a:r>
          </a:p>
          <a:p>
            <a:r>
              <a:rPr lang="en-US" b="0"/>
              <a:t>In matrix(c(1, 2), 3, 3) :</a:t>
            </a:r>
          </a:p>
          <a:p>
            <a:r>
              <a:rPr lang="en-US" b="0"/>
              <a:t>  data length [2] is not a sub-multiple or multiple of the number of rows [3]</a:t>
            </a:r>
          </a:p>
          <a:p>
            <a:r>
              <a:rPr lang="en-US" b="0"/>
              <a:t>&gt; x</a:t>
            </a:r>
          </a:p>
          <a:p>
            <a:r>
              <a:rPr lang="en-US" b="0"/>
              <a:t>     [,1] [,2] [,3]</a:t>
            </a:r>
          </a:p>
          <a:p>
            <a:r>
              <a:rPr lang="en-US" b="0"/>
              <a:t>[1,]    1    2    1</a:t>
            </a:r>
          </a:p>
          <a:p>
            <a:r>
              <a:rPr lang="en-US" b="0"/>
              <a:t>[2,]    2    1    2</a:t>
            </a:r>
          </a:p>
          <a:p>
            <a:r>
              <a:rPr lang="en-US" b="0"/>
              <a:t>[3,]    1    2    1</a:t>
            </a:r>
          </a:p>
          <a:p>
            <a:endParaRPr lang="en-GB" b="0">
              <a:latin typeface="Courier New" pitchFamily="49" charset="0"/>
              <a:cs typeface="Courier New" pitchFamily="49" charset="0"/>
            </a:endParaRPr>
          </a:p>
          <a:p>
            <a:endParaRPr lang="en-GB" b="0">
              <a:latin typeface="Courier New" pitchFamily="49" charset="0"/>
              <a:cs typeface="Courier New"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p:txBody>
          <a:bodyPr/>
          <a:lstStyle/>
          <a:p>
            <a:r>
              <a:rPr lang="en-GB"/>
              <a:t>Accessing single entries</a:t>
            </a:r>
            <a:endParaRPr lang="en-US"/>
          </a:p>
        </p:txBody>
      </p:sp>
      <p:sp>
        <p:nvSpPr>
          <p:cNvPr id="33794" name="Rectangle 3"/>
          <p:cNvSpPr>
            <a:spLocks noGrp="1"/>
          </p:cNvSpPr>
          <p:nvPr>
            <p:ph type="body" idx="1"/>
          </p:nvPr>
        </p:nvSpPr>
        <p:spPr/>
        <p:txBody>
          <a:bodyPr/>
          <a:lstStyle/>
          <a:p>
            <a:r>
              <a:rPr lang="en-GB" dirty="0"/>
              <a:t>If x is a matrix, x[</a:t>
            </a:r>
            <a:r>
              <a:rPr lang="en-GB" dirty="0" err="1"/>
              <a:t>i,j</a:t>
            </a:r>
            <a:r>
              <a:rPr lang="en-GB" dirty="0"/>
              <a:t>] provides the entry in the </a:t>
            </a:r>
            <a:r>
              <a:rPr lang="en-GB" dirty="0" err="1"/>
              <a:t>i</a:t>
            </a:r>
            <a:r>
              <a:rPr lang="en-GB" baseline="30000" dirty="0" err="1"/>
              <a:t>th</a:t>
            </a:r>
            <a:r>
              <a:rPr lang="en-GB" dirty="0"/>
              <a:t> row and the </a:t>
            </a:r>
            <a:r>
              <a:rPr lang="en-GB" dirty="0" err="1"/>
              <a:t>j</a:t>
            </a:r>
            <a:r>
              <a:rPr lang="en-GB" baseline="30000" dirty="0" err="1"/>
              <a:t>th</a:t>
            </a:r>
            <a:r>
              <a:rPr lang="en-GB" dirty="0"/>
              <a:t> column</a:t>
            </a:r>
          </a:p>
          <a:p>
            <a:endParaRPr lang="en-GB" dirty="0"/>
          </a:p>
          <a:p>
            <a:endParaRPr lang="en-GB" dirty="0"/>
          </a:p>
          <a:p>
            <a:r>
              <a:rPr lang="en-GB" dirty="0"/>
              <a:t>If x is a 3D array, you access entries like this: x[</a:t>
            </a:r>
            <a:r>
              <a:rPr lang="en-GB" dirty="0" err="1"/>
              <a:t>i,j,k</a:t>
            </a:r>
            <a:r>
              <a:rPr lang="en-GB" dirty="0"/>
              <a:t>] where </a:t>
            </a:r>
            <a:r>
              <a:rPr lang="en-GB" dirty="0" err="1"/>
              <a:t>i</a:t>
            </a:r>
            <a:r>
              <a:rPr lang="en-GB" dirty="0"/>
              <a:t>, j and k can be anything within the dimensional limits of the array</a:t>
            </a:r>
            <a:endParaRPr lang="en-US" dirty="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p:txBody>
          <a:bodyPr/>
          <a:lstStyle/>
          <a:p>
            <a:r>
              <a:rPr lang="en-GB"/>
              <a:t>Subsets of matrices and arrays</a:t>
            </a:r>
            <a:endParaRPr lang="en-US"/>
          </a:p>
        </p:txBody>
      </p:sp>
      <p:sp>
        <p:nvSpPr>
          <p:cNvPr id="35842" name="Rectangle 3"/>
          <p:cNvSpPr>
            <a:spLocks noGrp="1"/>
          </p:cNvSpPr>
          <p:nvPr>
            <p:ph type="body" idx="1"/>
          </p:nvPr>
        </p:nvSpPr>
        <p:spPr/>
        <p:txBody>
          <a:bodyPr/>
          <a:lstStyle/>
          <a:p>
            <a:pPr>
              <a:lnSpc>
                <a:spcPct val="90000"/>
              </a:lnSpc>
            </a:pPr>
            <a:r>
              <a:rPr lang="en-GB"/>
              <a:t>If x is a matrix</a:t>
            </a:r>
          </a:p>
          <a:p>
            <a:pPr lvl="1">
              <a:lnSpc>
                <a:spcPct val="90000"/>
              </a:lnSpc>
            </a:pPr>
            <a:r>
              <a:rPr lang="en-GB"/>
              <a:t>x[i,] is the ith row</a:t>
            </a:r>
          </a:p>
          <a:p>
            <a:pPr lvl="1">
              <a:lnSpc>
                <a:spcPct val="90000"/>
              </a:lnSpc>
            </a:pPr>
            <a:r>
              <a:rPr lang="en-GB"/>
              <a:t>x[,i] is the ith column</a:t>
            </a:r>
          </a:p>
          <a:p>
            <a:pPr lvl="1">
              <a:lnSpc>
                <a:spcPct val="90000"/>
              </a:lnSpc>
            </a:pPr>
            <a:r>
              <a:rPr lang="en-GB"/>
              <a:t>But these are converted to vectors</a:t>
            </a:r>
          </a:p>
          <a:p>
            <a:pPr lvl="1">
              <a:lnSpc>
                <a:spcPct val="90000"/>
              </a:lnSpc>
            </a:pPr>
            <a:r>
              <a:rPr lang="en-GB"/>
              <a:t>If you want them to stay matrices, use x[i,,drop=F] and x[,i,drop=F]</a:t>
            </a:r>
          </a:p>
          <a:p>
            <a:pPr lvl="1">
              <a:lnSpc>
                <a:spcPct val="90000"/>
              </a:lnSpc>
            </a:pPr>
            <a:r>
              <a:rPr lang="en-GB"/>
              <a:t>x[c(1,4,7),] is the 1</a:t>
            </a:r>
            <a:r>
              <a:rPr lang="en-GB" baseline="30000"/>
              <a:t>st</a:t>
            </a:r>
            <a:r>
              <a:rPr lang="en-GB"/>
              <a:t>, 4</a:t>
            </a:r>
            <a:r>
              <a:rPr lang="en-GB" baseline="30000"/>
              <a:t>th</a:t>
            </a:r>
            <a:r>
              <a:rPr lang="en-GB"/>
              <a:t> and 7</a:t>
            </a:r>
            <a:r>
              <a:rPr lang="en-GB" baseline="30000"/>
              <a:t>th</a:t>
            </a:r>
            <a:r>
              <a:rPr lang="en-GB"/>
              <a:t> rows together</a:t>
            </a:r>
          </a:p>
          <a:p>
            <a:pPr lvl="1">
              <a:lnSpc>
                <a:spcPct val="90000"/>
              </a:lnSpc>
            </a:pPr>
            <a:r>
              <a:rPr lang="en-GB"/>
              <a:t>x[,c(3,5)] is the 3</a:t>
            </a:r>
            <a:r>
              <a:rPr lang="en-GB" baseline="30000"/>
              <a:t>rd</a:t>
            </a:r>
            <a:r>
              <a:rPr lang="en-GB"/>
              <a:t> and 5</a:t>
            </a:r>
            <a:r>
              <a:rPr lang="en-GB" baseline="30000"/>
              <a:t>th</a:t>
            </a:r>
            <a:r>
              <a:rPr lang="en-GB"/>
              <a:t> columns together</a:t>
            </a:r>
          </a:p>
          <a:p>
            <a:pPr>
              <a:lnSpc>
                <a:spcPct val="90000"/>
              </a:lnSpc>
            </a:pPr>
            <a:r>
              <a:rPr lang="en-GB"/>
              <a:t>Try these things for yourself right now </a:t>
            </a:r>
            <a:endParaRPr lang="en-US"/>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p:txBody>
          <a:bodyPr/>
          <a:lstStyle/>
          <a:p>
            <a:r>
              <a:rPr lang="en-GB"/>
              <a:t>Subsets of matrices and arrays</a:t>
            </a:r>
            <a:endParaRPr lang="en-US"/>
          </a:p>
        </p:txBody>
      </p:sp>
      <p:sp>
        <p:nvSpPr>
          <p:cNvPr id="37890" name="Rectangle 3"/>
          <p:cNvSpPr>
            <a:spLocks noGrp="1"/>
          </p:cNvSpPr>
          <p:nvPr>
            <p:ph type="body" idx="1"/>
          </p:nvPr>
        </p:nvSpPr>
        <p:spPr>
          <a:xfrm>
            <a:off x="457200" y="1600200"/>
            <a:ext cx="8229600" cy="4997450"/>
          </a:xfrm>
        </p:spPr>
        <p:txBody>
          <a:bodyPr/>
          <a:lstStyle/>
          <a:p>
            <a:pPr>
              <a:lnSpc>
                <a:spcPct val="80000"/>
              </a:lnSpc>
            </a:pPr>
            <a:r>
              <a:rPr lang="en-GB" sz="2800"/>
              <a:t>If x is a 3D array</a:t>
            </a:r>
          </a:p>
          <a:p>
            <a:pPr lvl="1">
              <a:lnSpc>
                <a:spcPct val="80000"/>
              </a:lnSpc>
            </a:pPr>
            <a:r>
              <a:rPr lang="en-GB" sz="2400"/>
              <a:t>x[i,,] and x[i,,,drop=F] are what?</a:t>
            </a:r>
          </a:p>
          <a:p>
            <a:pPr lvl="1">
              <a:lnSpc>
                <a:spcPct val="80000"/>
              </a:lnSpc>
            </a:pPr>
            <a:r>
              <a:rPr lang="en-GB" sz="2400"/>
              <a:t>x[,i,] and x[,i,,drop=F] are what?</a:t>
            </a:r>
          </a:p>
          <a:p>
            <a:pPr lvl="1">
              <a:lnSpc>
                <a:spcPct val="80000"/>
              </a:lnSpc>
            </a:pPr>
            <a:r>
              <a:rPr lang="en-GB" sz="2400"/>
              <a:t>x[,,i] and x[,,i,drop=F] are what?</a:t>
            </a:r>
          </a:p>
          <a:p>
            <a:pPr lvl="1">
              <a:lnSpc>
                <a:spcPct val="80000"/>
              </a:lnSpc>
            </a:pPr>
            <a:r>
              <a:rPr lang="en-GB" sz="2400"/>
              <a:t>Try it to find out, right now</a:t>
            </a:r>
          </a:p>
          <a:p>
            <a:pPr>
              <a:lnSpc>
                <a:spcPct val="80000"/>
              </a:lnSpc>
            </a:pPr>
            <a:r>
              <a:rPr lang="en-GB" sz="2800"/>
              <a:t>If x is a 3D array</a:t>
            </a:r>
          </a:p>
          <a:p>
            <a:pPr lvl="1">
              <a:lnSpc>
                <a:spcPct val="80000"/>
              </a:lnSpc>
            </a:pPr>
            <a:r>
              <a:rPr lang="en-GB" sz="2400"/>
              <a:t>x[3:4,,] and x[3:4,,,drop=F] are what?</a:t>
            </a:r>
          </a:p>
          <a:p>
            <a:pPr lvl="1">
              <a:lnSpc>
                <a:spcPct val="80000"/>
              </a:lnSpc>
            </a:pPr>
            <a:r>
              <a:rPr lang="en-GB" sz="2400"/>
              <a:t>x[,c(5,7),] and x[,c(5,7),,drop=F] are what?</a:t>
            </a:r>
          </a:p>
          <a:p>
            <a:pPr lvl="1">
              <a:lnSpc>
                <a:spcPct val="80000"/>
              </a:lnSpc>
            </a:pPr>
            <a:r>
              <a:rPr lang="en-GB" sz="2400"/>
              <a:t>x[,,c(1,3,4)] and x[,,c(1,3,4),drop=F] are what?</a:t>
            </a:r>
          </a:p>
          <a:p>
            <a:pPr lvl="1">
              <a:lnSpc>
                <a:spcPct val="80000"/>
              </a:lnSpc>
            </a:pPr>
            <a:r>
              <a:rPr lang="en-GB" sz="2400"/>
              <a:t>Try it to find out right now </a:t>
            </a:r>
          </a:p>
          <a:p>
            <a:pPr>
              <a:lnSpc>
                <a:spcPct val="80000"/>
              </a:lnSpc>
            </a:pPr>
            <a:r>
              <a:rPr lang="en-GB" sz="2800"/>
              <a:t>Targeted experimentation is often a good way to learn more about R </a:t>
            </a:r>
            <a:endParaRPr lang="en-US" sz="280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p:txBody>
          <a:bodyPr/>
          <a:lstStyle/>
          <a:p>
            <a:r>
              <a:rPr lang="en-GB"/>
              <a:t>How is a matrix or array stored?</a:t>
            </a:r>
            <a:endParaRPr lang="en-US"/>
          </a:p>
        </p:txBody>
      </p:sp>
      <p:sp>
        <p:nvSpPr>
          <p:cNvPr id="39938" name="Rectangle 3"/>
          <p:cNvSpPr>
            <a:spLocks noGrp="1"/>
          </p:cNvSpPr>
          <p:nvPr>
            <p:ph type="body" idx="1"/>
          </p:nvPr>
        </p:nvSpPr>
        <p:spPr/>
        <p:txBody>
          <a:bodyPr/>
          <a:lstStyle/>
          <a:p>
            <a:r>
              <a:rPr lang="en-GB" dirty="0"/>
              <a:t>R stores a matrix as a vector, plus a </a:t>
            </a:r>
            <a:r>
              <a:rPr lang="en-GB" b="1" dirty="0"/>
              <a:t>dimension attribute</a:t>
            </a:r>
            <a:endParaRPr lang="en-GB" dirty="0"/>
          </a:p>
          <a:p>
            <a:r>
              <a:rPr lang="en-GB" dirty="0"/>
              <a:t>For instance the matrix …</a:t>
            </a:r>
          </a:p>
          <a:p>
            <a:endParaRPr lang="en-GB" dirty="0"/>
          </a:p>
          <a:p>
            <a:r>
              <a:rPr lang="en-GB" dirty="0"/>
              <a:t>… is just stored as c(1,2,3,4,…) plus the information that the dimension is 3 by 4</a:t>
            </a:r>
          </a:p>
          <a:p>
            <a:r>
              <a:rPr lang="en-GB" dirty="0"/>
              <a:t>You can access the dimension with dim()</a:t>
            </a:r>
            <a:endParaRPr lang="en-US" dirty="0"/>
          </a:p>
        </p:txBody>
      </p:sp>
      <p:sp>
        <p:nvSpPr>
          <p:cNvPr id="39939" name="TextBox 4"/>
          <p:cNvSpPr txBox="1">
            <a:spLocks noChangeArrowheads="1"/>
          </p:cNvSpPr>
          <p:nvPr/>
        </p:nvSpPr>
        <p:spPr bwMode="auto">
          <a:xfrm>
            <a:off x="900113" y="3357563"/>
            <a:ext cx="7715250" cy="379412"/>
          </a:xfrm>
          <a:prstGeom prst="rect">
            <a:avLst/>
          </a:prstGeom>
          <a:noFill/>
          <a:ln w="12700">
            <a:solidFill>
              <a:schemeClr val="tx1"/>
            </a:solidFill>
            <a:prstDash val="dash"/>
            <a:miter lim="800000"/>
            <a:headEnd/>
            <a:tailEnd/>
          </a:ln>
        </p:spPr>
        <p:txBody>
          <a:bodyPr>
            <a:spAutoFit/>
          </a:bodyPr>
          <a:lstStyle/>
          <a:p>
            <a:r>
              <a:rPr lang="en-GB" b="0">
                <a:latin typeface="Courier New" pitchFamily="49" charset="0"/>
                <a:cs typeface="Courier New" pitchFamily="49" charset="0"/>
              </a:rPr>
              <a:t>x&lt;-matrix(1:12,nrow=3,ncol=4)</a:t>
            </a:r>
          </a:p>
        </p:txBody>
      </p:sp>
      <p:sp>
        <p:nvSpPr>
          <p:cNvPr id="39940" name="TextBox 4"/>
          <p:cNvSpPr txBox="1">
            <a:spLocks noChangeArrowheads="1"/>
          </p:cNvSpPr>
          <p:nvPr/>
        </p:nvSpPr>
        <p:spPr bwMode="auto">
          <a:xfrm>
            <a:off x="900113" y="5641975"/>
            <a:ext cx="7715250" cy="654050"/>
          </a:xfrm>
          <a:prstGeom prst="rect">
            <a:avLst/>
          </a:prstGeom>
          <a:noFill/>
          <a:ln w="12700">
            <a:solidFill>
              <a:schemeClr val="tx1"/>
            </a:solidFill>
            <a:prstDash val="dash"/>
            <a:miter lim="800000"/>
            <a:headEnd/>
            <a:tailEnd/>
          </a:ln>
        </p:spPr>
        <p:txBody>
          <a:bodyPr>
            <a:spAutoFit/>
          </a:bodyPr>
          <a:lstStyle/>
          <a:p>
            <a:r>
              <a:rPr lang="en-GB" b="0"/>
              <a:t>&gt; dim(x)</a:t>
            </a:r>
          </a:p>
          <a:p>
            <a:r>
              <a:rPr lang="en-GB" b="0"/>
              <a:t>[1] 3 4</a:t>
            </a:r>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idx="4294967295"/>
          </p:nvPr>
        </p:nvSpPr>
        <p:spPr/>
        <p:txBody>
          <a:bodyPr/>
          <a:lstStyle/>
          <a:p>
            <a:r>
              <a:rPr lang="en-GB"/>
              <a:t>Random numbers</a:t>
            </a:r>
            <a:endParaRPr lang="en-US"/>
          </a:p>
        </p:txBody>
      </p:sp>
      <p:sp>
        <p:nvSpPr>
          <p:cNvPr id="5123" name="Rectangle 3"/>
          <p:cNvSpPr>
            <a:spLocks noGrp="1"/>
          </p:cNvSpPr>
          <p:nvPr>
            <p:ph type="body" idx="4294967295"/>
          </p:nvPr>
        </p:nvSpPr>
        <p:spPr/>
        <p:txBody>
          <a:bodyPr/>
          <a:lstStyle/>
          <a:p>
            <a:r>
              <a:rPr lang="en-GB" dirty="0"/>
              <a:t>You know </a:t>
            </a:r>
            <a:r>
              <a:rPr lang="en-GB" dirty="0" err="1"/>
              <a:t>stochasticity</a:t>
            </a:r>
            <a:r>
              <a:rPr lang="en-GB" dirty="0"/>
              <a:t> is important in biology</a:t>
            </a:r>
          </a:p>
          <a:p>
            <a:r>
              <a:rPr lang="en-GB" dirty="0"/>
              <a:t>So it’s important to be able to work with random numbers in R</a:t>
            </a:r>
          </a:p>
          <a:p>
            <a:r>
              <a:rPr lang="en-GB" dirty="0"/>
              <a:t>You can generate normally distributed (pseudo) random numbers with </a:t>
            </a:r>
            <a:r>
              <a:rPr lang="en-GB" dirty="0" err="1"/>
              <a:t>rnorm</a:t>
            </a:r>
            <a:r>
              <a:rPr lang="en-GB" dirty="0"/>
              <a:t>()</a:t>
            </a:r>
            <a:endParaRPr lang="en-US" dirty="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5125" name="TextBox 4"/>
          <p:cNvSpPr txBox="1">
            <a:spLocks noChangeArrowheads="1"/>
          </p:cNvSpPr>
          <p:nvPr/>
        </p:nvSpPr>
        <p:spPr bwMode="auto">
          <a:xfrm>
            <a:off x="250825" y="4862513"/>
            <a:ext cx="8642350" cy="144780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b="0">
                <a:solidFill>
                  <a:prstClr val="black"/>
                </a:solidFill>
              </a:rPr>
              <a:t>&gt; rnorm(1,mean=0,sd=2)</a:t>
            </a:r>
          </a:p>
          <a:p>
            <a:r>
              <a:rPr lang="en-US" b="0">
                <a:solidFill>
                  <a:prstClr val="black"/>
                </a:solidFill>
              </a:rPr>
              <a:t>[1] 0.2947266</a:t>
            </a:r>
          </a:p>
          <a:p>
            <a:r>
              <a:rPr lang="en-US" b="0">
                <a:solidFill>
                  <a:prstClr val="black"/>
                </a:solidFill>
              </a:rPr>
              <a:t>&gt; rnorm(3,mean=0,sd=2)</a:t>
            </a:r>
          </a:p>
          <a:p>
            <a:r>
              <a:rPr lang="en-US" b="0">
                <a:solidFill>
                  <a:prstClr val="black"/>
                </a:solidFill>
              </a:rPr>
              <a:t>[1]  1.846516  5.356942 -4.317292</a:t>
            </a:r>
          </a:p>
          <a:p>
            <a:endParaRPr lang="en-GB" sz="1600" b="0">
              <a:solidFill>
                <a:prstClr val="black"/>
              </a:solidFill>
              <a:latin typeface="Courier New" pitchFamily="49" charset="0"/>
              <a:cs typeface="Courier New" pitchFamily="49" charset="0"/>
            </a:endParaRPr>
          </a:p>
        </p:txBody>
      </p:sp>
      <p:grpSp>
        <p:nvGrpSpPr>
          <p:cNvPr id="172043" name="Group 11"/>
          <p:cNvGrpSpPr>
            <a:grpSpLocks/>
          </p:cNvGrpSpPr>
          <p:nvPr/>
        </p:nvGrpSpPr>
        <p:grpSpPr bwMode="auto">
          <a:xfrm>
            <a:off x="1331913" y="5078413"/>
            <a:ext cx="7339012" cy="1735137"/>
            <a:chOff x="839" y="2931"/>
            <a:chExt cx="4623" cy="1093"/>
          </a:xfrm>
        </p:grpSpPr>
        <p:sp>
          <p:nvSpPr>
            <p:cNvPr id="5127" name="Text Box 8"/>
            <p:cNvSpPr txBox="1">
              <a:spLocks noChangeArrowheads="1"/>
            </p:cNvSpPr>
            <p:nvPr/>
          </p:nvSpPr>
          <p:spPr bwMode="auto">
            <a:xfrm>
              <a:off x="1474" y="3793"/>
              <a:ext cx="39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GB">
                  <a:solidFill>
                    <a:srgbClr val="FF0000"/>
                  </a:solidFill>
                </a:rPr>
                <a:t>The number of (independent) random numbers you want</a:t>
              </a:r>
              <a:endParaRPr lang="en-US">
                <a:solidFill>
                  <a:srgbClr val="FF0000"/>
                </a:solidFill>
              </a:endParaRPr>
            </a:p>
          </p:txBody>
        </p:sp>
        <p:sp>
          <p:nvSpPr>
            <p:cNvPr id="5128" name="Line 9"/>
            <p:cNvSpPr>
              <a:spLocks noChangeShapeType="1"/>
            </p:cNvSpPr>
            <p:nvPr/>
          </p:nvSpPr>
          <p:spPr bwMode="auto">
            <a:xfrm flipH="1" flipV="1">
              <a:off x="839" y="3294"/>
              <a:ext cx="680" cy="499"/>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a:solidFill>
                  <a:prstClr val="black"/>
                </a:solidFill>
              </a:endParaRPr>
            </a:p>
          </p:txBody>
        </p:sp>
        <p:sp>
          <p:nvSpPr>
            <p:cNvPr id="5129" name="Line 10"/>
            <p:cNvSpPr>
              <a:spLocks noChangeShapeType="1"/>
            </p:cNvSpPr>
            <p:nvPr/>
          </p:nvSpPr>
          <p:spPr bwMode="auto">
            <a:xfrm flipH="1" flipV="1">
              <a:off x="839" y="2931"/>
              <a:ext cx="680" cy="862"/>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a:solidFill>
                  <a:prstClr val="black"/>
                </a:solidFill>
              </a:endParaRPr>
            </a:p>
          </p:txBody>
        </p:sp>
      </p:grpSp>
    </p:spTree>
    <p:extLst>
      <p:ext uri="{BB962C8B-B14F-4D97-AF65-F5344CB8AC3E}">
        <p14:creationId xmlns:p14="http://schemas.microsoft.com/office/powerpoint/2010/main" val="2690859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p:nvPr>
        </p:nvSpPr>
        <p:spPr/>
        <p:txBody>
          <a:bodyPr/>
          <a:lstStyle/>
          <a:p>
            <a:r>
              <a:rPr lang="en-GB"/>
              <a:t>How is a matrix or array stored?</a:t>
            </a:r>
            <a:endParaRPr lang="en-US"/>
          </a:p>
        </p:txBody>
      </p:sp>
      <p:sp>
        <p:nvSpPr>
          <p:cNvPr id="41986" name="Rectangle 3"/>
          <p:cNvSpPr>
            <a:spLocks noGrp="1"/>
          </p:cNvSpPr>
          <p:nvPr>
            <p:ph type="body" idx="1"/>
          </p:nvPr>
        </p:nvSpPr>
        <p:spPr>
          <a:xfrm>
            <a:off x="468313" y="1341438"/>
            <a:ext cx="8229600" cy="4525962"/>
          </a:xfrm>
        </p:spPr>
        <p:txBody>
          <a:bodyPr/>
          <a:lstStyle/>
          <a:p>
            <a:r>
              <a:rPr lang="en-GB"/>
              <a:t>You can change the dimension, as long as the total number of entries is kept fixed:</a:t>
            </a:r>
            <a:endParaRPr lang="en-US"/>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1988" name="TextBox 4"/>
          <p:cNvSpPr txBox="1">
            <a:spLocks noChangeArrowheads="1"/>
          </p:cNvSpPr>
          <p:nvPr/>
        </p:nvSpPr>
        <p:spPr bwMode="auto">
          <a:xfrm>
            <a:off x="827088" y="2359025"/>
            <a:ext cx="7715250" cy="4498975"/>
          </a:xfrm>
          <a:prstGeom prst="rect">
            <a:avLst/>
          </a:prstGeom>
          <a:noFill/>
          <a:ln w="12700">
            <a:solidFill>
              <a:schemeClr val="tx1"/>
            </a:solidFill>
            <a:prstDash val="dash"/>
            <a:miter lim="800000"/>
            <a:headEnd/>
            <a:tailEnd/>
          </a:ln>
        </p:spPr>
        <p:txBody>
          <a:bodyPr>
            <a:spAutoFit/>
          </a:bodyPr>
          <a:lstStyle/>
          <a:p>
            <a:r>
              <a:rPr lang="pt-BR" b="0"/>
              <a:t>&gt; x&lt;-matrix(1:12,nrow=3,ncol=4)</a:t>
            </a:r>
          </a:p>
          <a:p>
            <a:r>
              <a:rPr lang="pt-BR" b="0"/>
              <a:t>&gt; x</a:t>
            </a:r>
          </a:p>
          <a:p>
            <a:r>
              <a:rPr lang="pt-BR" b="0"/>
              <a:t>     [,1] [,2] [,3] [,4]</a:t>
            </a:r>
          </a:p>
          <a:p>
            <a:r>
              <a:rPr lang="pt-BR" b="0"/>
              <a:t>[1,]    1    4    7   10</a:t>
            </a:r>
          </a:p>
          <a:p>
            <a:r>
              <a:rPr lang="pt-BR" b="0"/>
              <a:t>[2,]    2    5    8   11</a:t>
            </a:r>
          </a:p>
          <a:p>
            <a:r>
              <a:rPr lang="pt-BR" b="0"/>
              <a:t>[3,]    3    6    9   12</a:t>
            </a:r>
          </a:p>
          <a:p>
            <a:r>
              <a:rPr lang="pt-BR" b="0"/>
              <a:t>&gt; dim(x)</a:t>
            </a:r>
          </a:p>
          <a:p>
            <a:r>
              <a:rPr lang="pt-BR" b="0"/>
              <a:t>[1] 3 4</a:t>
            </a:r>
          </a:p>
          <a:p>
            <a:r>
              <a:rPr lang="pt-BR" b="0"/>
              <a:t>&gt; dim(x)&lt;-c(2,6)</a:t>
            </a:r>
          </a:p>
          <a:p>
            <a:r>
              <a:rPr lang="pt-BR" b="0"/>
              <a:t>&gt; x</a:t>
            </a:r>
          </a:p>
          <a:p>
            <a:r>
              <a:rPr lang="pt-BR" b="0"/>
              <a:t>     [,1] [,2] [,3] [,4] [,5] [,6]</a:t>
            </a:r>
          </a:p>
          <a:p>
            <a:r>
              <a:rPr lang="pt-BR" b="0"/>
              <a:t>[1,]    1    3    5    7    9   11</a:t>
            </a:r>
          </a:p>
          <a:p>
            <a:r>
              <a:rPr lang="pt-BR" b="0"/>
              <a:t>[2,]    2    4    6    8   10   12</a:t>
            </a:r>
          </a:p>
          <a:p>
            <a:r>
              <a:rPr lang="pt-BR" b="0"/>
              <a:t>&gt; dim(x)</a:t>
            </a:r>
          </a:p>
          <a:p>
            <a:r>
              <a:rPr lang="pt-BR" b="0"/>
              <a:t>[1] 2 6</a:t>
            </a:r>
          </a:p>
          <a:p>
            <a:endParaRPr lang="pt-BR" b="0"/>
          </a:p>
        </p:txBody>
      </p:sp>
      <p:sp>
        <p:nvSpPr>
          <p:cNvPr id="41989" name="Text Box 6"/>
          <p:cNvSpPr txBox="1">
            <a:spLocks noChangeArrowheads="1"/>
          </p:cNvSpPr>
          <p:nvPr/>
        </p:nvSpPr>
        <p:spPr bwMode="auto">
          <a:xfrm>
            <a:off x="4787900" y="5300663"/>
            <a:ext cx="3529013" cy="1474787"/>
          </a:xfrm>
          <a:prstGeom prst="rect">
            <a:avLst/>
          </a:prstGeom>
          <a:noFill/>
          <a:ln w="9525">
            <a:solidFill>
              <a:srgbClr val="FF0000"/>
            </a:solidFill>
            <a:miter lim="800000"/>
            <a:headEnd/>
            <a:tailEnd/>
          </a:ln>
        </p:spPr>
        <p:txBody>
          <a:bodyPr>
            <a:spAutoFit/>
          </a:bodyPr>
          <a:lstStyle/>
          <a:p>
            <a:r>
              <a:rPr lang="en-GB"/>
              <a:t>Column-major order applies to how these entries are read in to the new matrix shape.</a:t>
            </a:r>
          </a:p>
          <a:p>
            <a:r>
              <a:rPr lang="en-GB"/>
              <a:t>This only works because 3x4=6x2.</a:t>
            </a:r>
            <a:endParaRPr lang="en-US"/>
          </a:p>
        </p:txBody>
      </p:sp>
      <p:sp>
        <p:nvSpPr>
          <p:cNvPr id="41990" name="Line 7"/>
          <p:cNvSpPr>
            <a:spLocks noChangeShapeType="1"/>
          </p:cNvSpPr>
          <p:nvPr/>
        </p:nvSpPr>
        <p:spPr bwMode="auto">
          <a:xfrm flipH="1">
            <a:off x="3851275" y="5589588"/>
            <a:ext cx="792163" cy="0"/>
          </a:xfrm>
          <a:prstGeom prst="line">
            <a:avLst/>
          </a:prstGeom>
          <a:noFill/>
          <a:ln w="50800">
            <a:solidFill>
              <a:srgbClr val="FF0000"/>
            </a:solidFill>
            <a:round/>
            <a:headEnd/>
            <a:tailEnd type="triangle" w="med" len="med"/>
          </a:ln>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957"/>
            <a:ext cx="8229600" cy="1143000"/>
          </a:xfrm>
        </p:spPr>
        <p:txBody>
          <a:bodyPr/>
          <a:lstStyle/>
          <a:p>
            <a:r>
              <a:rPr lang="en-GB" dirty="0"/>
              <a:t>Exercise 12: basics of matrices and arrays</a:t>
            </a:r>
          </a:p>
        </p:txBody>
      </p:sp>
      <p:sp>
        <p:nvSpPr>
          <p:cNvPr id="3" name="Content Placeholder 2"/>
          <p:cNvSpPr>
            <a:spLocks noGrp="1"/>
          </p:cNvSpPr>
          <p:nvPr>
            <p:ph idx="1"/>
          </p:nvPr>
        </p:nvSpPr>
        <p:spPr/>
        <p:txBody>
          <a:bodyPr/>
          <a:lstStyle/>
          <a:p>
            <a:r>
              <a:rPr lang="en-GB" dirty="0"/>
              <a:t>In a new script called </a:t>
            </a:r>
            <a:r>
              <a:rPr lang="en-GB" dirty="0" err="1"/>
              <a:t>BasicMatrix.R</a:t>
            </a:r>
            <a:r>
              <a:rPr lang="en-GB" dirty="0"/>
              <a:t> …</a:t>
            </a:r>
          </a:p>
          <a:p>
            <a:r>
              <a:rPr lang="en-GB" dirty="0"/>
              <a:t>Create a 3 by 3 matrix with the first 9 numbers in it in column major order</a:t>
            </a:r>
          </a:p>
          <a:p>
            <a:r>
              <a:rPr lang="en-GB" dirty="0"/>
              <a:t>Do it again in row major order</a:t>
            </a:r>
          </a:p>
          <a:p>
            <a:r>
              <a:rPr lang="en-GB" dirty="0"/>
              <a:t>Create a 3 by 4 matrix with</a:t>
            </a:r>
          </a:p>
          <a:p>
            <a:pPr lvl="1"/>
            <a:r>
              <a:rPr lang="en-GB" dirty="0"/>
              <a:t>The first row having a sequence from 1 to 4 by 1</a:t>
            </a:r>
          </a:p>
          <a:p>
            <a:pPr lvl="1"/>
            <a:r>
              <a:rPr lang="en-GB" dirty="0"/>
              <a:t>The second row having a sequence from 0.5 to 0.2 by -0.1</a:t>
            </a:r>
          </a:p>
          <a:p>
            <a:pPr lvl="1"/>
            <a:r>
              <a:rPr lang="en-GB" dirty="0"/>
              <a:t>The final row having the first 4 prime numbers</a:t>
            </a:r>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1853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p:nvPr>
        </p:nvSpPr>
        <p:spPr/>
        <p:txBody>
          <a:bodyPr/>
          <a:lstStyle/>
          <a:p>
            <a:r>
              <a:rPr lang="en-GB" dirty="0"/>
              <a:t>Exercise 13: matrices</a:t>
            </a:r>
            <a:endParaRPr lang="en-US" dirty="0"/>
          </a:p>
        </p:txBody>
      </p:sp>
      <p:sp>
        <p:nvSpPr>
          <p:cNvPr id="44034" name="Rectangle 3"/>
          <p:cNvSpPr>
            <a:spLocks noGrp="1"/>
          </p:cNvSpPr>
          <p:nvPr>
            <p:ph type="body" sz="half" idx="1"/>
          </p:nvPr>
        </p:nvSpPr>
        <p:spPr>
          <a:xfrm>
            <a:off x="457200" y="1600200"/>
            <a:ext cx="8075613" cy="2405063"/>
          </a:xfrm>
        </p:spPr>
        <p:txBody>
          <a:bodyPr/>
          <a:lstStyle/>
          <a:p>
            <a:r>
              <a:rPr lang="en-GB" sz="2400" dirty="0"/>
              <a:t>In a new script, write a function with these specifications:</a:t>
            </a:r>
          </a:p>
          <a:p>
            <a:r>
              <a:rPr lang="en-GB" sz="2400" dirty="0"/>
              <a:t>Arguments</a:t>
            </a:r>
          </a:p>
          <a:p>
            <a:pPr lvl="1"/>
            <a:r>
              <a:rPr lang="en-GB" sz="2000" dirty="0"/>
              <a:t>m – a matrix</a:t>
            </a:r>
          </a:p>
          <a:p>
            <a:r>
              <a:rPr lang="en-GB" sz="2400" dirty="0"/>
              <a:t>Output – a matrix of the same size as m, but reflected vertically around its middle.</a:t>
            </a:r>
          </a:p>
          <a:p>
            <a:r>
              <a:rPr lang="en-GB" sz="2400" dirty="0"/>
              <a:t>Your function should work for any size matrix</a:t>
            </a:r>
            <a:endParaRPr lang="en-US" sz="2400" dirty="0"/>
          </a:p>
        </p:txBody>
      </p:sp>
      <p:graphicFrame>
        <p:nvGraphicFramePr>
          <p:cNvPr id="159759" name="Group 15"/>
          <p:cNvGraphicFramePr>
            <a:graphicFrameLocks noGrp="1"/>
          </p:cNvGraphicFramePr>
          <p:nvPr>
            <p:ph sz="quarter" idx="2"/>
          </p:nvPr>
        </p:nvGraphicFramePr>
        <p:xfrm>
          <a:off x="2268538" y="4437063"/>
          <a:ext cx="1147762" cy="1293813"/>
        </p:xfrm>
        <a:graphic>
          <a:graphicData uri="http://schemas.openxmlformats.org/drawingml/2006/table">
            <a:tbl>
              <a:tblPr/>
              <a:tblGrid>
                <a:gridCol w="574675">
                  <a:extLst>
                    <a:ext uri="{9D8B030D-6E8A-4147-A177-3AD203B41FA5}">
                      <a16:colId xmlns:a16="http://schemas.microsoft.com/office/drawing/2014/main" val="20000"/>
                    </a:ext>
                  </a:extLst>
                </a:gridCol>
                <a:gridCol w="573087">
                  <a:extLst>
                    <a:ext uri="{9D8B030D-6E8A-4147-A177-3AD203B41FA5}">
                      <a16:colId xmlns:a16="http://schemas.microsoft.com/office/drawing/2014/main" val="20001"/>
                    </a:ext>
                  </a:extLst>
                </a:gridCol>
              </a:tblGrid>
              <a:tr h="6477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GB" sz="2800" b="0" i="0" u="none" strike="noStrike" cap="none" normalizeH="0" baseline="0">
                          <a:ln>
                            <a:noFill/>
                          </a:ln>
                          <a:solidFill>
                            <a:schemeClr val="tx1"/>
                          </a:solidFill>
                          <a:effectLst/>
                          <a:latin typeface="Calibri" pitchFamily="34" charset="0"/>
                        </a:rPr>
                        <a:t>1</a:t>
                      </a:r>
                      <a:endParaRPr kumimoji="0" lang="en-US" sz="2800" b="0" i="0"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GB" sz="2800" b="0" i="0" u="none" strike="noStrike" cap="none" normalizeH="0" baseline="0">
                          <a:ln>
                            <a:noFill/>
                          </a:ln>
                          <a:solidFill>
                            <a:schemeClr val="tx1"/>
                          </a:solidFill>
                          <a:effectLst/>
                          <a:latin typeface="Calibri" pitchFamily="34" charset="0"/>
                        </a:rPr>
                        <a:t>3</a:t>
                      </a:r>
                      <a:endParaRPr kumimoji="0" lang="en-US" sz="2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611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GB" sz="2800" b="0" i="0" u="none" strike="noStrike" cap="none" normalizeH="0" baseline="0">
                          <a:ln>
                            <a:noFill/>
                          </a:ln>
                          <a:solidFill>
                            <a:schemeClr val="tx1"/>
                          </a:solidFill>
                          <a:effectLst/>
                          <a:latin typeface="Calibri" pitchFamily="34" charset="0"/>
                        </a:rPr>
                        <a:t>2</a:t>
                      </a:r>
                      <a:endParaRPr kumimoji="0" lang="en-US" sz="2800" b="0" i="0"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GB" sz="2800" b="0" i="0" u="none" strike="noStrike" cap="none" normalizeH="0" baseline="0">
                          <a:ln>
                            <a:noFill/>
                          </a:ln>
                          <a:solidFill>
                            <a:schemeClr val="tx1"/>
                          </a:solidFill>
                          <a:effectLst/>
                          <a:latin typeface="Calibri" pitchFamily="34" charset="0"/>
                        </a:rPr>
                        <a:t>4</a:t>
                      </a:r>
                      <a:endParaRPr kumimoji="0" lang="en-US" sz="2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59761" name="Group 17"/>
          <p:cNvGraphicFramePr>
            <a:graphicFrameLocks noGrp="1"/>
          </p:cNvGraphicFramePr>
          <p:nvPr>
            <p:ph sz="quarter" idx="3"/>
          </p:nvPr>
        </p:nvGraphicFramePr>
        <p:xfrm>
          <a:off x="5580063" y="4443413"/>
          <a:ext cx="1219200" cy="12573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62865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GB" sz="2800" b="0" i="0" u="none" strike="noStrike" cap="none" normalizeH="0" baseline="0">
                          <a:ln>
                            <a:noFill/>
                          </a:ln>
                          <a:solidFill>
                            <a:schemeClr val="tx1"/>
                          </a:solidFill>
                          <a:effectLst/>
                          <a:latin typeface="Calibri" pitchFamily="34" charset="0"/>
                        </a:rPr>
                        <a:t>2</a:t>
                      </a:r>
                      <a:endParaRPr kumimoji="0" lang="en-US" sz="2800" b="0" i="0"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GB" sz="2800" b="0" i="0" u="none" strike="noStrike" cap="none" normalizeH="0" baseline="0">
                          <a:ln>
                            <a:noFill/>
                          </a:ln>
                          <a:solidFill>
                            <a:schemeClr val="tx1"/>
                          </a:solidFill>
                          <a:effectLst/>
                          <a:latin typeface="Calibri" pitchFamily="34" charset="0"/>
                        </a:rPr>
                        <a:t>4</a:t>
                      </a:r>
                      <a:endParaRPr kumimoji="0" lang="en-US" sz="2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865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GB" sz="2800" b="0" i="0" u="none" strike="noStrike" cap="none" normalizeH="0" baseline="0">
                          <a:ln>
                            <a:noFill/>
                          </a:ln>
                          <a:solidFill>
                            <a:schemeClr val="tx1"/>
                          </a:solidFill>
                          <a:effectLst/>
                          <a:latin typeface="Calibri" pitchFamily="34" charset="0"/>
                        </a:rPr>
                        <a:t>1</a:t>
                      </a:r>
                      <a:endParaRPr kumimoji="0" lang="en-US" sz="2800" b="0" i="0"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GB" sz="2800" b="0" i="0" u="none" strike="noStrike" cap="none" normalizeH="0" baseline="0">
                          <a:ln>
                            <a:noFill/>
                          </a:ln>
                          <a:solidFill>
                            <a:schemeClr val="tx1"/>
                          </a:solidFill>
                          <a:effectLst/>
                          <a:latin typeface="Calibri" pitchFamily="34" charset="0"/>
                        </a:rPr>
                        <a:t>3</a:t>
                      </a:r>
                      <a:endParaRPr kumimoji="0" lang="en-US" sz="2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4057" name="Line 30"/>
          <p:cNvSpPr>
            <a:spLocks noChangeShapeType="1"/>
          </p:cNvSpPr>
          <p:nvPr/>
        </p:nvSpPr>
        <p:spPr bwMode="auto">
          <a:xfrm>
            <a:off x="3635375" y="5084763"/>
            <a:ext cx="1584325" cy="0"/>
          </a:xfrm>
          <a:prstGeom prst="line">
            <a:avLst/>
          </a:prstGeom>
          <a:noFill/>
          <a:ln w="50800">
            <a:solidFill>
              <a:srgbClr val="FF0000"/>
            </a:solidFill>
            <a:round/>
            <a:headEnd/>
            <a:tailEnd type="triangle" w="med" len="med"/>
          </a:ln>
        </p:spPr>
        <p:txBody>
          <a:bodyPr/>
          <a:lstStyle/>
          <a:p>
            <a:endParaRPr lang="en-US"/>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p:cNvSpPr>
          <p:nvPr>
            <p:ph type="title"/>
          </p:nvPr>
        </p:nvSpPr>
        <p:spPr/>
        <p:txBody>
          <a:bodyPr/>
          <a:lstStyle/>
          <a:p>
            <a:r>
              <a:rPr lang="en-GB"/>
              <a:t>Saving plots</a:t>
            </a:r>
            <a:endParaRPr lang="en-US"/>
          </a:p>
        </p:txBody>
      </p:sp>
      <p:sp>
        <p:nvSpPr>
          <p:cNvPr id="46082" name="Rectangle 3"/>
          <p:cNvSpPr>
            <a:spLocks noGrp="1"/>
          </p:cNvSpPr>
          <p:nvPr>
            <p:ph type="body" idx="1"/>
          </p:nvPr>
        </p:nvSpPr>
        <p:spPr>
          <a:xfrm>
            <a:off x="457200" y="1600200"/>
            <a:ext cx="8229600" cy="4781550"/>
          </a:xfrm>
        </p:spPr>
        <p:txBody>
          <a:bodyPr/>
          <a:lstStyle/>
          <a:p>
            <a:r>
              <a:rPr lang="en-GB" dirty="0"/>
              <a:t>We’ve discussed how to make plots, but what if you want to save a plot automatically to a </a:t>
            </a:r>
            <a:r>
              <a:rPr lang="en-GB" dirty="0" err="1"/>
              <a:t>pdf</a:t>
            </a:r>
            <a:r>
              <a:rPr lang="en-GB" dirty="0"/>
              <a:t> or jpg for later inclusion in a document?</a:t>
            </a:r>
          </a:p>
          <a:p>
            <a:r>
              <a:rPr lang="en-GB" dirty="0"/>
              <a:t>Well, you can do it from drop-down menus on the plot itself (ask if you don’t know how to do this)</a:t>
            </a:r>
          </a:p>
          <a:p>
            <a:r>
              <a:rPr lang="en-GB" dirty="0"/>
              <a:t>OR you can use </a:t>
            </a:r>
            <a:r>
              <a:rPr lang="en-GB" dirty="0" err="1"/>
              <a:t>pdf</a:t>
            </a:r>
            <a:r>
              <a:rPr lang="en-GB" dirty="0"/>
              <a:t>() or jpeg()</a:t>
            </a:r>
          </a:p>
          <a:p>
            <a:r>
              <a:rPr lang="en-GB" dirty="0"/>
              <a:t>Read the help files for these and experiment with them for a minute and then we’ll discuss</a:t>
            </a:r>
            <a:endParaRPr lang="en-US" dirty="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p:cNvSpPr>
          <p:nvPr>
            <p:ph type="title"/>
          </p:nvPr>
        </p:nvSpPr>
        <p:spPr/>
        <p:txBody>
          <a:bodyPr/>
          <a:lstStyle/>
          <a:p>
            <a:r>
              <a:rPr lang="en-GB"/>
              <a:t>Saving and loading</a:t>
            </a:r>
            <a:endParaRPr lang="en-US"/>
          </a:p>
        </p:txBody>
      </p:sp>
      <p:sp>
        <p:nvSpPr>
          <p:cNvPr id="48130" name="Rectangle 3"/>
          <p:cNvSpPr>
            <a:spLocks noGrp="1"/>
          </p:cNvSpPr>
          <p:nvPr>
            <p:ph type="body" idx="1"/>
          </p:nvPr>
        </p:nvSpPr>
        <p:spPr>
          <a:xfrm>
            <a:off x="457200" y="1600200"/>
            <a:ext cx="8229600" cy="4781550"/>
          </a:xfrm>
        </p:spPr>
        <p:txBody>
          <a:bodyPr/>
          <a:lstStyle/>
          <a:p>
            <a:pPr>
              <a:lnSpc>
                <a:spcPct val="80000"/>
              </a:lnSpc>
            </a:pPr>
            <a:r>
              <a:rPr lang="en-GB" sz="2400" dirty="0"/>
              <a:t>To save the workspace, use </a:t>
            </a:r>
            <a:r>
              <a:rPr lang="en-GB" sz="2400" dirty="0" err="1"/>
              <a:t>save.image</a:t>
            </a:r>
            <a:r>
              <a:rPr lang="en-GB" sz="2400" dirty="0"/>
              <a:t>()</a:t>
            </a:r>
          </a:p>
          <a:p>
            <a:pPr lvl="1">
              <a:lnSpc>
                <a:spcPct val="80000"/>
              </a:lnSpc>
            </a:pPr>
            <a:r>
              <a:rPr lang="en-GB" sz="2000" dirty="0"/>
              <a:t>Use ls() to see what’s in your workspace</a:t>
            </a:r>
          </a:p>
          <a:p>
            <a:pPr lvl="1">
              <a:lnSpc>
                <a:spcPct val="80000"/>
              </a:lnSpc>
            </a:pPr>
            <a:r>
              <a:rPr lang="en-GB" sz="2000" dirty="0"/>
              <a:t>Use </a:t>
            </a:r>
            <a:r>
              <a:rPr lang="en-GB" sz="2000" dirty="0" err="1"/>
              <a:t>getwd</a:t>
            </a:r>
            <a:r>
              <a:rPr lang="en-GB" sz="2000" dirty="0"/>
              <a:t>() to find out what directory R is in</a:t>
            </a:r>
          </a:p>
          <a:p>
            <a:pPr lvl="1">
              <a:lnSpc>
                <a:spcPct val="80000"/>
              </a:lnSpc>
            </a:pPr>
            <a:r>
              <a:rPr lang="en-GB" sz="2000" dirty="0"/>
              <a:t>Read the help file for </a:t>
            </a:r>
            <a:r>
              <a:rPr lang="en-GB" sz="2000" dirty="0" err="1"/>
              <a:t>save.image</a:t>
            </a:r>
            <a:r>
              <a:rPr lang="en-GB" sz="2000" dirty="0"/>
              <a:t> and then use it</a:t>
            </a:r>
          </a:p>
          <a:p>
            <a:pPr lvl="1">
              <a:lnSpc>
                <a:spcPct val="80000"/>
              </a:lnSpc>
            </a:pPr>
            <a:r>
              <a:rPr lang="en-GB" sz="2000" dirty="0"/>
              <a:t>Look to see you have a file in the directory R is in</a:t>
            </a:r>
          </a:p>
          <a:p>
            <a:pPr lvl="1">
              <a:lnSpc>
                <a:spcPct val="80000"/>
              </a:lnSpc>
            </a:pPr>
            <a:r>
              <a:rPr lang="en-GB" sz="2000" dirty="0"/>
              <a:t>Clear your workspace using rm(list=ls())</a:t>
            </a:r>
          </a:p>
          <a:p>
            <a:pPr lvl="1">
              <a:lnSpc>
                <a:spcPct val="80000"/>
              </a:lnSpc>
            </a:pPr>
            <a:r>
              <a:rPr lang="en-GB" sz="2000" dirty="0"/>
              <a:t>Use ls() to verify you cleared it</a:t>
            </a:r>
          </a:p>
          <a:p>
            <a:pPr>
              <a:lnSpc>
                <a:spcPct val="80000"/>
              </a:lnSpc>
            </a:pPr>
            <a:r>
              <a:rPr lang="en-GB" sz="2400" dirty="0"/>
              <a:t>Use load() to recover a saved workspace</a:t>
            </a:r>
          </a:p>
          <a:p>
            <a:pPr lvl="1">
              <a:lnSpc>
                <a:spcPct val="80000"/>
              </a:lnSpc>
            </a:pPr>
            <a:r>
              <a:rPr lang="en-GB" sz="2000" dirty="0"/>
              <a:t>Load the file back in using load() (read the help file first to learn how to use it)</a:t>
            </a:r>
          </a:p>
          <a:p>
            <a:pPr lvl="1">
              <a:lnSpc>
                <a:spcPct val="80000"/>
              </a:lnSpc>
            </a:pPr>
            <a:r>
              <a:rPr lang="en-GB" sz="2000" dirty="0"/>
              <a:t>Use ls() to verify you have the same objects you had before</a:t>
            </a:r>
          </a:p>
          <a:p>
            <a:pPr>
              <a:lnSpc>
                <a:spcPct val="80000"/>
              </a:lnSpc>
            </a:pPr>
            <a:r>
              <a:rPr lang="en-GB" sz="2400" dirty="0"/>
              <a:t>Ask questions if you have trouble</a:t>
            </a:r>
          </a:p>
          <a:p>
            <a:pPr>
              <a:lnSpc>
                <a:spcPct val="80000"/>
              </a:lnSpc>
            </a:pPr>
            <a:r>
              <a:rPr lang="en-GB" sz="2400" dirty="0"/>
              <a:t>To only save some variables instead of the whole workspace</a:t>
            </a:r>
          </a:p>
          <a:p>
            <a:pPr lvl="1">
              <a:lnSpc>
                <a:spcPct val="80000"/>
              </a:lnSpc>
            </a:pPr>
            <a:r>
              <a:rPr lang="en-GB" sz="2000" dirty="0"/>
              <a:t>use save()</a:t>
            </a:r>
          </a:p>
          <a:p>
            <a:pPr lvl="1">
              <a:lnSpc>
                <a:spcPct val="80000"/>
              </a:lnSpc>
            </a:pPr>
            <a:r>
              <a:rPr lang="en-GB" sz="2000" dirty="0"/>
              <a:t>Read the help files, experiment, ask questions</a:t>
            </a:r>
          </a:p>
          <a:p>
            <a:pPr>
              <a:lnSpc>
                <a:spcPct val="80000"/>
              </a:lnSpc>
            </a:pPr>
            <a:r>
              <a:rPr lang="en-GB" sz="2400" dirty="0"/>
              <a:t>Also </a:t>
            </a:r>
            <a:r>
              <a:rPr lang="en-GB" sz="2400" dirty="0" err="1"/>
              <a:t>saveRDS</a:t>
            </a:r>
            <a:r>
              <a:rPr lang="en-GB" sz="2400" dirty="0"/>
              <a:t> and when to use it instead of save?</a:t>
            </a:r>
            <a:endParaRPr lang="en-US" sz="2400" dirty="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p:txBody>
          <a:bodyPr/>
          <a:lstStyle/>
          <a:p>
            <a:r>
              <a:rPr lang="en-GB"/>
              <a:t>Loading objects from source code</a:t>
            </a:r>
            <a:endParaRPr lang="en-US"/>
          </a:p>
        </p:txBody>
      </p:sp>
      <p:sp>
        <p:nvSpPr>
          <p:cNvPr id="50178" name="Rectangle 3"/>
          <p:cNvSpPr>
            <a:spLocks noGrp="1"/>
          </p:cNvSpPr>
          <p:nvPr>
            <p:ph type="body" idx="1"/>
          </p:nvPr>
        </p:nvSpPr>
        <p:spPr/>
        <p:txBody>
          <a:bodyPr/>
          <a:lstStyle/>
          <a:p>
            <a:r>
              <a:rPr lang="en-GB" dirty="0"/>
              <a:t>What if you have functions in a .R file you want to load?</a:t>
            </a:r>
          </a:p>
          <a:p>
            <a:r>
              <a:rPr lang="en-GB" dirty="0"/>
              <a:t>You can, using the command source()</a:t>
            </a:r>
          </a:p>
          <a:p>
            <a:r>
              <a:rPr lang="en-GB" dirty="0"/>
              <a:t>Read the help files for source</a:t>
            </a:r>
          </a:p>
          <a:p>
            <a:r>
              <a:rPr lang="en-GB" dirty="0"/>
              <a:t>Practice sourcing in a script from earlier </a:t>
            </a:r>
          </a:p>
          <a:p>
            <a:r>
              <a:rPr lang="en-GB" dirty="0"/>
              <a:t>Use </a:t>
            </a:r>
            <a:r>
              <a:rPr lang="en-GB" dirty="0" err="1"/>
              <a:t>ls</a:t>
            </a:r>
            <a:r>
              <a:rPr lang="en-GB" dirty="0"/>
              <a:t>() to verify objects from the script made it in to your workspace</a:t>
            </a:r>
            <a:endParaRPr lang="en-US" dirty="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14: source</a:t>
            </a:r>
          </a:p>
        </p:txBody>
      </p:sp>
      <p:sp>
        <p:nvSpPr>
          <p:cNvPr id="3" name="Content Placeholder 2"/>
          <p:cNvSpPr>
            <a:spLocks noGrp="1"/>
          </p:cNvSpPr>
          <p:nvPr>
            <p:ph idx="1"/>
          </p:nvPr>
        </p:nvSpPr>
        <p:spPr/>
        <p:txBody>
          <a:bodyPr/>
          <a:lstStyle/>
          <a:p>
            <a:r>
              <a:rPr lang="en-GB" dirty="0"/>
              <a:t>In a script called </a:t>
            </a:r>
            <a:r>
              <a:rPr lang="en-GB" dirty="0" err="1"/>
              <a:t>Factorial.R</a:t>
            </a:r>
            <a:r>
              <a:rPr lang="en-GB" dirty="0"/>
              <a:t>, write a function that </a:t>
            </a:r>
          </a:p>
          <a:p>
            <a:pPr lvl="1"/>
            <a:r>
              <a:rPr lang="en-GB" dirty="0"/>
              <a:t>Accepts a single argument, n, an integer</a:t>
            </a:r>
          </a:p>
          <a:p>
            <a:pPr lvl="1"/>
            <a:r>
              <a:rPr lang="en-GB" dirty="0"/>
              <a:t>Returns n! = n*(n-1)*(n-2)*…*2*1</a:t>
            </a:r>
          </a:p>
          <a:p>
            <a:r>
              <a:rPr lang="en-GB" dirty="0"/>
              <a:t>Now save the script and clear your workspace with </a:t>
            </a:r>
            <a:r>
              <a:rPr lang="en-GB" dirty="0" err="1"/>
              <a:t>rm</a:t>
            </a:r>
            <a:r>
              <a:rPr lang="en-GB" dirty="0"/>
              <a:t>(list=</a:t>
            </a:r>
            <a:r>
              <a:rPr lang="en-GB" dirty="0" err="1"/>
              <a:t>ls</a:t>
            </a:r>
            <a:r>
              <a:rPr lang="en-GB" dirty="0"/>
              <a:t>())</a:t>
            </a:r>
          </a:p>
          <a:p>
            <a:r>
              <a:rPr lang="en-GB" dirty="0"/>
              <a:t>Create another script called </a:t>
            </a:r>
            <a:r>
              <a:rPr lang="en-GB" dirty="0" err="1"/>
              <a:t>UseFactorial.R</a:t>
            </a:r>
            <a:endParaRPr lang="en-GB" dirty="0"/>
          </a:p>
          <a:p>
            <a:pPr lvl="1"/>
            <a:r>
              <a:rPr lang="en-GB" dirty="0"/>
              <a:t>At the top, source in </a:t>
            </a:r>
            <a:r>
              <a:rPr lang="en-GB" dirty="0" err="1"/>
              <a:t>Factorial.R</a:t>
            </a:r>
            <a:endParaRPr lang="en-GB" dirty="0"/>
          </a:p>
          <a:p>
            <a:pPr lvl="1"/>
            <a:r>
              <a:rPr lang="en-GB" dirty="0"/>
              <a:t>Then compute 10!, 4! and 15!</a:t>
            </a:r>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628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Input/output summary</a:t>
            </a:r>
          </a:p>
        </p:txBody>
      </p:sp>
      <p:sp>
        <p:nvSpPr>
          <p:cNvPr id="3" name="Content Placeholder 2"/>
          <p:cNvSpPr>
            <a:spLocks noGrp="1"/>
          </p:cNvSpPr>
          <p:nvPr>
            <p:ph idx="1"/>
          </p:nvPr>
        </p:nvSpPr>
        <p:spPr>
          <a:xfrm>
            <a:off x="457200" y="1417638"/>
            <a:ext cx="8229600" cy="4525963"/>
          </a:xfrm>
        </p:spPr>
        <p:txBody>
          <a:bodyPr/>
          <a:lstStyle/>
          <a:p>
            <a:r>
              <a:rPr lang="en-GB" dirty="0"/>
              <a:t>.</a:t>
            </a:r>
            <a:r>
              <a:rPr lang="en-GB" dirty="0" err="1"/>
              <a:t>RData</a:t>
            </a:r>
            <a:endParaRPr lang="en-GB" dirty="0"/>
          </a:p>
          <a:p>
            <a:pPr lvl="1"/>
            <a:r>
              <a:rPr lang="en-GB" dirty="0"/>
              <a:t>save, </a:t>
            </a:r>
            <a:r>
              <a:rPr lang="en-GB" dirty="0" err="1"/>
              <a:t>save.image</a:t>
            </a:r>
            <a:r>
              <a:rPr lang="en-GB" dirty="0"/>
              <a:t>; load</a:t>
            </a:r>
          </a:p>
          <a:p>
            <a:r>
              <a:rPr lang="en-GB" dirty="0"/>
              <a:t>.</a:t>
            </a:r>
            <a:r>
              <a:rPr lang="en-GB" dirty="0" err="1"/>
              <a:t>csv</a:t>
            </a:r>
            <a:endParaRPr lang="en-GB" dirty="0"/>
          </a:p>
          <a:p>
            <a:pPr lvl="1"/>
            <a:r>
              <a:rPr lang="en-GB" dirty="0"/>
              <a:t>read.csv; (write.csv)</a:t>
            </a:r>
          </a:p>
          <a:p>
            <a:r>
              <a:rPr lang="en-GB" dirty="0"/>
              <a:t>.R</a:t>
            </a:r>
          </a:p>
          <a:p>
            <a:pPr lvl="1"/>
            <a:r>
              <a:rPr lang="en-GB" dirty="0"/>
              <a:t>source</a:t>
            </a:r>
          </a:p>
          <a:p>
            <a:r>
              <a:rPr lang="en-GB" dirty="0"/>
              <a:t>.</a:t>
            </a:r>
            <a:r>
              <a:rPr lang="en-GB" dirty="0" err="1"/>
              <a:t>Rds</a:t>
            </a:r>
            <a:endParaRPr lang="en-GB" dirty="0"/>
          </a:p>
          <a:p>
            <a:pPr lvl="1"/>
            <a:r>
              <a:rPr lang="en-GB" dirty="0" err="1"/>
              <a:t>saveRDS</a:t>
            </a:r>
            <a:r>
              <a:rPr lang="en-GB" dirty="0"/>
              <a:t>; </a:t>
            </a:r>
            <a:r>
              <a:rPr lang="en-GB" dirty="0" err="1"/>
              <a:t>readRDS</a:t>
            </a:r>
            <a:endParaRPr lang="en-GB" dirty="0"/>
          </a:p>
          <a:p>
            <a:endParaRPr lang="en-GB" dirty="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6770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p:cNvSpPr>
          <p:nvPr>
            <p:ph type="title"/>
          </p:nvPr>
        </p:nvSpPr>
        <p:spPr/>
        <p:txBody>
          <a:bodyPr/>
          <a:lstStyle/>
          <a:p>
            <a:r>
              <a:rPr lang="en-GB"/>
              <a:t>Lists</a:t>
            </a:r>
            <a:endParaRPr lang="en-US"/>
          </a:p>
        </p:txBody>
      </p:sp>
      <p:sp>
        <p:nvSpPr>
          <p:cNvPr id="52226" name="Rectangle 3"/>
          <p:cNvSpPr>
            <a:spLocks noGrp="1"/>
          </p:cNvSpPr>
          <p:nvPr>
            <p:ph type="body" idx="1"/>
          </p:nvPr>
        </p:nvSpPr>
        <p:spPr>
          <a:xfrm>
            <a:off x="468313" y="1268413"/>
            <a:ext cx="8229600" cy="4525962"/>
          </a:xfrm>
        </p:spPr>
        <p:txBody>
          <a:bodyPr/>
          <a:lstStyle/>
          <a:p>
            <a:r>
              <a:rPr lang="en-GB" sz="2400"/>
              <a:t>One frequently wants to put multiple different kinds of information together</a:t>
            </a:r>
          </a:p>
          <a:p>
            <a:r>
              <a:rPr lang="en-GB" sz="2400"/>
              <a:t>Lists are good for this</a:t>
            </a:r>
          </a:p>
          <a:p>
            <a:pPr>
              <a:buFont typeface="Arial" charset="0"/>
              <a:buNone/>
            </a:pPr>
            <a:endParaRPr lang="en-US" sz="240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52228" name="TextBox 4"/>
          <p:cNvSpPr txBox="1">
            <a:spLocks noChangeArrowheads="1"/>
          </p:cNvSpPr>
          <p:nvPr/>
        </p:nvSpPr>
        <p:spPr bwMode="auto">
          <a:xfrm>
            <a:off x="539750" y="2636838"/>
            <a:ext cx="8064500" cy="3938587"/>
          </a:xfrm>
          <a:prstGeom prst="rect">
            <a:avLst/>
          </a:prstGeom>
          <a:noFill/>
          <a:ln w="12700">
            <a:solidFill>
              <a:schemeClr val="tx1"/>
            </a:solidFill>
            <a:prstDash val="dash"/>
            <a:miter lim="800000"/>
            <a:headEnd/>
            <a:tailEnd/>
          </a:ln>
        </p:spPr>
        <p:txBody>
          <a:bodyPr>
            <a:spAutoFit/>
          </a:bodyPr>
          <a:lstStyle/>
          <a:p>
            <a:r>
              <a:rPr lang="en-GB" sz="1200" b="0" dirty="0"/>
              <a:t>&gt; pop1&lt;-list(species='Cancer </a:t>
            </a:r>
            <a:r>
              <a:rPr lang="en-GB" sz="1200" b="0" dirty="0" err="1"/>
              <a:t>magister',latitude</a:t>
            </a:r>
            <a:r>
              <a:rPr lang="en-GB" sz="1200" b="0" dirty="0"/>
              <a:t>=48.3,longitude=-123.1,startyr=1980,endyr=1985,pop=c(303,402,101,607,802,35))</a:t>
            </a:r>
          </a:p>
          <a:p>
            <a:r>
              <a:rPr lang="en-GB" sz="1200" b="0" dirty="0"/>
              <a:t>&gt; pop1</a:t>
            </a:r>
          </a:p>
          <a:p>
            <a:r>
              <a:rPr lang="en-GB" sz="1200" b="0" dirty="0"/>
              <a:t>$species</a:t>
            </a:r>
          </a:p>
          <a:p>
            <a:r>
              <a:rPr lang="en-GB" sz="1200" b="0" dirty="0"/>
              <a:t>[1] "Cancer magister"</a:t>
            </a:r>
          </a:p>
          <a:p>
            <a:endParaRPr lang="en-GB" sz="1200" b="0" dirty="0"/>
          </a:p>
          <a:p>
            <a:r>
              <a:rPr lang="en-GB" sz="1200" b="0" dirty="0"/>
              <a:t>$latitude</a:t>
            </a:r>
          </a:p>
          <a:p>
            <a:r>
              <a:rPr lang="en-GB" sz="1200" b="0" dirty="0"/>
              <a:t>[1] 48.3</a:t>
            </a:r>
          </a:p>
          <a:p>
            <a:endParaRPr lang="en-GB" sz="1200" b="0" dirty="0"/>
          </a:p>
          <a:p>
            <a:r>
              <a:rPr lang="en-GB" sz="1200" b="0" dirty="0"/>
              <a:t>$longitude</a:t>
            </a:r>
          </a:p>
          <a:p>
            <a:r>
              <a:rPr lang="en-GB" sz="1200" b="0" dirty="0"/>
              <a:t>[1] -123.1</a:t>
            </a:r>
          </a:p>
          <a:p>
            <a:endParaRPr lang="en-GB" sz="1200" b="0" dirty="0"/>
          </a:p>
          <a:p>
            <a:r>
              <a:rPr lang="en-GB" sz="1200" b="0" dirty="0"/>
              <a:t>$</a:t>
            </a:r>
            <a:r>
              <a:rPr lang="en-GB" sz="1200" b="0" dirty="0" err="1"/>
              <a:t>startyr</a:t>
            </a:r>
            <a:endParaRPr lang="en-GB" sz="1200" b="0" dirty="0"/>
          </a:p>
          <a:p>
            <a:r>
              <a:rPr lang="en-GB" sz="1200" b="0" dirty="0"/>
              <a:t>[1] 1980</a:t>
            </a:r>
          </a:p>
          <a:p>
            <a:endParaRPr lang="en-GB" sz="1200" b="0" dirty="0"/>
          </a:p>
          <a:p>
            <a:r>
              <a:rPr lang="en-GB" sz="1200" b="0" dirty="0"/>
              <a:t>$</a:t>
            </a:r>
            <a:r>
              <a:rPr lang="en-GB" sz="1200" b="0" dirty="0" err="1"/>
              <a:t>endyr</a:t>
            </a:r>
            <a:endParaRPr lang="en-GB" sz="1200" b="0" dirty="0"/>
          </a:p>
          <a:p>
            <a:r>
              <a:rPr lang="en-GB" sz="1200" b="0" dirty="0"/>
              <a:t>[1] 1985</a:t>
            </a:r>
          </a:p>
          <a:p>
            <a:endParaRPr lang="en-GB" sz="1200" b="0" dirty="0"/>
          </a:p>
          <a:p>
            <a:r>
              <a:rPr lang="en-GB" sz="1200" b="0" dirty="0"/>
              <a:t>$pop</a:t>
            </a:r>
          </a:p>
          <a:p>
            <a:r>
              <a:rPr lang="en-GB" sz="1200" b="0" dirty="0"/>
              <a:t>[1] 303 402 101 607 802  35</a:t>
            </a:r>
          </a:p>
          <a:p>
            <a:endParaRPr lang="en-GB" sz="1200" b="0" dirty="0">
              <a:latin typeface="Courier New" pitchFamily="49" charset="0"/>
              <a:cs typeface="Courier New"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type="title"/>
          </p:nvPr>
        </p:nvSpPr>
        <p:spPr/>
        <p:txBody>
          <a:bodyPr/>
          <a:lstStyle/>
          <a:p>
            <a:r>
              <a:rPr lang="en-GB"/>
              <a:t>Lists</a:t>
            </a:r>
            <a:endParaRPr lang="en-US"/>
          </a:p>
        </p:txBody>
      </p:sp>
      <p:sp>
        <p:nvSpPr>
          <p:cNvPr id="54274" name="Rectangle 3"/>
          <p:cNvSpPr>
            <a:spLocks noGrp="1"/>
          </p:cNvSpPr>
          <p:nvPr>
            <p:ph type="body" idx="1"/>
          </p:nvPr>
        </p:nvSpPr>
        <p:spPr>
          <a:xfrm>
            <a:off x="457200" y="1341438"/>
            <a:ext cx="8229600" cy="5183187"/>
          </a:xfrm>
        </p:spPr>
        <p:txBody>
          <a:bodyPr/>
          <a:lstStyle/>
          <a:p>
            <a:r>
              <a:rPr lang="en-GB" sz="2400"/>
              <a:t>You can access components of a list by name using a $ or by number with double brackets</a:t>
            </a:r>
          </a:p>
          <a:p>
            <a:endParaRPr lang="en-GB" sz="2400"/>
          </a:p>
          <a:p>
            <a:endParaRPr lang="en-GB" sz="2400"/>
          </a:p>
          <a:p>
            <a:endParaRPr lang="en-GB" sz="2400"/>
          </a:p>
          <a:p>
            <a:endParaRPr lang="en-GB" sz="2400"/>
          </a:p>
          <a:p>
            <a:endParaRPr lang="en-GB" sz="2400"/>
          </a:p>
          <a:p>
            <a:endParaRPr lang="en-GB" sz="2400"/>
          </a:p>
          <a:p>
            <a:r>
              <a:rPr lang="en-GB" sz="2400"/>
              <a:t>You can reassign parts of the list using $ or [[]]</a:t>
            </a:r>
            <a:endParaRPr lang="en-US" sz="240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54276" name="TextBox 4"/>
          <p:cNvSpPr txBox="1">
            <a:spLocks noChangeArrowheads="1"/>
          </p:cNvSpPr>
          <p:nvPr/>
        </p:nvSpPr>
        <p:spPr bwMode="auto">
          <a:xfrm>
            <a:off x="539750" y="2205038"/>
            <a:ext cx="8064500" cy="2019300"/>
          </a:xfrm>
          <a:prstGeom prst="rect">
            <a:avLst/>
          </a:prstGeom>
          <a:noFill/>
          <a:ln w="12700">
            <a:solidFill>
              <a:schemeClr val="tx1"/>
            </a:solidFill>
            <a:prstDash val="dash"/>
            <a:miter lim="800000"/>
            <a:headEnd/>
            <a:tailEnd/>
          </a:ln>
        </p:spPr>
        <p:txBody>
          <a:bodyPr>
            <a:spAutoFit/>
          </a:bodyPr>
          <a:lstStyle/>
          <a:p>
            <a:r>
              <a:rPr lang="en-GB" sz="1400" b="0"/>
              <a:t>&gt; pop1$species</a:t>
            </a:r>
          </a:p>
          <a:p>
            <a:r>
              <a:rPr lang="en-GB" sz="1400" b="0"/>
              <a:t>[1] "Cancer magister"</a:t>
            </a:r>
          </a:p>
          <a:p>
            <a:r>
              <a:rPr lang="en-GB" sz="1400" b="0"/>
              <a:t>&gt; pop1$pop</a:t>
            </a:r>
          </a:p>
          <a:p>
            <a:r>
              <a:rPr lang="en-GB" sz="1400" b="0"/>
              <a:t>[1] 303 402 101 607 802  35</a:t>
            </a:r>
          </a:p>
          <a:p>
            <a:r>
              <a:rPr lang="en-GB" sz="1400" b="0"/>
              <a:t>&gt; pop1$latitude</a:t>
            </a:r>
          </a:p>
          <a:p>
            <a:r>
              <a:rPr lang="en-GB" sz="1400" b="0"/>
              <a:t>[1] 48.3</a:t>
            </a:r>
          </a:p>
          <a:p>
            <a:r>
              <a:rPr lang="en-GB" sz="1400" b="0"/>
              <a:t>&gt; pop1[[1]]</a:t>
            </a:r>
          </a:p>
          <a:p>
            <a:r>
              <a:rPr lang="en-GB" sz="1400" b="0"/>
              <a:t>[1] "Cancer magister"</a:t>
            </a:r>
          </a:p>
          <a:p>
            <a:endParaRPr lang="en-GB" sz="1400" b="0">
              <a:latin typeface="Courier New" pitchFamily="49" charset="0"/>
              <a:cs typeface="Courier New" pitchFamily="49" charset="0"/>
            </a:endParaRPr>
          </a:p>
        </p:txBody>
      </p:sp>
      <p:sp>
        <p:nvSpPr>
          <p:cNvPr id="54277" name="TextBox 4"/>
          <p:cNvSpPr txBox="1">
            <a:spLocks noChangeArrowheads="1"/>
          </p:cNvSpPr>
          <p:nvPr/>
        </p:nvSpPr>
        <p:spPr bwMode="auto">
          <a:xfrm>
            <a:off x="539750" y="5300663"/>
            <a:ext cx="8064500" cy="1593850"/>
          </a:xfrm>
          <a:prstGeom prst="rect">
            <a:avLst/>
          </a:prstGeom>
          <a:noFill/>
          <a:ln w="12700">
            <a:solidFill>
              <a:schemeClr val="tx1"/>
            </a:solidFill>
            <a:prstDash val="dash"/>
            <a:miter lim="800000"/>
            <a:headEnd/>
            <a:tailEnd/>
          </a:ln>
        </p:spPr>
        <p:txBody>
          <a:bodyPr>
            <a:spAutoFit/>
          </a:bodyPr>
          <a:lstStyle/>
          <a:p>
            <a:r>
              <a:rPr lang="fr-FR" sz="1400" b="0"/>
              <a:t>&gt; pop1$latitude&lt;-49</a:t>
            </a:r>
          </a:p>
          <a:p>
            <a:r>
              <a:rPr lang="fr-FR" sz="1400" b="0"/>
              <a:t>&gt; pop1$latitude</a:t>
            </a:r>
          </a:p>
          <a:p>
            <a:r>
              <a:rPr lang="fr-FR" sz="1400" b="0"/>
              <a:t>[1] 49</a:t>
            </a:r>
          </a:p>
          <a:p>
            <a:r>
              <a:rPr lang="fr-FR" sz="1400" b="0"/>
              <a:t>&gt; pop1[[3]]&lt;-123</a:t>
            </a:r>
          </a:p>
          <a:p>
            <a:r>
              <a:rPr lang="fr-FR" sz="1400" b="0"/>
              <a:t>&gt; pop1$longitude</a:t>
            </a:r>
          </a:p>
          <a:p>
            <a:r>
              <a:rPr lang="fr-FR" sz="1400" b="0"/>
              <a:t>[1] 123</a:t>
            </a:r>
          </a:p>
          <a:p>
            <a:endParaRPr lang="en-GB" sz="1400" b="0">
              <a:latin typeface="Courier New" pitchFamily="49" charset="0"/>
              <a:cs typeface="Courier New"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468313" y="0"/>
            <a:ext cx="8229600" cy="1143000"/>
          </a:xfrm>
        </p:spPr>
        <p:txBody>
          <a:bodyPr/>
          <a:lstStyle/>
          <a:p>
            <a:r>
              <a:rPr lang="en-GB" sz="4000" dirty="0"/>
              <a:t>Exercise 8: normal random numbers</a:t>
            </a:r>
            <a:endParaRPr lang="en-US" sz="4000" dirty="0"/>
          </a:p>
        </p:txBody>
      </p:sp>
      <p:sp>
        <p:nvSpPr>
          <p:cNvPr id="7171" name="Rectangle 3"/>
          <p:cNvSpPr>
            <a:spLocks noGrp="1"/>
          </p:cNvSpPr>
          <p:nvPr>
            <p:ph type="body" idx="4294967295"/>
          </p:nvPr>
        </p:nvSpPr>
        <p:spPr>
          <a:xfrm>
            <a:off x="457200" y="1412875"/>
            <a:ext cx="8229600" cy="5111750"/>
          </a:xfrm>
        </p:spPr>
        <p:txBody>
          <a:bodyPr/>
          <a:lstStyle/>
          <a:p>
            <a:pPr>
              <a:lnSpc>
                <a:spcPct val="80000"/>
              </a:lnSpc>
            </a:pPr>
            <a:r>
              <a:rPr lang="en-GB" sz="2400" dirty="0"/>
              <a:t>Create a new script and save it under a sensible name</a:t>
            </a:r>
          </a:p>
          <a:p>
            <a:pPr>
              <a:lnSpc>
                <a:spcPct val="80000"/>
              </a:lnSpc>
            </a:pPr>
            <a:r>
              <a:rPr lang="en-GB" sz="2400" dirty="0"/>
              <a:t>In the script, generate 20 normal random numbers with mean 1 and standard deviation 2</a:t>
            </a:r>
          </a:p>
          <a:p>
            <a:pPr>
              <a:lnSpc>
                <a:spcPct val="80000"/>
              </a:lnSpc>
            </a:pPr>
            <a:r>
              <a:rPr lang="en-GB" sz="2400" dirty="0"/>
              <a:t>Make a histogram. You will need the function </a:t>
            </a:r>
            <a:r>
              <a:rPr lang="en-GB" sz="2400" dirty="0" err="1"/>
              <a:t>hist</a:t>
            </a:r>
            <a:r>
              <a:rPr lang="en-GB" sz="2400" dirty="0"/>
              <a:t>(), which you can read the help file to learn about.</a:t>
            </a:r>
          </a:p>
          <a:p>
            <a:pPr>
              <a:lnSpc>
                <a:spcPct val="80000"/>
              </a:lnSpc>
            </a:pPr>
            <a:r>
              <a:rPr lang="en-GB" sz="2400" dirty="0"/>
              <a:t>Now generate 20000 normal random numbers with mean 1 and standard deviation 2 and make a histogram</a:t>
            </a:r>
          </a:p>
          <a:p>
            <a:pPr>
              <a:lnSpc>
                <a:spcPct val="80000"/>
              </a:lnSpc>
            </a:pPr>
            <a:r>
              <a:rPr lang="en-GB" sz="2400" dirty="0"/>
              <a:t>What is the difference between the two histograms, and why?</a:t>
            </a:r>
          </a:p>
          <a:p>
            <a:pPr>
              <a:lnSpc>
                <a:spcPct val="80000"/>
              </a:lnSpc>
            </a:pPr>
            <a:r>
              <a:rPr lang="en-GB" sz="2400" dirty="0"/>
              <a:t>What happens if you re-run your script? Which of your two histograms is more similar across your runs? Can you verbalize why?</a:t>
            </a:r>
          </a:p>
          <a:p>
            <a:pPr>
              <a:lnSpc>
                <a:spcPct val="80000"/>
              </a:lnSpc>
            </a:pPr>
            <a:r>
              <a:rPr lang="en-GB" sz="2400" dirty="0"/>
              <a:t>What happens if you change the mean and standard deviation and re-run?</a:t>
            </a:r>
            <a:endParaRPr lang="en-US" sz="2400" dirty="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2452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p:cNvSpPr>
          <p:nvPr>
            <p:ph type="title"/>
          </p:nvPr>
        </p:nvSpPr>
        <p:spPr/>
        <p:txBody>
          <a:bodyPr/>
          <a:lstStyle/>
          <a:p>
            <a:r>
              <a:rPr lang="en-GB" dirty="0"/>
              <a:t>Exercise 15: lists of lists</a:t>
            </a:r>
            <a:endParaRPr lang="en-US" dirty="0"/>
          </a:p>
        </p:txBody>
      </p:sp>
      <p:sp>
        <p:nvSpPr>
          <p:cNvPr id="56322" name="Rectangle 3"/>
          <p:cNvSpPr>
            <a:spLocks noGrp="1"/>
          </p:cNvSpPr>
          <p:nvPr>
            <p:ph type="body" sz="half" idx="1"/>
          </p:nvPr>
        </p:nvSpPr>
        <p:spPr>
          <a:xfrm>
            <a:off x="457200" y="1600200"/>
            <a:ext cx="8362950" cy="5068888"/>
          </a:xfrm>
        </p:spPr>
        <p:txBody>
          <a:bodyPr/>
          <a:lstStyle/>
          <a:p>
            <a:pPr>
              <a:lnSpc>
                <a:spcPct val="90000"/>
              </a:lnSpc>
            </a:pPr>
            <a:r>
              <a:rPr lang="en-GB" sz="2000"/>
              <a:t>In a new script, make three lists, pop1, pop2, pop3, with these data in them</a:t>
            </a:r>
          </a:p>
          <a:p>
            <a:pPr>
              <a:lnSpc>
                <a:spcPct val="90000"/>
              </a:lnSpc>
            </a:pPr>
            <a:endParaRPr lang="en-GB" sz="2000"/>
          </a:p>
          <a:p>
            <a:pPr>
              <a:lnSpc>
                <a:spcPct val="90000"/>
              </a:lnSpc>
            </a:pPr>
            <a:endParaRPr lang="en-GB" sz="2000"/>
          </a:p>
          <a:p>
            <a:pPr>
              <a:lnSpc>
                <a:spcPct val="90000"/>
              </a:lnSpc>
            </a:pPr>
            <a:endParaRPr lang="en-GB" sz="2000"/>
          </a:p>
          <a:p>
            <a:pPr>
              <a:lnSpc>
                <a:spcPct val="90000"/>
              </a:lnSpc>
            </a:pPr>
            <a:endParaRPr lang="en-GB" sz="2000"/>
          </a:p>
          <a:p>
            <a:pPr>
              <a:lnSpc>
                <a:spcPct val="90000"/>
              </a:lnSpc>
            </a:pPr>
            <a:endParaRPr lang="en-GB" sz="2000"/>
          </a:p>
          <a:p>
            <a:pPr>
              <a:lnSpc>
                <a:spcPct val="90000"/>
              </a:lnSpc>
            </a:pPr>
            <a:endParaRPr lang="en-GB" sz="2000"/>
          </a:p>
          <a:p>
            <a:pPr>
              <a:lnSpc>
                <a:spcPct val="90000"/>
              </a:lnSpc>
            </a:pPr>
            <a:endParaRPr lang="en-GB" sz="2000"/>
          </a:p>
          <a:p>
            <a:pPr>
              <a:lnSpc>
                <a:spcPct val="90000"/>
              </a:lnSpc>
            </a:pPr>
            <a:endParaRPr lang="en-GB" sz="2000"/>
          </a:p>
          <a:p>
            <a:pPr>
              <a:lnSpc>
                <a:spcPct val="90000"/>
              </a:lnSpc>
            </a:pPr>
            <a:endParaRPr lang="en-GB" sz="2000"/>
          </a:p>
          <a:p>
            <a:pPr>
              <a:lnSpc>
                <a:spcPct val="90000"/>
              </a:lnSpc>
            </a:pPr>
            <a:r>
              <a:rPr lang="en-GB" sz="2000"/>
              <a:t>Make a list whose elements are these lists</a:t>
            </a:r>
          </a:p>
          <a:p>
            <a:pPr>
              <a:lnSpc>
                <a:spcPct val="90000"/>
              </a:lnSpc>
            </a:pPr>
            <a:r>
              <a:rPr lang="en-GB" sz="2000"/>
              <a:t>How do you display the latitude of the second species?</a:t>
            </a:r>
          </a:p>
          <a:p>
            <a:pPr>
              <a:lnSpc>
                <a:spcPct val="90000"/>
              </a:lnSpc>
            </a:pPr>
            <a:r>
              <a:rPr lang="en-GB" sz="2000"/>
              <a:t>How do you change the population of the third species at the third time (1983)</a:t>
            </a:r>
            <a:endParaRPr lang="en-US" sz="2000"/>
          </a:p>
        </p:txBody>
      </p:sp>
      <p:graphicFrame>
        <p:nvGraphicFramePr>
          <p:cNvPr id="162849" name="Group 33"/>
          <p:cNvGraphicFramePr>
            <a:graphicFrameLocks noGrp="1"/>
          </p:cNvGraphicFramePr>
          <p:nvPr>
            <p:ph sz="half" idx="2"/>
          </p:nvPr>
        </p:nvGraphicFramePr>
        <p:xfrm>
          <a:off x="323850" y="2060575"/>
          <a:ext cx="8569325" cy="2736852"/>
        </p:xfrm>
        <a:graphic>
          <a:graphicData uri="http://schemas.openxmlformats.org/drawingml/2006/table">
            <a:tbl>
              <a:tblPr/>
              <a:tblGrid>
                <a:gridCol w="3095625">
                  <a:extLst>
                    <a:ext uri="{9D8B030D-6E8A-4147-A177-3AD203B41FA5}">
                      <a16:colId xmlns:a16="http://schemas.microsoft.com/office/drawing/2014/main" val="20000"/>
                    </a:ext>
                  </a:extLst>
                </a:gridCol>
                <a:gridCol w="2617788">
                  <a:extLst>
                    <a:ext uri="{9D8B030D-6E8A-4147-A177-3AD203B41FA5}">
                      <a16:colId xmlns:a16="http://schemas.microsoft.com/office/drawing/2014/main" val="20001"/>
                    </a:ext>
                  </a:extLst>
                </a:gridCol>
                <a:gridCol w="2855912">
                  <a:extLst>
                    <a:ext uri="{9D8B030D-6E8A-4147-A177-3AD203B41FA5}">
                      <a16:colId xmlns:a16="http://schemas.microsoft.com/office/drawing/2014/main" val="20002"/>
                    </a:ext>
                  </a:extLst>
                </a:gridCol>
              </a:tblGrid>
              <a:tr h="68421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GB" sz="2800" b="0" i="0" u="none" strike="noStrike" cap="none" normalizeH="0" baseline="0">
                          <a:ln>
                            <a:noFill/>
                          </a:ln>
                          <a:solidFill>
                            <a:schemeClr val="tx1"/>
                          </a:solidFill>
                          <a:effectLst/>
                          <a:latin typeface="Calibri" pitchFamily="34" charset="0"/>
                        </a:rPr>
                        <a:t>Pop1</a:t>
                      </a:r>
                      <a:endParaRPr kumimoji="0" lang="en-US" sz="2800" b="0" i="0"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GB" sz="2800" b="0" i="0" u="none" strike="noStrike" cap="none" normalizeH="0" baseline="0">
                          <a:ln>
                            <a:noFill/>
                          </a:ln>
                          <a:solidFill>
                            <a:schemeClr val="tx1"/>
                          </a:solidFill>
                          <a:effectLst/>
                          <a:latin typeface="Calibri" pitchFamily="34" charset="0"/>
                        </a:rPr>
                        <a:t>Pop2</a:t>
                      </a:r>
                      <a:endParaRPr kumimoji="0" lang="en-US" sz="2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GB" sz="2800" b="0" i="0" u="none" strike="noStrike" cap="none" normalizeH="0" baseline="0">
                          <a:ln>
                            <a:noFill/>
                          </a:ln>
                          <a:solidFill>
                            <a:schemeClr val="tx1"/>
                          </a:solidFill>
                          <a:effectLst/>
                          <a:latin typeface="Calibri" pitchFamily="34" charset="0"/>
                        </a:rPr>
                        <a:t>Pop3</a:t>
                      </a:r>
                      <a:endParaRPr kumimoji="0" lang="en-US" sz="2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421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GB" sz="2800" b="0" i="0" u="none" strike="noStrike" cap="none" normalizeH="0" baseline="0">
                          <a:ln>
                            <a:noFill/>
                          </a:ln>
                          <a:solidFill>
                            <a:schemeClr val="tx1"/>
                          </a:solidFill>
                          <a:effectLst/>
                          <a:latin typeface="Calibri" pitchFamily="34" charset="0"/>
                        </a:rPr>
                        <a:t>Lat=19</a:t>
                      </a:r>
                      <a:endParaRPr kumimoji="0" lang="en-US" sz="2800" b="0" i="0"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GB" sz="2800" b="0" i="0" u="none" strike="noStrike" cap="none" normalizeH="0" baseline="0">
                          <a:ln>
                            <a:noFill/>
                          </a:ln>
                          <a:solidFill>
                            <a:schemeClr val="tx1"/>
                          </a:solidFill>
                          <a:effectLst/>
                          <a:latin typeface="Calibri" pitchFamily="34" charset="0"/>
                        </a:rPr>
                        <a:t>56</a:t>
                      </a:r>
                      <a:endParaRPr kumimoji="0" lang="en-US" sz="2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GB" sz="2800" b="0" i="0" u="none" strike="noStrike" cap="none" normalizeH="0" baseline="0">
                          <a:ln>
                            <a:noFill/>
                          </a:ln>
                          <a:solidFill>
                            <a:schemeClr val="tx1"/>
                          </a:solidFill>
                          <a:effectLst/>
                          <a:latin typeface="Calibri" pitchFamily="34" charset="0"/>
                        </a:rPr>
                        <a:t>32</a:t>
                      </a:r>
                      <a:endParaRPr kumimoji="0" lang="en-US" sz="2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421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GB" sz="2800" b="0" i="0" u="none" strike="noStrike" cap="none" normalizeH="0" baseline="0">
                          <a:ln>
                            <a:noFill/>
                          </a:ln>
                          <a:solidFill>
                            <a:schemeClr val="tx1"/>
                          </a:solidFill>
                          <a:effectLst/>
                          <a:latin typeface="Calibri" pitchFamily="34" charset="0"/>
                        </a:rPr>
                        <a:t>Long=57</a:t>
                      </a:r>
                      <a:endParaRPr kumimoji="0" lang="en-US" sz="2800" b="0" i="0"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GB" sz="2800" b="0" i="0" u="none" strike="noStrike" cap="none" normalizeH="0" baseline="0">
                          <a:ln>
                            <a:noFill/>
                          </a:ln>
                          <a:solidFill>
                            <a:schemeClr val="tx1"/>
                          </a:solidFill>
                          <a:effectLst/>
                          <a:latin typeface="Calibri" pitchFamily="34" charset="0"/>
                        </a:rPr>
                        <a:t>-120</a:t>
                      </a:r>
                      <a:endParaRPr kumimoji="0" lang="en-US" sz="2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GB" sz="2800" b="0" i="0" u="none" strike="noStrike" cap="none" normalizeH="0" baseline="0">
                          <a:ln>
                            <a:noFill/>
                          </a:ln>
                          <a:solidFill>
                            <a:schemeClr val="tx1"/>
                          </a:solidFill>
                          <a:effectLst/>
                          <a:latin typeface="Calibri" pitchFamily="34" charset="0"/>
                        </a:rPr>
                        <a:t>-10</a:t>
                      </a:r>
                      <a:endParaRPr kumimoji="0" lang="en-US" sz="2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421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GB" sz="2800" b="0" i="0" u="none" strike="noStrike" cap="none" normalizeH="0" baseline="0">
                          <a:ln>
                            <a:noFill/>
                          </a:ln>
                          <a:solidFill>
                            <a:schemeClr val="tx1"/>
                          </a:solidFill>
                          <a:effectLst/>
                          <a:latin typeface="Calibri" pitchFamily="34" charset="0"/>
                        </a:rPr>
                        <a:t>Pop=c(100,101,99)</a:t>
                      </a:r>
                      <a:endParaRPr kumimoji="0" lang="en-US" sz="2800" b="0" i="0"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GB" sz="2800" b="0" i="0" u="none" strike="noStrike" cap="none" normalizeH="0" baseline="0">
                          <a:ln>
                            <a:noFill/>
                          </a:ln>
                          <a:solidFill>
                            <a:schemeClr val="tx1"/>
                          </a:solidFill>
                          <a:effectLst/>
                          <a:latin typeface="Calibri" pitchFamily="34" charset="0"/>
                        </a:rPr>
                        <a:t>c(1,4,7,7,2,1,2)</a:t>
                      </a:r>
                      <a:endParaRPr kumimoji="0" lang="en-US" sz="2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GB" sz="2800" b="0" i="0" u="none" strike="noStrike" cap="none" normalizeH="0" baseline="0">
                          <a:ln>
                            <a:noFill/>
                          </a:ln>
                          <a:solidFill>
                            <a:schemeClr val="tx1"/>
                          </a:solidFill>
                          <a:effectLst/>
                          <a:latin typeface="Calibri" pitchFamily="34" charset="0"/>
                        </a:rPr>
                        <a:t>c(12,11,2,1,14)</a:t>
                      </a:r>
                      <a:endParaRPr kumimoji="0" lang="en-US" sz="2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p:cNvSpPr>
          <p:nvPr>
            <p:ph type="title"/>
          </p:nvPr>
        </p:nvSpPr>
        <p:spPr/>
        <p:txBody>
          <a:bodyPr/>
          <a:lstStyle/>
          <a:p>
            <a:r>
              <a:rPr lang="en-GB"/>
              <a:t>Data frames</a:t>
            </a:r>
            <a:endParaRPr lang="en-US"/>
          </a:p>
        </p:txBody>
      </p:sp>
      <p:sp>
        <p:nvSpPr>
          <p:cNvPr id="58370" name="Rectangle 3"/>
          <p:cNvSpPr>
            <a:spLocks noGrp="1"/>
          </p:cNvSpPr>
          <p:nvPr>
            <p:ph type="body" idx="1"/>
          </p:nvPr>
        </p:nvSpPr>
        <p:spPr>
          <a:xfrm>
            <a:off x="457200" y="1600200"/>
            <a:ext cx="8229600" cy="4708525"/>
          </a:xfrm>
        </p:spPr>
        <p:txBody>
          <a:bodyPr/>
          <a:lstStyle/>
          <a:p>
            <a:pPr>
              <a:lnSpc>
                <a:spcPct val="90000"/>
              </a:lnSpc>
            </a:pPr>
            <a:r>
              <a:rPr lang="en-GB" sz="2800" dirty="0"/>
              <a:t>We’ve already encountered data frames</a:t>
            </a:r>
          </a:p>
          <a:p>
            <a:pPr>
              <a:lnSpc>
                <a:spcPct val="90000"/>
              </a:lnSpc>
            </a:pPr>
            <a:r>
              <a:rPr lang="en-GB" sz="2800" dirty="0"/>
              <a:t>Data frames are actually special kinds of lists, so everything you can do to a list can also be done to a data frame</a:t>
            </a:r>
          </a:p>
          <a:p>
            <a:pPr>
              <a:lnSpc>
                <a:spcPct val="90000"/>
              </a:lnSpc>
            </a:pPr>
            <a:r>
              <a:rPr lang="en-GB" sz="2800" dirty="0"/>
              <a:t>Data frames also have properties of matrices, as we’ll see</a:t>
            </a:r>
          </a:p>
          <a:p>
            <a:pPr>
              <a:lnSpc>
                <a:spcPct val="90000"/>
              </a:lnSpc>
            </a:pPr>
            <a:r>
              <a:rPr lang="en-GB" sz="2800" dirty="0"/>
              <a:t>In order to have a data frame in the workspace to manipulate, re-load the Nagy et al data frame into a variable called d</a:t>
            </a:r>
          </a:p>
          <a:p>
            <a:pPr>
              <a:lnSpc>
                <a:spcPct val="90000"/>
              </a:lnSpc>
            </a:pPr>
            <a:r>
              <a:rPr lang="en-GB" sz="2800" dirty="0"/>
              <a:t>Use head(d) to remind yourself what this data frame is</a:t>
            </a:r>
            <a:endParaRPr lang="en-US" sz="2800" dirty="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p:cNvSpPr>
          <p:nvPr>
            <p:ph type="title"/>
          </p:nvPr>
        </p:nvSpPr>
        <p:spPr/>
        <p:txBody>
          <a:bodyPr/>
          <a:lstStyle/>
          <a:p>
            <a:r>
              <a:rPr lang="en-GB"/>
              <a:t>Data frames behave like lists</a:t>
            </a:r>
            <a:endParaRPr lang="en-US"/>
          </a:p>
        </p:txBody>
      </p:sp>
      <p:sp>
        <p:nvSpPr>
          <p:cNvPr id="60418" name="Rectangle 3"/>
          <p:cNvSpPr>
            <a:spLocks noGrp="1"/>
          </p:cNvSpPr>
          <p:nvPr>
            <p:ph type="body" idx="1"/>
          </p:nvPr>
        </p:nvSpPr>
        <p:spPr>
          <a:xfrm>
            <a:off x="457200" y="1600200"/>
            <a:ext cx="8229600" cy="5068888"/>
          </a:xfrm>
        </p:spPr>
        <p:txBody>
          <a:bodyPr/>
          <a:lstStyle/>
          <a:p>
            <a:pPr>
              <a:lnSpc>
                <a:spcPct val="90000"/>
              </a:lnSpc>
            </a:pPr>
            <a:r>
              <a:rPr lang="en-GB" sz="2800" dirty="0"/>
              <a:t>You can use the $ operator for data frames to access the columns by name, and this is like a list</a:t>
            </a:r>
          </a:p>
          <a:p>
            <a:pPr>
              <a:lnSpc>
                <a:spcPct val="90000"/>
              </a:lnSpc>
            </a:pPr>
            <a:endParaRPr lang="en-GB" sz="2800" dirty="0"/>
          </a:p>
          <a:p>
            <a:pPr>
              <a:lnSpc>
                <a:spcPct val="90000"/>
              </a:lnSpc>
            </a:pPr>
            <a:endParaRPr lang="en-GB" sz="2800" dirty="0"/>
          </a:p>
          <a:p>
            <a:pPr>
              <a:lnSpc>
                <a:spcPct val="90000"/>
              </a:lnSpc>
            </a:pPr>
            <a:endParaRPr lang="en-GB" sz="2800" dirty="0"/>
          </a:p>
          <a:p>
            <a:pPr>
              <a:lnSpc>
                <a:spcPct val="90000"/>
              </a:lnSpc>
            </a:pPr>
            <a:endParaRPr lang="en-GB" sz="2800" dirty="0"/>
          </a:p>
          <a:p>
            <a:pPr>
              <a:lnSpc>
                <a:spcPct val="90000"/>
              </a:lnSpc>
            </a:pPr>
            <a:r>
              <a:rPr lang="en-GB" sz="2800" dirty="0"/>
              <a:t>The first three species are listed here, as expected</a:t>
            </a:r>
          </a:p>
          <a:p>
            <a:pPr>
              <a:lnSpc>
                <a:spcPct val="90000"/>
              </a:lnSpc>
            </a:pPr>
            <a:r>
              <a:rPr lang="en-GB" sz="2800" dirty="0"/>
              <a:t>Also listed are a bunch of “Levels”</a:t>
            </a:r>
          </a:p>
          <a:p>
            <a:pPr>
              <a:lnSpc>
                <a:spcPct val="90000"/>
              </a:lnSpc>
            </a:pPr>
            <a:r>
              <a:rPr lang="en-GB" sz="2800" dirty="0"/>
              <a:t>These have to do with another data structure in R called a “factor”</a:t>
            </a:r>
          </a:p>
          <a:p>
            <a:pPr>
              <a:lnSpc>
                <a:spcPct val="90000"/>
              </a:lnSpc>
            </a:pPr>
            <a:r>
              <a:rPr lang="en-GB" sz="2800" dirty="0"/>
              <a:t>Try experimenting with this if you want, but can be ignored for now</a:t>
            </a:r>
            <a:endParaRPr lang="en-US" sz="2800" dirty="0"/>
          </a:p>
        </p:txBody>
      </p:sp>
      <p:sp>
        <p:nvSpPr>
          <p:cNvPr id="60419" name="TextBox 4"/>
          <p:cNvSpPr txBox="1">
            <a:spLocks noChangeArrowheads="1"/>
          </p:cNvSpPr>
          <p:nvPr/>
        </p:nvSpPr>
        <p:spPr bwMode="auto">
          <a:xfrm>
            <a:off x="250825" y="2636838"/>
            <a:ext cx="8642350" cy="1416050"/>
          </a:xfrm>
          <a:prstGeom prst="rect">
            <a:avLst/>
          </a:prstGeom>
          <a:noFill/>
          <a:ln w="12700">
            <a:solidFill>
              <a:schemeClr val="tx1"/>
            </a:solidFill>
            <a:prstDash val="dash"/>
            <a:miter lim="800000"/>
            <a:headEnd/>
            <a:tailEnd/>
          </a:ln>
        </p:spPr>
        <p:txBody>
          <a:bodyPr>
            <a:spAutoFit/>
          </a:bodyPr>
          <a:lstStyle/>
          <a:p>
            <a:r>
              <a:rPr lang="en-GB" b="0"/>
              <a:t>&gt; d$Species[1:3]</a:t>
            </a:r>
          </a:p>
          <a:p>
            <a:r>
              <a:rPr lang="en-GB" b="0"/>
              <a:t>[1] Pipistrellus pipistrellus Plecotus auritus          Myotis lucifugus         </a:t>
            </a:r>
          </a:p>
          <a:p>
            <a:r>
              <a:rPr lang="en-GB" b="0"/>
              <a:t>229 Levels: Acanthodactylus pardalis Acanthorhynchus tenuirostris Acomys cahirinus Acomys russatus ... Zosterops lateralis</a:t>
            </a:r>
          </a:p>
          <a:p>
            <a:endParaRPr lang="en-GB" sz="1400" b="0">
              <a:latin typeface="Courier New" pitchFamily="49" charset="0"/>
              <a:cs typeface="Courier New" pitchFamily="49" charset="0"/>
            </a:endParaRPr>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p:cNvSpPr>
          <p:nvPr>
            <p:ph type="title"/>
          </p:nvPr>
        </p:nvSpPr>
        <p:spPr/>
        <p:txBody>
          <a:bodyPr/>
          <a:lstStyle/>
          <a:p>
            <a:r>
              <a:rPr lang="en-GB"/>
              <a:t>Data frames behave like lists</a:t>
            </a:r>
            <a:endParaRPr lang="en-US"/>
          </a:p>
        </p:txBody>
      </p:sp>
      <p:sp>
        <p:nvSpPr>
          <p:cNvPr id="62466" name="Rectangle 3"/>
          <p:cNvSpPr>
            <a:spLocks noGrp="1"/>
          </p:cNvSpPr>
          <p:nvPr>
            <p:ph type="body" idx="1"/>
          </p:nvPr>
        </p:nvSpPr>
        <p:spPr/>
        <p:txBody>
          <a:bodyPr/>
          <a:lstStyle/>
          <a:p>
            <a:r>
              <a:rPr lang="en-GB"/>
              <a:t>You can use double brackets for data frames to access the columns by number, too</a:t>
            </a:r>
          </a:p>
          <a:p>
            <a:endParaRPr lang="en-GB"/>
          </a:p>
          <a:p>
            <a:endParaRPr lang="en-GB"/>
          </a:p>
          <a:p>
            <a:endParaRPr lang="en-GB"/>
          </a:p>
          <a:p>
            <a:r>
              <a:rPr lang="en-GB"/>
              <a:t>The columns of a data frame are like the components of a list (in fact they are the components of a list, albeit a special one)</a:t>
            </a:r>
            <a:endParaRPr lang="en-US"/>
          </a:p>
        </p:txBody>
      </p:sp>
      <p:sp>
        <p:nvSpPr>
          <p:cNvPr id="62467" name="TextBox 4"/>
          <p:cNvSpPr txBox="1">
            <a:spLocks noChangeArrowheads="1"/>
          </p:cNvSpPr>
          <p:nvPr/>
        </p:nvSpPr>
        <p:spPr bwMode="auto">
          <a:xfrm>
            <a:off x="250825" y="2636838"/>
            <a:ext cx="8642350" cy="1416050"/>
          </a:xfrm>
          <a:prstGeom prst="rect">
            <a:avLst/>
          </a:prstGeom>
          <a:noFill/>
          <a:ln w="12700">
            <a:solidFill>
              <a:schemeClr val="tx1"/>
            </a:solidFill>
            <a:prstDash val="dash"/>
            <a:miter lim="800000"/>
            <a:headEnd/>
            <a:tailEnd/>
          </a:ln>
        </p:spPr>
        <p:txBody>
          <a:bodyPr>
            <a:spAutoFit/>
          </a:bodyPr>
          <a:lstStyle/>
          <a:p>
            <a:r>
              <a:rPr lang="en-GB" b="0"/>
              <a:t>&gt; d[[1]][1:3]</a:t>
            </a:r>
          </a:p>
          <a:p>
            <a:r>
              <a:rPr lang="en-GB" b="0"/>
              <a:t>[1] Pipistrellus pipistrellus Plecotus auritus          Myotis lucifugus         </a:t>
            </a:r>
          </a:p>
          <a:p>
            <a:r>
              <a:rPr lang="en-GB" b="0"/>
              <a:t>229 Levels: Acanthodactylus pardalis Acanthorhynchus tenuirostris Acomys cahirinus Acomys russatus ... Zosterops lateralis</a:t>
            </a:r>
          </a:p>
          <a:p>
            <a:endParaRPr lang="en-GB" sz="1400" b="0">
              <a:latin typeface="Courier New" pitchFamily="49" charset="0"/>
              <a:cs typeface="Courier New" pitchFamily="49" charset="0"/>
            </a:endParaRPr>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p:cNvSpPr>
          <p:nvPr>
            <p:ph type="title"/>
          </p:nvPr>
        </p:nvSpPr>
        <p:spPr/>
        <p:txBody>
          <a:bodyPr/>
          <a:lstStyle/>
          <a:p>
            <a:r>
              <a:rPr lang="en-GB" sz="4000"/>
              <a:t>Data frames also behave like matrices</a:t>
            </a:r>
            <a:endParaRPr lang="en-US" sz="4000"/>
          </a:p>
        </p:txBody>
      </p:sp>
      <p:sp>
        <p:nvSpPr>
          <p:cNvPr id="64514" name="Rectangle 3"/>
          <p:cNvSpPr>
            <a:spLocks noGrp="1"/>
          </p:cNvSpPr>
          <p:nvPr>
            <p:ph type="body" idx="1"/>
          </p:nvPr>
        </p:nvSpPr>
        <p:spPr/>
        <p:txBody>
          <a:bodyPr/>
          <a:lstStyle/>
          <a:p>
            <a:r>
              <a:rPr lang="en-GB"/>
              <a:t>You can access the 3</a:t>
            </a:r>
            <a:r>
              <a:rPr lang="en-GB" baseline="30000"/>
              <a:t>rd</a:t>
            </a:r>
            <a:r>
              <a:rPr lang="en-GB"/>
              <a:t> entry from the 2</a:t>
            </a:r>
            <a:r>
              <a:rPr lang="en-GB" baseline="30000"/>
              <a:t>nd</a:t>
            </a:r>
            <a:r>
              <a:rPr lang="en-GB"/>
              <a:t> column like this:</a:t>
            </a:r>
            <a:endParaRPr lang="en-US"/>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64516" name="TextBox 4"/>
          <p:cNvSpPr txBox="1">
            <a:spLocks noChangeArrowheads="1"/>
          </p:cNvSpPr>
          <p:nvPr/>
        </p:nvSpPr>
        <p:spPr bwMode="auto">
          <a:xfrm>
            <a:off x="250825" y="2636838"/>
            <a:ext cx="8642350" cy="3082925"/>
          </a:xfrm>
          <a:prstGeom prst="rect">
            <a:avLst/>
          </a:prstGeom>
          <a:noFill/>
          <a:ln w="12700">
            <a:solidFill>
              <a:schemeClr val="tx1"/>
            </a:solidFill>
            <a:prstDash val="dash"/>
            <a:miter lim="800000"/>
            <a:headEnd/>
            <a:tailEnd/>
          </a:ln>
        </p:spPr>
        <p:txBody>
          <a:bodyPr>
            <a:spAutoFit/>
          </a:bodyPr>
          <a:lstStyle/>
          <a:p>
            <a:r>
              <a:rPr lang="en-GB" sz="1400" b="0"/>
              <a:t>&gt; d[3,2]</a:t>
            </a:r>
          </a:p>
          <a:p>
            <a:r>
              <a:rPr lang="en-GB" sz="1400" b="0"/>
              <a:t>[1] Little brown bat</a:t>
            </a:r>
          </a:p>
          <a:p>
            <a:r>
              <a:rPr lang="en-GB" sz="1400" b="0"/>
              <a:t>222 Levels: Aardwolf Acorn woodpecker Adelie penguin African wild dog Agamid lizard Allenby's gerbil ... Zebra-tailed lizard</a:t>
            </a:r>
          </a:p>
          <a:p>
            <a:endParaRPr lang="en-GB" sz="1400" b="0"/>
          </a:p>
          <a:p>
            <a:r>
              <a:rPr lang="en-GB" sz="1400" b="0"/>
              <a:t>&gt; head(d)</a:t>
            </a:r>
          </a:p>
          <a:p>
            <a:r>
              <a:rPr lang="en-GB" sz="1400" b="0"/>
              <a:t>                    Species           Common.name    Class         Order  M.g FMR.kJ.day.1</a:t>
            </a:r>
          </a:p>
          <a:p>
            <a:r>
              <a:rPr lang="en-GB" sz="1400" b="0"/>
              <a:t>1 Pipistrellus pipistrellus           Pipistrelle Mammalia    Chiroptera  7.3         29.3</a:t>
            </a:r>
          </a:p>
          <a:p>
            <a:r>
              <a:rPr lang="en-GB" sz="1400" b="0"/>
              <a:t>2          Plecotus auritus  Brown long-eared bat Mammalia    Chiroptera  8.5         27.6</a:t>
            </a:r>
          </a:p>
          <a:p>
            <a:r>
              <a:rPr lang="en-GB" sz="1400" b="0"/>
              <a:t>3          Myotis lucifugus      Little brown bat Mammalia    Chiroptera  9.0         29.9</a:t>
            </a:r>
          </a:p>
          <a:p>
            <a:r>
              <a:rPr lang="en-GB" sz="1400" b="0"/>
              <a:t>4         Gerbillus henleyi Northern pygmy gerbil Mammalia      Rodentia  9.3         26.5</a:t>
            </a:r>
          </a:p>
          <a:p>
            <a:r>
              <a:rPr lang="en-GB" sz="1400" b="0"/>
              <a:t>5        Tarsipes rostratus          Honey possum Mammalia Diprotodontia  9.9         34.4</a:t>
            </a:r>
          </a:p>
          <a:p>
            <a:r>
              <a:rPr lang="en-GB" sz="1400" b="0"/>
              <a:t>6           Anoura caudifer   Flower-visiting bat Mammalia    Chiroptera 11.5         51.9</a:t>
            </a:r>
          </a:p>
          <a:p>
            <a:endParaRPr lang="en-GB" sz="1400" b="0">
              <a:latin typeface="Courier New" pitchFamily="49" charset="0"/>
              <a:cs typeface="Courier New" pitchFamily="49" charset="0"/>
            </a:endParaRPr>
          </a:p>
        </p:txBody>
      </p:sp>
      <p:sp>
        <p:nvSpPr>
          <p:cNvPr id="64517" name="Rectangle 6"/>
          <p:cNvSpPr>
            <a:spLocks noChangeArrowheads="1"/>
          </p:cNvSpPr>
          <p:nvPr/>
        </p:nvSpPr>
        <p:spPr bwMode="auto">
          <a:xfrm>
            <a:off x="2339975" y="4581525"/>
            <a:ext cx="1368425" cy="215900"/>
          </a:xfrm>
          <a:prstGeom prst="rect">
            <a:avLst/>
          </a:prstGeom>
          <a:noFill/>
          <a:ln w="25400">
            <a:solidFill>
              <a:srgbClr val="FF0000"/>
            </a:solidFill>
            <a:miter lim="800000"/>
            <a:headEnd/>
            <a:tailEnd/>
          </a:ln>
        </p:spPr>
        <p:txBody>
          <a:bodyPr wrap="none" anchor="ctr"/>
          <a:lstStyle/>
          <a:p>
            <a:endParaRPr lang="en-US"/>
          </a:p>
        </p:txBody>
      </p:sp>
      <p:sp>
        <p:nvSpPr>
          <p:cNvPr id="64518" name="Rectangle 7"/>
          <p:cNvSpPr>
            <a:spLocks noChangeArrowheads="1"/>
          </p:cNvSpPr>
          <p:nvPr/>
        </p:nvSpPr>
        <p:spPr bwMode="auto">
          <a:xfrm>
            <a:off x="539750" y="2901950"/>
            <a:ext cx="1368425" cy="215900"/>
          </a:xfrm>
          <a:prstGeom prst="rect">
            <a:avLst/>
          </a:prstGeom>
          <a:noFill/>
          <a:ln w="25400">
            <a:solidFill>
              <a:srgbClr val="FF0000"/>
            </a:solidFill>
            <a:miter lim="800000"/>
            <a:headEnd/>
            <a:tailEnd/>
          </a:ln>
        </p:spPr>
        <p:txBody>
          <a:bodyPr wrap="none" anchor="ct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p:cNvSpPr>
          <p:nvPr>
            <p:ph type="title"/>
          </p:nvPr>
        </p:nvSpPr>
        <p:spPr/>
        <p:txBody>
          <a:bodyPr/>
          <a:lstStyle/>
          <a:p>
            <a:r>
              <a:rPr lang="en-GB"/>
              <a:t>Data frames behave like matrices</a:t>
            </a:r>
            <a:endParaRPr lang="en-US"/>
          </a:p>
        </p:txBody>
      </p:sp>
      <p:sp>
        <p:nvSpPr>
          <p:cNvPr id="66562" name="Rectangle 3"/>
          <p:cNvSpPr>
            <a:spLocks noGrp="1"/>
          </p:cNvSpPr>
          <p:nvPr>
            <p:ph type="body" idx="1"/>
          </p:nvPr>
        </p:nvSpPr>
        <p:spPr/>
        <p:txBody>
          <a:bodyPr/>
          <a:lstStyle/>
          <a:p>
            <a:r>
              <a:rPr lang="en-GB"/>
              <a:t>You can take certain rows from a data frame just as you do with matrices</a:t>
            </a:r>
            <a:endParaRPr lang="en-US"/>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66564" name="TextBox 4"/>
          <p:cNvSpPr txBox="1">
            <a:spLocks noChangeArrowheads="1"/>
          </p:cNvSpPr>
          <p:nvPr/>
        </p:nvSpPr>
        <p:spPr bwMode="auto">
          <a:xfrm>
            <a:off x="250825" y="2924175"/>
            <a:ext cx="8642350" cy="1571625"/>
          </a:xfrm>
          <a:prstGeom prst="rect">
            <a:avLst/>
          </a:prstGeom>
          <a:noFill/>
          <a:ln w="12700">
            <a:solidFill>
              <a:schemeClr val="tx1"/>
            </a:solidFill>
            <a:prstDash val="dash"/>
            <a:miter lim="800000"/>
            <a:headEnd/>
            <a:tailEnd/>
          </a:ln>
        </p:spPr>
        <p:txBody>
          <a:bodyPr>
            <a:spAutoFit/>
          </a:bodyPr>
          <a:lstStyle/>
          <a:p>
            <a:r>
              <a:rPr lang="en-GB" sz="1600" b="0"/>
              <a:t>&gt; d[21:23,]</a:t>
            </a:r>
          </a:p>
          <a:p>
            <a:r>
              <a:rPr lang="en-GB" sz="1600" b="0"/>
              <a:t>                  Species             Common.name    Class          Order  M.g FMR.kJ.day.1</a:t>
            </a:r>
          </a:p>
          <a:p>
            <a:r>
              <a:rPr lang="en-GB" sz="1600" b="0"/>
              <a:t>21    Gerbillus pyramidum Greater Egyptian gerbil Mammalia       Rodentia 31.8         45.2</a:t>
            </a:r>
          </a:p>
          <a:p>
            <a:r>
              <a:rPr lang="en-GB" sz="1600" b="0"/>
              <a:t>22 Pseudomys albocinereus Australian native mouse Mammalia       Rodentia 32.6         62.2</a:t>
            </a:r>
          </a:p>
          <a:p>
            <a:r>
              <a:rPr lang="en-GB" sz="1600" b="0"/>
              <a:t>23    Antechinus stuartii        Brown antechinus Mammalia Dasyuromorphia 33.0         86.4</a:t>
            </a:r>
          </a:p>
          <a:p>
            <a:endParaRPr lang="en-GB" sz="1600" b="0">
              <a:latin typeface="Courier New" pitchFamily="49" charset="0"/>
              <a:cs typeface="Courier New"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t>Vectorization for speed</a:t>
            </a:r>
            <a:endParaRPr lang="en-US"/>
          </a:p>
        </p:txBody>
      </p:sp>
      <p:sp>
        <p:nvSpPr>
          <p:cNvPr id="15363" name="Rectangle 3"/>
          <p:cNvSpPr>
            <a:spLocks noGrp="1" noChangeArrowheads="1"/>
          </p:cNvSpPr>
          <p:nvPr>
            <p:ph type="body" idx="1"/>
          </p:nvPr>
        </p:nvSpPr>
        <p:spPr/>
        <p:txBody>
          <a:bodyPr/>
          <a:lstStyle/>
          <a:p>
            <a:r>
              <a:rPr lang="en-GB" dirty="0"/>
              <a:t>Languages such as C are very good at looping</a:t>
            </a:r>
          </a:p>
          <a:p>
            <a:r>
              <a:rPr lang="en-GB" dirty="0"/>
              <a:t>R is comparatively bad at looping (but still not too bad)</a:t>
            </a:r>
          </a:p>
          <a:p>
            <a:r>
              <a:rPr lang="en-GB" dirty="0"/>
              <a:t>It is much better at </a:t>
            </a:r>
            <a:r>
              <a:rPr lang="en-GB" b="1" dirty="0" err="1"/>
              <a:t>vectorization</a:t>
            </a:r>
            <a:endParaRPr lang="en-GB" b="1" dirty="0"/>
          </a:p>
          <a:p>
            <a:r>
              <a:rPr lang="en-GB" dirty="0"/>
              <a:t>What is that?</a:t>
            </a:r>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8992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16: loops are slow</a:t>
            </a:r>
          </a:p>
        </p:txBody>
      </p:sp>
      <p:sp>
        <p:nvSpPr>
          <p:cNvPr id="3" name="Content Placeholder 2"/>
          <p:cNvSpPr>
            <a:spLocks noGrp="1"/>
          </p:cNvSpPr>
          <p:nvPr>
            <p:ph idx="1"/>
          </p:nvPr>
        </p:nvSpPr>
        <p:spPr/>
        <p:txBody>
          <a:bodyPr/>
          <a:lstStyle/>
          <a:p>
            <a:r>
              <a:rPr lang="en-GB" sz="2800" dirty="0"/>
              <a:t>Create and save as new script, </a:t>
            </a:r>
            <a:r>
              <a:rPr lang="en-GB" sz="2800" dirty="0" err="1"/>
              <a:t>Vectorization.R</a:t>
            </a:r>
            <a:endParaRPr lang="en-GB" sz="2800" dirty="0"/>
          </a:p>
          <a:p>
            <a:r>
              <a:rPr lang="en-GB" sz="2800" dirty="0"/>
              <a:t>In it, write a function called </a:t>
            </a:r>
            <a:r>
              <a:rPr lang="en-GB" sz="2800" dirty="0" err="1"/>
              <a:t>stochrick</a:t>
            </a:r>
            <a:r>
              <a:rPr lang="en-GB" sz="2800" dirty="0"/>
              <a:t> that </a:t>
            </a:r>
          </a:p>
          <a:p>
            <a:pPr lvl="1"/>
            <a:r>
              <a:rPr lang="en-GB" sz="2400" dirty="0"/>
              <a:t>Accepts as arguments</a:t>
            </a:r>
          </a:p>
          <a:p>
            <a:pPr lvl="2"/>
            <a:r>
              <a:rPr lang="en-GB" sz="2000" dirty="0"/>
              <a:t>A (potentially long) vector, p0, of initial populations for different laboratory Drosophila population replicates</a:t>
            </a:r>
          </a:p>
          <a:p>
            <a:pPr lvl="2"/>
            <a:r>
              <a:rPr lang="en-GB" sz="2000" dirty="0"/>
              <a:t>The parameters r, K, </a:t>
            </a:r>
            <a:r>
              <a:rPr lang="el-GR" sz="2000" dirty="0"/>
              <a:t>σ</a:t>
            </a:r>
            <a:r>
              <a:rPr lang="en-GB" sz="2000" dirty="0"/>
              <a:t> for the stochastic Ricker model</a:t>
            </a:r>
          </a:p>
          <a:p>
            <a:pPr lvl="2"/>
            <a:r>
              <a:rPr lang="en-GB" sz="2000" dirty="0"/>
              <a:t>An argument </a:t>
            </a:r>
            <a:r>
              <a:rPr lang="en-GB" sz="2000" dirty="0" err="1"/>
              <a:t>numyears</a:t>
            </a:r>
            <a:r>
              <a:rPr lang="en-GB" sz="2000" dirty="0"/>
              <a:t> which is the length of the simulations to be done</a:t>
            </a:r>
          </a:p>
          <a:p>
            <a:pPr lvl="1"/>
            <a:r>
              <a:rPr lang="en-GB" sz="2400" dirty="0"/>
              <a:t>Returns a </a:t>
            </a:r>
            <a:r>
              <a:rPr lang="en-GB" sz="2400" dirty="0" err="1"/>
              <a:t>numyears</a:t>
            </a:r>
            <a:r>
              <a:rPr lang="en-GB" sz="2400" dirty="0"/>
              <a:t> by length(p0) matrix where the columns are simulations of the stochastic Ricker model</a:t>
            </a:r>
          </a:p>
          <a:p>
            <a:pPr lvl="1"/>
            <a:r>
              <a:rPr lang="en-GB" sz="2400" dirty="0"/>
              <a:t>Default parameters values p0=</a:t>
            </a:r>
            <a:r>
              <a:rPr lang="en-GB" sz="2400" dirty="0" err="1"/>
              <a:t>runif</a:t>
            </a:r>
            <a:r>
              <a:rPr lang="en-GB" sz="2400" dirty="0"/>
              <a:t>(1000,.5,1.5), r=1.2, K=1, </a:t>
            </a:r>
            <a:r>
              <a:rPr lang="el-GR" sz="2400" dirty="0"/>
              <a:t>σ</a:t>
            </a:r>
            <a:r>
              <a:rPr lang="en-GB" sz="2400" dirty="0"/>
              <a:t>=0.2, </a:t>
            </a:r>
            <a:r>
              <a:rPr lang="en-GB" sz="2400" dirty="0" err="1"/>
              <a:t>numyears</a:t>
            </a:r>
            <a:r>
              <a:rPr lang="en-GB" sz="2400" dirty="0"/>
              <a:t>=100</a:t>
            </a:r>
          </a:p>
          <a:p>
            <a:pPr lvl="1"/>
            <a:r>
              <a:rPr lang="en-GB" sz="2400" dirty="0"/>
              <a:t>You will use two nested for loops</a:t>
            </a:r>
          </a:p>
          <a:p>
            <a:pPr lvl="1"/>
            <a:endParaRPr lang="en-GB" dirty="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6180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16: loops are slow</a:t>
            </a:r>
          </a:p>
        </p:txBody>
      </p:sp>
      <p:sp>
        <p:nvSpPr>
          <p:cNvPr id="3" name="Content Placeholder 2"/>
          <p:cNvSpPr>
            <a:spLocks noGrp="1"/>
          </p:cNvSpPr>
          <p:nvPr>
            <p:ph idx="1"/>
          </p:nvPr>
        </p:nvSpPr>
        <p:spPr/>
        <p:txBody>
          <a:bodyPr/>
          <a:lstStyle/>
          <a:p>
            <a:r>
              <a:rPr lang="en-GB" dirty="0"/>
              <a:t>How long does this take to run?</a:t>
            </a:r>
          </a:p>
          <a:p>
            <a:endParaRPr lang="en-GB" dirty="0"/>
          </a:p>
          <a:p>
            <a:endParaRPr lang="en-GB" dirty="0"/>
          </a:p>
          <a:p>
            <a:r>
              <a:rPr lang="en-GB" dirty="0"/>
              <a:t>(These numbers may differ on your machine)</a:t>
            </a:r>
          </a:p>
          <a:p>
            <a:r>
              <a:rPr lang="en-GB" dirty="0"/>
              <a:t>Note the use of </a:t>
            </a:r>
            <a:r>
              <a:rPr lang="en-GB" dirty="0" err="1"/>
              <a:t>system.time</a:t>
            </a:r>
            <a:r>
              <a:rPr lang="en-GB" dirty="0"/>
              <a:t>, which tells you how long the command in the brackets takes</a:t>
            </a:r>
          </a:p>
          <a:p>
            <a:r>
              <a:rPr lang="en-GB" dirty="0"/>
              <a:t>Look at “elapsed”</a:t>
            </a:r>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5" name="TextBox 8"/>
          <p:cNvSpPr txBox="1">
            <a:spLocks noChangeArrowheads="1"/>
          </p:cNvSpPr>
          <p:nvPr/>
        </p:nvSpPr>
        <p:spPr bwMode="auto">
          <a:xfrm>
            <a:off x="642937" y="2204864"/>
            <a:ext cx="7858125" cy="954107"/>
          </a:xfrm>
          <a:prstGeom prst="rect">
            <a:avLst/>
          </a:prstGeom>
          <a:noFill/>
          <a:ln w="12700">
            <a:solidFill>
              <a:schemeClr val="tx1"/>
            </a:solidFill>
            <a:prstDash val="dash"/>
            <a:miter lim="800000"/>
            <a:headEnd/>
            <a:tailEnd/>
          </a:ln>
        </p:spPr>
        <p:txBody>
          <a:bodyPr>
            <a:spAutoFit/>
          </a:bodyPr>
          <a:lstStyle/>
          <a:p>
            <a:r>
              <a:rPr lang="en-US" sz="1400" b="0" dirty="0">
                <a:solidFill>
                  <a:srgbClr val="FF0000"/>
                </a:solidFill>
              </a:rPr>
              <a:t>&gt;  time1&lt;-</a:t>
            </a:r>
            <a:r>
              <a:rPr lang="en-US" sz="1400" b="0" dirty="0" err="1">
                <a:solidFill>
                  <a:srgbClr val="FF0000"/>
                </a:solidFill>
              </a:rPr>
              <a:t>system.time</a:t>
            </a:r>
            <a:r>
              <a:rPr lang="en-US" sz="1400" b="0" dirty="0">
                <a:solidFill>
                  <a:srgbClr val="FF0000"/>
                </a:solidFill>
              </a:rPr>
              <a:t>(res1&lt;-</a:t>
            </a:r>
            <a:r>
              <a:rPr lang="en-US" sz="1400" b="0" dirty="0" err="1">
                <a:solidFill>
                  <a:srgbClr val="FF0000"/>
                </a:solidFill>
              </a:rPr>
              <a:t>stochrick</a:t>
            </a:r>
            <a:r>
              <a:rPr lang="en-US" sz="1400" b="0" dirty="0">
                <a:solidFill>
                  <a:srgbClr val="FF0000"/>
                </a:solidFill>
              </a:rPr>
              <a:t>())</a:t>
            </a:r>
          </a:p>
          <a:p>
            <a:r>
              <a:rPr lang="en-GB" sz="1400" b="0" dirty="0">
                <a:latin typeface="Courier New" pitchFamily="49" charset="0"/>
                <a:cs typeface="Courier New" pitchFamily="49" charset="0"/>
              </a:rPr>
              <a:t>&gt; time1</a:t>
            </a:r>
          </a:p>
          <a:p>
            <a:r>
              <a:rPr lang="en-GB" sz="1400" b="0" dirty="0">
                <a:latin typeface="Courier New" pitchFamily="49" charset="0"/>
                <a:cs typeface="Courier New" pitchFamily="49" charset="0"/>
              </a:rPr>
              <a:t>   user  system elapsed </a:t>
            </a:r>
          </a:p>
          <a:p>
            <a:r>
              <a:rPr lang="en-GB" sz="1400" b="0" dirty="0">
                <a:latin typeface="Courier New" pitchFamily="49" charset="0"/>
                <a:cs typeface="Courier New" pitchFamily="49" charset="0"/>
              </a:rPr>
              <a:t>   0.71    0.00    0.71</a:t>
            </a:r>
          </a:p>
        </p:txBody>
      </p:sp>
    </p:spTree>
    <p:extLst>
      <p:ext uri="{BB962C8B-B14F-4D97-AF65-F5344CB8AC3E}">
        <p14:creationId xmlns:p14="http://schemas.microsoft.com/office/powerpoint/2010/main" val="28479771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do we speed this up?</a:t>
            </a:r>
          </a:p>
        </p:txBody>
      </p:sp>
      <p:sp>
        <p:nvSpPr>
          <p:cNvPr id="3" name="Content Placeholder 2"/>
          <p:cNvSpPr>
            <a:spLocks noGrp="1"/>
          </p:cNvSpPr>
          <p:nvPr>
            <p:ph idx="1"/>
          </p:nvPr>
        </p:nvSpPr>
        <p:spPr/>
        <p:txBody>
          <a:bodyPr/>
          <a:lstStyle/>
          <a:p>
            <a:r>
              <a:rPr lang="en-GB" dirty="0"/>
              <a:t>Try this</a:t>
            </a:r>
          </a:p>
          <a:p>
            <a:endParaRPr lang="en-GB" dirty="0"/>
          </a:p>
          <a:p>
            <a:endParaRPr lang="en-GB" dirty="0"/>
          </a:p>
          <a:p>
            <a:endParaRPr lang="en-GB" dirty="0"/>
          </a:p>
          <a:p>
            <a:endParaRPr lang="en-GB" dirty="0"/>
          </a:p>
          <a:p>
            <a:endParaRPr lang="en-GB" dirty="0"/>
          </a:p>
          <a:p>
            <a:endParaRPr lang="en-GB" dirty="0"/>
          </a:p>
          <a:p>
            <a:r>
              <a:rPr lang="en-GB" dirty="0"/>
              <a:t>What do you notice?</a:t>
            </a:r>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5" name="TextBox 8"/>
          <p:cNvSpPr txBox="1">
            <a:spLocks noChangeArrowheads="1"/>
          </p:cNvSpPr>
          <p:nvPr/>
        </p:nvSpPr>
        <p:spPr bwMode="auto">
          <a:xfrm>
            <a:off x="642937" y="2204864"/>
            <a:ext cx="7858125" cy="3323987"/>
          </a:xfrm>
          <a:prstGeom prst="rect">
            <a:avLst/>
          </a:prstGeom>
          <a:noFill/>
          <a:ln w="12700">
            <a:solidFill>
              <a:schemeClr val="tx1"/>
            </a:solidFill>
            <a:prstDash val="dash"/>
            <a:miter lim="800000"/>
            <a:headEnd/>
            <a:tailEnd/>
          </a:ln>
        </p:spPr>
        <p:txBody>
          <a:bodyPr>
            <a:spAutoFit/>
          </a:bodyPr>
          <a:lstStyle/>
          <a:p>
            <a:r>
              <a:rPr lang="en-GB" sz="1400" b="0" dirty="0" err="1">
                <a:latin typeface="Courier New" pitchFamily="49" charset="0"/>
                <a:cs typeface="Courier New" pitchFamily="49" charset="0"/>
              </a:rPr>
              <a:t>stochrickvect</a:t>
            </a:r>
            <a:r>
              <a:rPr lang="en-GB" sz="1400" b="0" dirty="0">
                <a:latin typeface="Courier New" pitchFamily="49" charset="0"/>
                <a:cs typeface="Courier New" pitchFamily="49" charset="0"/>
              </a:rPr>
              <a:t>&lt;-function(p0=</a:t>
            </a:r>
            <a:r>
              <a:rPr lang="en-GB" sz="1400" b="0" dirty="0" err="1">
                <a:latin typeface="Courier New" pitchFamily="49" charset="0"/>
                <a:cs typeface="Courier New" pitchFamily="49" charset="0"/>
              </a:rPr>
              <a:t>runif</a:t>
            </a:r>
            <a:r>
              <a:rPr lang="en-GB" sz="1400" b="0" dirty="0">
                <a:latin typeface="Courier New" pitchFamily="49" charset="0"/>
                <a:cs typeface="Courier New" pitchFamily="49" charset="0"/>
              </a:rPr>
              <a:t>(1000,0.5,1.5),r=1.2,K=1,sigma=.2,numyears=100)</a:t>
            </a:r>
          </a:p>
          <a:p>
            <a:r>
              <a:rPr lang="en-GB" sz="1400" b="0" dirty="0">
                <a:latin typeface="Courier New" pitchFamily="49" charset="0"/>
                <a:cs typeface="Courier New" pitchFamily="49" charset="0"/>
              </a:rPr>
              <a:t>{</a:t>
            </a:r>
          </a:p>
          <a:p>
            <a:r>
              <a:rPr lang="en-GB" sz="1400" b="0" dirty="0">
                <a:latin typeface="Courier New" pitchFamily="49" charset="0"/>
                <a:cs typeface="Courier New" pitchFamily="49" charset="0"/>
              </a:rPr>
              <a:t>  res&lt;-matrix(</a:t>
            </a:r>
            <a:r>
              <a:rPr lang="en-GB" sz="1400" b="0" dirty="0" err="1">
                <a:latin typeface="Courier New" pitchFamily="49" charset="0"/>
                <a:cs typeface="Courier New" pitchFamily="49" charset="0"/>
              </a:rPr>
              <a:t>NA,numyears,length</a:t>
            </a:r>
            <a:r>
              <a:rPr lang="en-GB" sz="1400" b="0" dirty="0">
                <a:latin typeface="Courier New" pitchFamily="49" charset="0"/>
                <a:cs typeface="Courier New" pitchFamily="49" charset="0"/>
              </a:rPr>
              <a:t>(p0))</a:t>
            </a:r>
          </a:p>
          <a:p>
            <a:r>
              <a:rPr lang="en-GB" sz="1400" b="0" dirty="0">
                <a:latin typeface="Courier New" pitchFamily="49" charset="0"/>
                <a:cs typeface="Courier New" pitchFamily="49" charset="0"/>
              </a:rPr>
              <a:t>  res[1,]&lt;-p0</a:t>
            </a:r>
          </a:p>
          <a:p>
            <a:r>
              <a:rPr lang="en-GB" sz="1400" b="0" dirty="0">
                <a:latin typeface="Courier New" pitchFamily="49" charset="0"/>
                <a:cs typeface="Courier New" pitchFamily="49" charset="0"/>
              </a:rPr>
              <a:t>  for (counter in 2:numyears)</a:t>
            </a:r>
          </a:p>
          <a:p>
            <a:r>
              <a:rPr lang="en-GB" sz="1400" b="0" dirty="0">
                <a:latin typeface="Courier New" pitchFamily="49" charset="0"/>
                <a:cs typeface="Courier New" pitchFamily="49" charset="0"/>
              </a:rPr>
              <a:t>  {</a:t>
            </a:r>
          </a:p>
          <a:p>
            <a:r>
              <a:rPr lang="en-GB" sz="1400" b="0" dirty="0">
                <a:latin typeface="Courier New" pitchFamily="49" charset="0"/>
                <a:cs typeface="Courier New" pitchFamily="49" charset="0"/>
              </a:rPr>
              <a:t>    res[counter,]&lt;-res[counter-1,]*</a:t>
            </a:r>
          </a:p>
          <a:p>
            <a:r>
              <a:rPr lang="en-GB" sz="1400" b="0" dirty="0">
                <a:latin typeface="Courier New" pitchFamily="49" charset="0"/>
                <a:cs typeface="Courier New" pitchFamily="49" charset="0"/>
              </a:rPr>
              <a:t>		</a:t>
            </a:r>
            <a:r>
              <a:rPr lang="en-GB" sz="1400" b="0" dirty="0" err="1">
                <a:latin typeface="Courier New" pitchFamily="49" charset="0"/>
                <a:cs typeface="Courier New" pitchFamily="49" charset="0"/>
              </a:rPr>
              <a:t>exp</a:t>
            </a:r>
            <a:r>
              <a:rPr lang="en-GB" sz="1400" b="0" dirty="0">
                <a:latin typeface="Courier New" pitchFamily="49" charset="0"/>
                <a:cs typeface="Courier New" pitchFamily="49" charset="0"/>
              </a:rPr>
              <a:t>(r*(1-res[counter-1,]/K)+</a:t>
            </a:r>
            <a:r>
              <a:rPr lang="en-GB" sz="1400" b="0" dirty="0" err="1">
                <a:latin typeface="Courier New" pitchFamily="49" charset="0"/>
                <a:cs typeface="Courier New" pitchFamily="49" charset="0"/>
              </a:rPr>
              <a:t>rnorm</a:t>
            </a:r>
            <a:r>
              <a:rPr lang="en-GB" sz="1400" b="0" dirty="0">
                <a:latin typeface="Courier New" pitchFamily="49" charset="0"/>
                <a:cs typeface="Courier New" pitchFamily="49" charset="0"/>
              </a:rPr>
              <a:t>(length(p0),0,sigma))</a:t>
            </a:r>
          </a:p>
          <a:p>
            <a:r>
              <a:rPr lang="en-GB" sz="1400" b="0" dirty="0">
                <a:latin typeface="Courier New" pitchFamily="49" charset="0"/>
                <a:cs typeface="Courier New" pitchFamily="49" charset="0"/>
              </a:rPr>
              <a:t>  }</a:t>
            </a:r>
          </a:p>
          <a:p>
            <a:r>
              <a:rPr lang="en-GB" sz="1400" b="0" dirty="0">
                <a:latin typeface="Courier New" pitchFamily="49" charset="0"/>
                <a:cs typeface="Courier New" pitchFamily="49" charset="0"/>
              </a:rPr>
              <a:t>  return(res)</a:t>
            </a:r>
          </a:p>
          <a:p>
            <a:r>
              <a:rPr lang="en-GB" sz="1400" b="0" dirty="0">
                <a:latin typeface="Courier New" pitchFamily="49" charset="0"/>
                <a:cs typeface="Courier New" pitchFamily="49" charset="0"/>
              </a:rPr>
              <a:t>}</a:t>
            </a:r>
          </a:p>
          <a:p>
            <a:endParaRPr lang="en-GB" sz="1400" b="0" dirty="0">
              <a:latin typeface="Courier New" pitchFamily="49" charset="0"/>
              <a:cs typeface="Courier New" pitchFamily="49" charset="0"/>
            </a:endParaRPr>
          </a:p>
          <a:p>
            <a:r>
              <a:rPr lang="en-GB" sz="1400" b="0" dirty="0">
                <a:latin typeface="Courier New" pitchFamily="49" charset="0"/>
                <a:cs typeface="Courier New" pitchFamily="49" charset="0"/>
              </a:rPr>
              <a:t>time2&lt;-</a:t>
            </a:r>
            <a:r>
              <a:rPr lang="en-GB" sz="1400" b="0" dirty="0" err="1">
                <a:latin typeface="Courier New" pitchFamily="49" charset="0"/>
                <a:cs typeface="Courier New" pitchFamily="49" charset="0"/>
              </a:rPr>
              <a:t>system.time</a:t>
            </a:r>
            <a:r>
              <a:rPr lang="en-GB" sz="1400" b="0" dirty="0">
                <a:latin typeface="Courier New" pitchFamily="49" charset="0"/>
                <a:cs typeface="Courier New" pitchFamily="49" charset="0"/>
              </a:rPr>
              <a:t>(res2&lt;-</a:t>
            </a:r>
            <a:r>
              <a:rPr lang="en-GB" sz="1400" b="0" dirty="0" err="1">
                <a:latin typeface="Courier New" pitchFamily="49" charset="0"/>
                <a:cs typeface="Courier New" pitchFamily="49" charset="0"/>
              </a:rPr>
              <a:t>stochrickvect</a:t>
            </a:r>
            <a:r>
              <a:rPr lang="en-GB" sz="1400" b="0" dirty="0">
                <a:latin typeface="Courier New" pitchFamily="49" charset="0"/>
                <a:cs typeface="Courier New" pitchFamily="49" charset="0"/>
              </a:rPr>
              <a:t>())</a:t>
            </a:r>
          </a:p>
          <a:p>
            <a:r>
              <a:rPr lang="en-GB" sz="1400" b="0" dirty="0">
                <a:latin typeface="Courier New" pitchFamily="49" charset="0"/>
                <a:cs typeface="Courier New" pitchFamily="49" charset="0"/>
              </a:rPr>
              <a:t>time2</a:t>
            </a:r>
          </a:p>
        </p:txBody>
      </p:sp>
    </p:spTree>
    <p:extLst>
      <p:ext uri="{BB962C8B-B14F-4D97-AF65-F5344CB8AC3E}">
        <p14:creationId xmlns:p14="http://schemas.microsoft.com/office/powerpoint/2010/main" val="4146409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r>
              <a:rPr lang="en-GB"/>
              <a:t>Other distributions</a:t>
            </a:r>
            <a:endParaRPr lang="en-US"/>
          </a:p>
        </p:txBody>
      </p:sp>
      <p:sp>
        <p:nvSpPr>
          <p:cNvPr id="9219" name="Rectangle 3"/>
          <p:cNvSpPr>
            <a:spLocks noGrp="1"/>
          </p:cNvSpPr>
          <p:nvPr>
            <p:ph type="body" idx="4294967295"/>
          </p:nvPr>
        </p:nvSpPr>
        <p:spPr/>
        <p:txBody>
          <a:bodyPr/>
          <a:lstStyle/>
          <a:p>
            <a:pPr>
              <a:lnSpc>
                <a:spcPct val="80000"/>
              </a:lnSpc>
            </a:pPr>
            <a:r>
              <a:rPr lang="en-GB" sz="2800" dirty="0"/>
              <a:t>R can generate random numbers from a whole load of other distributions besides normal</a:t>
            </a:r>
          </a:p>
          <a:p>
            <a:pPr>
              <a:lnSpc>
                <a:spcPct val="80000"/>
              </a:lnSpc>
            </a:pPr>
            <a:r>
              <a:rPr lang="en-GB" sz="2800" dirty="0"/>
              <a:t>E.g.</a:t>
            </a:r>
          </a:p>
          <a:p>
            <a:pPr lvl="1">
              <a:lnSpc>
                <a:spcPct val="80000"/>
              </a:lnSpc>
            </a:pPr>
            <a:r>
              <a:rPr lang="en-GB" sz="2400" dirty="0" err="1"/>
              <a:t>runif</a:t>
            </a:r>
            <a:r>
              <a:rPr lang="en-GB" sz="2400" dirty="0"/>
              <a:t> gives “uniformly distributed” random numbers</a:t>
            </a:r>
          </a:p>
          <a:p>
            <a:pPr lvl="1">
              <a:lnSpc>
                <a:spcPct val="80000"/>
              </a:lnSpc>
            </a:pPr>
            <a:r>
              <a:rPr lang="en-GB" sz="2400" dirty="0" err="1"/>
              <a:t>rbinom</a:t>
            </a:r>
            <a:r>
              <a:rPr lang="en-GB" sz="2400" dirty="0"/>
              <a:t> gives “binomially distributed” random numbers</a:t>
            </a:r>
          </a:p>
          <a:p>
            <a:pPr lvl="1">
              <a:lnSpc>
                <a:spcPct val="80000"/>
              </a:lnSpc>
            </a:pPr>
            <a:r>
              <a:rPr lang="en-GB" sz="2400" dirty="0" err="1"/>
              <a:t>rpois</a:t>
            </a:r>
            <a:r>
              <a:rPr lang="en-GB" sz="2400" dirty="0"/>
              <a:t> gives “Poisson distributed” random numbers</a:t>
            </a:r>
          </a:p>
          <a:p>
            <a:pPr lvl="1">
              <a:lnSpc>
                <a:spcPct val="80000"/>
              </a:lnSpc>
            </a:pPr>
            <a:r>
              <a:rPr lang="en-GB" sz="2400" dirty="0" err="1"/>
              <a:t>rexp</a:t>
            </a:r>
            <a:r>
              <a:rPr lang="en-GB" sz="2400" dirty="0"/>
              <a:t> gives “exponentially distributed” random numbers, etc.</a:t>
            </a:r>
          </a:p>
          <a:p>
            <a:pPr lvl="1">
              <a:lnSpc>
                <a:spcPct val="80000"/>
              </a:lnSpc>
            </a:pPr>
            <a:r>
              <a:rPr lang="en-GB" sz="2400" dirty="0"/>
              <a:t>See p. 33 of “An Introduction to R” (</a:t>
            </a:r>
            <a:r>
              <a:rPr lang="en-GB" sz="2400" dirty="0" err="1"/>
              <a:t>google</a:t>
            </a:r>
            <a:r>
              <a:rPr lang="en-GB" sz="2400" dirty="0"/>
              <a:t> it)</a:t>
            </a:r>
          </a:p>
          <a:p>
            <a:pPr lvl="1">
              <a:lnSpc>
                <a:spcPct val="80000"/>
              </a:lnSpc>
            </a:pPr>
            <a:r>
              <a:rPr lang="en-GB" sz="2400" dirty="0"/>
              <a:t>They all start with r </a:t>
            </a:r>
          </a:p>
          <a:p>
            <a:pPr>
              <a:lnSpc>
                <a:spcPct val="80000"/>
              </a:lnSpc>
            </a:pPr>
            <a:r>
              <a:rPr lang="en-GB" sz="2800" dirty="0"/>
              <a:t>What do these things mean?</a:t>
            </a:r>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0918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p:cNvSpPr>
          <p:nvPr>
            <p:ph type="title"/>
          </p:nvPr>
        </p:nvSpPr>
        <p:spPr/>
        <p:txBody>
          <a:bodyPr/>
          <a:lstStyle/>
          <a:p>
            <a:r>
              <a:rPr lang="en-GB"/>
              <a:t>Packages</a:t>
            </a:r>
            <a:endParaRPr lang="en-US"/>
          </a:p>
        </p:txBody>
      </p:sp>
      <p:sp>
        <p:nvSpPr>
          <p:cNvPr id="72706" name="Rectangle 3"/>
          <p:cNvSpPr>
            <a:spLocks noGrp="1"/>
          </p:cNvSpPr>
          <p:nvPr>
            <p:ph type="body" idx="1"/>
          </p:nvPr>
        </p:nvSpPr>
        <p:spPr/>
        <p:txBody>
          <a:bodyPr/>
          <a:lstStyle/>
          <a:p>
            <a:r>
              <a:rPr lang="en-GB" sz="2800" dirty="0"/>
              <a:t>A major strength of R is there are thousands of packages written by many people worldwide</a:t>
            </a:r>
          </a:p>
          <a:p>
            <a:r>
              <a:rPr lang="en-GB" sz="2800" dirty="0"/>
              <a:t>Each package covers a certain area of application</a:t>
            </a:r>
          </a:p>
          <a:p>
            <a:r>
              <a:rPr lang="en-GB" sz="2800" dirty="0"/>
              <a:t>You can often find a package that will do what you need to do</a:t>
            </a:r>
          </a:p>
          <a:p>
            <a:r>
              <a:rPr lang="en-GB" sz="2800" dirty="0"/>
              <a:t>Saves a lot of time – you often don’t have to write code you would otherwise have had to write</a:t>
            </a:r>
          </a:p>
          <a:p>
            <a:r>
              <a:rPr lang="en-GB" sz="2800" dirty="0"/>
              <a:t>So how do we use packages?</a:t>
            </a:r>
          </a:p>
          <a:p>
            <a:r>
              <a:rPr lang="en-GB" sz="2800" dirty="0"/>
              <a:t>We’ll learn by example</a:t>
            </a:r>
          </a:p>
          <a:p>
            <a:endParaRPr lang="en-US" sz="2800" dirty="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p:cNvSpPr>
          <p:nvPr>
            <p:ph type="title"/>
          </p:nvPr>
        </p:nvSpPr>
        <p:spPr/>
        <p:txBody>
          <a:bodyPr/>
          <a:lstStyle/>
          <a:p>
            <a:r>
              <a:rPr lang="en-GB"/>
              <a:t>Packages</a:t>
            </a:r>
            <a:endParaRPr lang="en-US"/>
          </a:p>
        </p:txBody>
      </p:sp>
      <p:sp>
        <p:nvSpPr>
          <p:cNvPr id="74754" name="Rectangle 3"/>
          <p:cNvSpPr>
            <a:spLocks noGrp="1"/>
          </p:cNvSpPr>
          <p:nvPr>
            <p:ph type="body" idx="1"/>
          </p:nvPr>
        </p:nvSpPr>
        <p:spPr>
          <a:xfrm>
            <a:off x="457200" y="1412875"/>
            <a:ext cx="8229600" cy="5329238"/>
          </a:xfrm>
        </p:spPr>
        <p:txBody>
          <a:bodyPr/>
          <a:lstStyle/>
          <a:p>
            <a:pPr>
              <a:lnSpc>
                <a:spcPct val="80000"/>
              </a:lnSpc>
            </a:pPr>
            <a:r>
              <a:rPr lang="en-GB" sz="2800" dirty="0"/>
              <a:t>Use load() to load in the data in the file </a:t>
            </a:r>
            <a:r>
              <a:rPr lang="en-GB" sz="2800" dirty="0" err="1"/>
              <a:t>GPDDFiltered.RData</a:t>
            </a:r>
            <a:endParaRPr lang="en-GB" sz="2800" dirty="0"/>
          </a:p>
          <a:p>
            <a:pPr>
              <a:lnSpc>
                <a:spcPct val="80000"/>
              </a:lnSpc>
            </a:pPr>
            <a:r>
              <a:rPr lang="en-GB" sz="2800" dirty="0"/>
              <a:t>This is a data frame – have a look using head() and other exploratory commands</a:t>
            </a:r>
          </a:p>
          <a:p>
            <a:pPr>
              <a:lnSpc>
                <a:spcPct val="80000"/>
              </a:lnSpc>
            </a:pPr>
            <a:r>
              <a:rPr lang="en-GB" sz="2800" dirty="0"/>
              <a:t>What we have here is latitude and longitude information for a bunch of species for which population time series are available from the Global Population Dynamics Database (a freely available population dynamics database)</a:t>
            </a:r>
          </a:p>
          <a:p>
            <a:pPr>
              <a:lnSpc>
                <a:spcPct val="80000"/>
              </a:lnSpc>
            </a:pPr>
            <a:r>
              <a:rPr lang="en-GB" sz="2800" dirty="0"/>
              <a:t>Goal: To make a map of the world with these dots appearing on it</a:t>
            </a:r>
          </a:p>
          <a:p>
            <a:pPr>
              <a:lnSpc>
                <a:spcPct val="80000"/>
              </a:lnSpc>
            </a:pPr>
            <a:r>
              <a:rPr lang="en-GB" sz="2800" dirty="0"/>
              <a:t>Sounds hard right? How do we make a map of the world to put the dots on?</a:t>
            </a:r>
            <a:endParaRPr lang="en-US" sz="2800" dirty="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p:cNvSpPr>
          <p:nvPr>
            <p:ph type="title"/>
          </p:nvPr>
        </p:nvSpPr>
        <p:spPr/>
        <p:txBody>
          <a:bodyPr/>
          <a:lstStyle/>
          <a:p>
            <a:r>
              <a:rPr lang="en-GB"/>
              <a:t>Installing and loading a package</a:t>
            </a:r>
            <a:endParaRPr lang="en-US"/>
          </a:p>
        </p:txBody>
      </p:sp>
      <p:sp>
        <p:nvSpPr>
          <p:cNvPr id="76802" name="Rectangle 3"/>
          <p:cNvSpPr>
            <a:spLocks noGrp="1"/>
          </p:cNvSpPr>
          <p:nvPr>
            <p:ph type="body" idx="1"/>
          </p:nvPr>
        </p:nvSpPr>
        <p:spPr/>
        <p:txBody>
          <a:bodyPr/>
          <a:lstStyle/>
          <a:p>
            <a:pPr>
              <a:lnSpc>
                <a:spcPct val="90000"/>
              </a:lnSpc>
            </a:pPr>
            <a:r>
              <a:rPr lang="en-GB" sz="2800" dirty="0"/>
              <a:t>Fortunately, there is a package available called “maps”</a:t>
            </a:r>
          </a:p>
          <a:p>
            <a:pPr>
              <a:lnSpc>
                <a:spcPct val="90000"/>
              </a:lnSpc>
            </a:pPr>
            <a:r>
              <a:rPr lang="en-GB" sz="2800" dirty="0"/>
              <a:t>To install it</a:t>
            </a:r>
          </a:p>
          <a:p>
            <a:pPr lvl="1">
              <a:lnSpc>
                <a:spcPct val="90000"/>
              </a:lnSpc>
            </a:pPr>
            <a:r>
              <a:rPr lang="en-GB" sz="2400" dirty="0"/>
              <a:t>R window, Packages, Install package(s)…</a:t>
            </a:r>
          </a:p>
          <a:p>
            <a:pPr lvl="1">
              <a:lnSpc>
                <a:spcPct val="90000"/>
              </a:lnSpc>
            </a:pPr>
            <a:r>
              <a:rPr lang="en-GB" sz="2400" dirty="0"/>
              <a:t>Select a nearby mirror website</a:t>
            </a:r>
          </a:p>
          <a:p>
            <a:pPr lvl="1">
              <a:lnSpc>
                <a:spcPct val="90000"/>
              </a:lnSpc>
            </a:pPr>
            <a:r>
              <a:rPr lang="en-GB" sz="2400" dirty="0"/>
              <a:t>Select the maps package</a:t>
            </a:r>
          </a:p>
          <a:p>
            <a:pPr lvl="1">
              <a:lnSpc>
                <a:spcPct val="90000"/>
              </a:lnSpc>
            </a:pPr>
            <a:r>
              <a:rPr lang="en-GB" sz="2400" dirty="0"/>
              <a:t>You have to be running R “as administrator”</a:t>
            </a:r>
          </a:p>
          <a:p>
            <a:pPr>
              <a:lnSpc>
                <a:spcPct val="90000"/>
              </a:lnSpc>
            </a:pPr>
            <a:r>
              <a:rPr lang="en-GB" sz="2800" dirty="0"/>
              <a:t>To load it </a:t>
            </a:r>
          </a:p>
          <a:p>
            <a:pPr lvl="1">
              <a:lnSpc>
                <a:spcPct val="90000"/>
              </a:lnSpc>
            </a:pPr>
            <a:r>
              <a:rPr lang="en-GB" sz="2400" dirty="0"/>
              <a:t>At the head of each script in which you plan to use functions from this package, include the command require(‘maps’) </a:t>
            </a:r>
            <a:endParaRPr lang="en-US" sz="2400" dirty="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p:cNvSpPr>
          <p:nvPr>
            <p:ph type="title"/>
          </p:nvPr>
        </p:nvSpPr>
        <p:spPr/>
        <p:txBody>
          <a:bodyPr/>
          <a:lstStyle/>
          <a:p>
            <a:r>
              <a:rPr lang="en-GB" dirty="0"/>
              <a:t>Exercise 17: packages</a:t>
            </a:r>
            <a:endParaRPr lang="en-US" dirty="0"/>
          </a:p>
        </p:txBody>
      </p:sp>
      <p:sp>
        <p:nvSpPr>
          <p:cNvPr id="78850" name="Rectangle 3"/>
          <p:cNvSpPr>
            <a:spLocks noGrp="1"/>
          </p:cNvSpPr>
          <p:nvPr>
            <p:ph type="body" idx="1"/>
          </p:nvPr>
        </p:nvSpPr>
        <p:spPr/>
        <p:txBody>
          <a:bodyPr/>
          <a:lstStyle/>
          <a:p>
            <a:r>
              <a:rPr lang="en-GB" sz="2800" dirty="0"/>
              <a:t>Create a script (saved under a sensible name) that</a:t>
            </a:r>
          </a:p>
          <a:p>
            <a:pPr lvl="1"/>
            <a:r>
              <a:rPr lang="en-GB" sz="2400" dirty="0"/>
              <a:t>Loads the maps package</a:t>
            </a:r>
          </a:p>
          <a:p>
            <a:pPr lvl="1"/>
            <a:r>
              <a:rPr lang="en-GB" sz="2400" dirty="0"/>
              <a:t>Loads the GPDD data</a:t>
            </a:r>
          </a:p>
          <a:p>
            <a:pPr lvl="1"/>
            <a:r>
              <a:rPr lang="en-GB" sz="2400" dirty="0"/>
              <a:t>Creates a world map (use the map function, read its help file)</a:t>
            </a:r>
          </a:p>
          <a:p>
            <a:pPr lvl="1"/>
            <a:r>
              <a:rPr lang="en-GB" sz="2400" dirty="0"/>
              <a:t>Superimposes on the map all the locations from which we have data in the GPDD </a:t>
            </a:r>
            <a:r>
              <a:rPr lang="en-GB" sz="2400" dirty="0" err="1"/>
              <a:t>dataframe</a:t>
            </a:r>
            <a:endParaRPr lang="en-GB" sz="2400" dirty="0"/>
          </a:p>
          <a:p>
            <a:r>
              <a:rPr lang="en-GB" sz="2800" dirty="0"/>
              <a:t>Compare your map with a fellow student to check</a:t>
            </a:r>
          </a:p>
          <a:p>
            <a:r>
              <a:rPr lang="en-GB" sz="2800" dirty="0"/>
              <a:t>Based on this map, what biases might you expect in any analysis based on the data represented here?</a:t>
            </a:r>
          </a:p>
          <a:p>
            <a:pPr lvl="1"/>
            <a:endParaRPr lang="en-US" sz="2400" dirty="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p:cNvSpPr>
          <p:nvPr>
            <p:ph type="title"/>
          </p:nvPr>
        </p:nvSpPr>
        <p:spPr/>
        <p:txBody>
          <a:bodyPr/>
          <a:lstStyle/>
          <a:p>
            <a:r>
              <a:rPr lang="en-GB"/>
              <a:t>Packages</a:t>
            </a:r>
            <a:endParaRPr lang="en-US"/>
          </a:p>
        </p:txBody>
      </p:sp>
      <p:sp>
        <p:nvSpPr>
          <p:cNvPr id="80898" name="Rectangle 3"/>
          <p:cNvSpPr>
            <a:spLocks noGrp="1"/>
          </p:cNvSpPr>
          <p:nvPr>
            <p:ph type="body" idx="1"/>
          </p:nvPr>
        </p:nvSpPr>
        <p:spPr/>
        <p:txBody>
          <a:bodyPr/>
          <a:lstStyle/>
          <a:p>
            <a:r>
              <a:rPr lang="en-GB"/>
              <a:t>This was one example only</a:t>
            </a:r>
          </a:p>
          <a:p>
            <a:endParaRPr lang="en-GB"/>
          </a:p>
          <a:p>
            <a:r>
              <a:rPr lang="en-GB"/>
              <a:t>Any time you have to do something new, it is a good idea to search online and ask people if there exists a package to help</a:t>
            </a:r>
            <a:endParaRPr lang="en-US"/>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apply</a:t>
            </a:r>
          </a:p>
        </p:txBody>
      </p:sp>
      <p:sp>
        <p:nvSpPr>
          <p:cNvPr id="3" name="Content Placeholder 2"/>
          <p:cNvSpPr>
            <a:spLocks noGrp="1"/>
          </p:cNvSpPr>
          <p:nvPr>
            <p:ph idx="1"/>
          </p:nvPr>
        </p:nvSpPr>
        <p:spPr/>
        <p:txBody>
          <a:bodyPr/>
          <a:lstStyle/>
          <a:p>
            <a:r>
              <a:rPr lang="en-GB" dirty="0"/>
              <a:t>Try this</a:t>
            </a:r>
          </a:p>
          <a:p>
            <a:endParaRPr lang="en-GB" dirty="0"/>
          </a:p>
          <a:p>
            <a:endParaRPr lang="en-GB" dirty="0"/>
          </a:p>
          <a:p>
            <a:r>
              <a:rPr lang="en-GB" dirty="0"/>
              <a:t>What do you get?</a:t>
            </a:r>
          </a:p>
          <a:p>
            <a:r>
              <a:rPr lang="en-GB" dirty="0"/>
              <a:t>In fact you can apply any function to the columns or rows or whole matrix</a:t>
            </a:r>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5" name="TextBox 8"/>
          <p:cNvSpPr txBox="1">
            <a:spLocks noChangeArrowheads="1"/>
          </p:cNvSpPr>
          <p:nvPr/>
        </p:nvSpPr>
        <p:spPr bwMode="auto">
          <a:xfrm>
            <a:off x="642937" y="2204864"/>
            <a:ext cx="7858125" cy="954107"/>
          </a:xfrm>
          <a:prstGeom prst="rect">
            <a:avLst/>
          </a:prstGeom>
          <a:noFill/>
          <a:ln w="12700">
            <a:solidFill>
              <a:schemeClr val="tx1"/>
            </a:solidFill>
            <a:prstDash val="dash"/>
            <a:miter lim="800000"/>
            <a:headEnd/>
            <a:tailEnd/>
          </a:ln>
        </p:spPr>
        <p:txBody>
          <a:bodyPr>
            <a:spAutoFit/>
          </a:bodyPr>
          <a:lstStyle/>
          <a:p>
            <a:r>
              <a:rPr lang="en-GB" sz="1400" b="0" dirty="0">
                <a:latin typeface="Courier New" pitchFamily="49" charset="0"/>
                <a:cs typeface="Courier New" pitchFamily="49" charset="0"/>
              </a:rPr>
              <a:t>mat&lt;-matrix(1:9,3,3)</a:t>
            </a:r>
          </a:p>
          <a:p>
            <a:endParaRPr lang="en-GB" sz="1400" b="0" dirty="0">
              <a:latin typeface="Courier New" pitchFamily="49" charset="0"/>
              <a:cs typeface="Courier New" pitchFamily="49" charset="0"/>
            </a:endParaRPr>
          </a:p>
          <a:p>
            <a:r>
              <a:rPr lang="en-GB" sz="1400" b="0" dirty="0">
                <a:latin typeface="Courier New" pitchFamily="49" charset="0"/>
                <a:cs typeface="Courier New" pitchFamily="49" charset="0"/>
              </a:rPr>
              <a:t>apply(</a:t>
            </a:r>
            <a:r>
              <a:rPr lang="en-GB" sz="1400" b="0" dirty="0" err="1">
                <a:latin typeface="Courier New" pitchFamily="49" charset="0"/>
                <a:cs typeface="Courier New" pitchFamily="49" charset="0"/>
              </a:rPr>
              <a:t>mat,MARGIN</a:t>
            </a:r>
            <a:r>
              <a:rPr lang="en-GB" sz="1400" b="0" dirty="0">
                <a:latin typeface="Courier New" pitchFamily="49" charset="0"/>
                <a:cs typeface="Courier New" pitchFamily="49" charset="0"/>
              </a:rPr>
              <a:t>=1,FUN=sum)</a:t>
            </a:r>
          </a:p>
          <a:p>
            <a:r>
              <a:rPr lang="en-GB" sz="1400" b="0" dirty="0">
                <a:latin typeface="Courier New" pitchFamily="49" charset="0"/>
                <a:cs typeface="Courier New" pitchFamily="49" charset="0"/>
              </a:rPr>
              <a:t>apply(</a:t>
            </a:r>
            <a:r>
              <a:rPr lang="en-GB" sz="1400" b="0" dirty="0" err="1">
                <a:latin typeface="Courier New" pitchFamily="49" charset="0"/>
                <a:cs typeface="Courier New" pitchFamily="49" charset="0"/>
              </a:rPr>
              <a:t>mat,MARGIN</a:t>
            </a:r>
            <a:r>
              <a:rPr lang="en-GB" sz="1400" b="0" dirty="0">
                <a:latin typeface="Courier New" pitchFamily="49" charset="0"/>
                <a:cs typeface="Courier New" pitchFamily="49" charset="0"/>
              </a:rPr>
              <a:t>=2,FUN=sum)</a:t>
            </a:r>
          </a:p>
        </p:txBody>
      </p:sp>
      <p:sp>
        <p:nvSpPr>
          <p:cNvPr id="6" name="TextBox 8"/>
          <p:cNvSpPr txBox="1">
            <a:spLocks noChangeArrowheads="1"/>
          </p:cNvSpPr>
          <p:nvPr/>
        </p:nvSpPr>
        <p:spPr bwMode="auto">
          <a:xfrm>
            <a:off x="670371" y="5229200"/>
            <a:ext cx="7858125" cy="1169551"/>
          </a:xfrm>
          <a:prstGeom prst="rect">
            <a:avLst/>
          </a:prstGeom>
          <a:noFill/>
          <a:ln w="12700">
            <a:solidFill>
              <a:schemeClr val="tx1"/>
            </a:solidFill>
            <a:prstDash val="dash"/>
            <a:miter lim="800000"/>
            <a:headEnd/>
            <a:tailEnd/>
          </a:ln>
        </p:spPr>
        <p:txBody>
          <a:bodyPr>
            <a:spAutoFit/>
          </a:bodyPr>
          <a:lstStyle/>
          <a:p>
            <a:r>
              <a:rPr lang="en-GB" sz="1400" b="0" dirty="0">
                <a:latin typeface="Courier New" pitchFamily="49" charset="0"/>
                <a:cs typeface="Courier New" pitchFamily="49" charset="0"/>
              </a:rPr>
              <a:t>mat&lt;-matrix(1:9,3,3)</a:t>
            </a:r>
          </a:p>
          <a:p>
            <a:r>
              <a:rPr lang="en-GB" sz="1400" b="0" dirty="0" err="1">
                <a:latin typeface="Courier New" pitchFamily="49" charset="0"/>
                <a:cs typeface="Courier New" pitchFamily="49" charset="0"/>
              </a:rPr>
              <a:t>myfun</a:t>
            </a:r>
            <a:r>
              <a:rPr lang="en-GB" sz="1400" b="0" dirty="0">
                <a:latin typeface="Courier New" pitchFamily="49" charset="0"/>
                <a:cs typeface="Courier New" pitchFamily="49" charset="0"/>
              </a:rPr>
              <a:t>&lt;-function(x){x[1]*2+sum(x[2:length(x)])}</a:t>
            </a:r>
          </a:p>
          <a:p>
            <a:endParaRPr lang="en-GB" sz="1400" b="0" dirty="0">
              <a:latin typeface="Courier New" pitchFamily="49" charset="0"/>
              <a:cs typeface="Courier New" pitchFamily="49" charset="0"/>
            </a:endParaRPr>
          </a:p>
          <a:p>
            <a:r>
              <a:rPr lang="en-GB" sz="1400" b="0" dirty="0">
                <a:latin typeface="Courier New" pitchFamily="49" charset="0"/>
                <a:cs typeface="Courier New" pitchFamily="49" charset="0"/>
              </a:rPr>
              <a:t>apply(</a:t>
            </a:r>
            <a:r>
              <a:rPr lang="en-GB" sz="1400" b="0" dirty="0" err="1">
                <a:latin typeface="Courier New" pitchFamily="49" charset="0"/>
                <a:cs typeface="Courier New" pitchFamily="49" charset="0"/>
              </a:rPr>
              <a:t>mat,MARGIN</a:t>
            </a:r>
            <a:r>
              <a:rPr lang="en-GB" sz="1400" b="0" dirty="0">
                <a:latin typeface="Courier New" pitchFamily="49" charset="0"/>
                <a:cs typeface="Courier New" pitchFamily="49" charset="0"/>
              </a:rPr>
              <a:t>=1,FUN=</a:t>
            </a:r>
            <a:r>
              <a:rPr lang="en-GB" sz="1400" b="0" dirty="0" err="1">
                <a:latin typeface="Courier New" pitchFamily="49" charset="0"/>
                <a:cs typeface="Courier New" pitchFamily="49" charset="0"/>
              </a:rPr>
              <a:t>myfun</a:t>
            </a:r>
            <a:r>
              <a:rPr lang="en-GB" sz="1400" b="0" dirty="0">
                <a:latin typeface="Courier New" pitchFamily="49" charset="0"/>
                <a:cs typeface="Courier New" pitchFamily="49" charset="0"/>
              </a:rPr>
              <a:t>)</a:t>
            </a:r>
          </a:p>
          <a:p>
            <a:r>
              <a:rPr lang="en-GB" sz="1400" b="0" dirty="0">
                <a:latin typeface="Courier New" pitchFamily="49" charset="0"/>
                <a:cs typeface="Courier New" pitchFamily="49" charset="0"/>
              </a:rPr>
              <a:t>apply(</a:t>
            </a:r>
            <a:r>
              <a:rPr lang="en-GB" sz="1400" b="0" dirty="0" err="1">
                <a:latin typeface="Courier New" pitchFamily="49" charset="0"/>
                <a:cs typeface="Courier New" pitchFamily="49" charset="0"/>
              </a:rPr>
              <a:t>mat,MARGIN</a:t>
            </a:r>
            <a:r>
              <a:rPr lang="en-GB" sz="1400" b="0" dirty="0">
                <a:latin typeface="Courier New" pitchFamily="49" charset="0"/>
                <a:cs typeface="Courier New" pitchFamily="49" charset="0"/>
              </a:rPr>
              <a:t>=2,FUN=</a:t>
            </a:r>
            <a:r>
              <a:rPr lang="en-GB" sz="1400" b="0" dirty="0" err="1">
                <a:latin typeface="Courier New" pitchFamily="49" charset="0"/>
                <a:cs typeface="Courier New" pitchFamily="49" charset="0"/>
              </a:rPr>
              <a:t>myfun</a:t>
            </a:r>
            <a:r>
              <a:rPr lang="en-GB" sz="1400" b="0" dirty="0">
                <a:latin typeface="Courier New" pitchFamily="49" charset="0"/>
                <a:cs typeface="Courier New" pitchFamily="49" charset="0"/>
              </a:rPr>
              <a:t>)</a:t>
            </a:r>
          </a:p>
        </p:txBody>
      </p:sp>
    </p:spTree>
    <p:extLst>
      <p:ext uri="{BB962C8B-B14F-4D97-AF65-F5344CB8AC3E}">
        <p14:creationId xmlns:p14="http://schemas.microsoft.com/office/powerpoint/2010/main" val="15181405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lapply</a:t>
            </a:r>
            <a:endParaRPr lang="en-GB" dirty="0"/>
          </a:p>
        </p:txBody>
      </p:sp>
      <p:sp>
        <p:nvSpPr>
          <p:cNvPr id="3" name="Content Placeholder 2"/>
          <p:cNvSpPr>
            <a:spLocks noGrp="1"/>
          </p:cNvSpPr>
          <p:nvPr>
            <p:ph idx="1"/>
          </p:nvPr>
        </p:nvSpPr>
        <p:spPr/>
        <p:txBody>
          <a:bodyPr/>
          <a:lstStyle/>
          <a:p>
            <a:r>
              <a:rPr lang="en-GB" dirty="0"/>
              <a:t>Try this</a:t>
            </a:r>
          </a:p>
          <a:p>
            <a:endParaRPr lang="en-GB" dirty="0"/>
          </a:p>
          <a:p>
            <a:endParaRPr lang="en-GB" dirty="0"/>
          </a:p>
          <a:p>
            <a:r>
              <a:rPr lang="en-GB" dirty="0"/>
              <a:t>This applies the function to each element of the list, returning another list</a:t>
            </a:r>
          </a:p>
          <a:p>
            <a:r>
              <a:rPr lang="en-GB" dirty="0"/>
              <a:t>You can use any list or function you want</a:t>
            </a:r>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5" name="TextBox 8"/>
          <p:cNvSpPr txBox="1">
            <a:spLocks noChangeArrowheads="1"/>
          </p:cNvSpPr>
          <p:nvPr/>
        </p:nvSpPr>
        <p:spPr bwMode="auto">
          <a:xfrm>
            <a:off x="642937" y="2342024"/>
            <a:ext cx="7858125" cy="738664"/>
          </a:xfrm>
          <a:prstGeom prst="rect">
            <a:avLst/>
          </a:prstGeom>
          <a:noFill/>
          <a:ln w="12700">
            <a:solidFill>
              <a:schemeClr val="tx1"/>
            </a:solidFill>
            <a:prstDash val="dash"/>
            <a:miter lim="800000"/>
            <a:headEnd/>
            <a:tailEnd/>
          </a:ln>
        </p:spPr>
        <p:txBody>
          <a:bodyPr>
            <a:spAutoFit/>
          </a:bodyPr>
          <a:lstStyle/>
          <a:p>
            <a:r>
              <a:rPr lang="en-GB" sz="1400" b="0" dirty="0">
                <a:latin typeface="Courier New" pitchFamily="49" charset="0"/>
                <a:cs typeface="Courier New" pitchFamily="49" charset="0"/>
              </a:rPr>
              <a:t>l&lt;-list(c(1,2,3),c(1,2,3,4),c(1,2))</a:t>
            </a:r>
          </a:p>
          <a:p>
            <a:r>
              <a:rPr lang="en-GB" sz="1400" b="0" dirty="0" err="1">
                <a:latin typeface="Courier New" pitchFamily="49" charset="0"/>
                <a:cs typeface="Courier New" pitchFamily="49" charset="0"/>
              </a:rPr>
              <a:t>lapply</a:t>
            </a:r>
            <a:r>
              <a:rPr lang="en-GB" sz="1400" b="0" dirty="0">
                <a:latin typeface="Courier New" pitchFamily="49" charset="0"/>
                <a:cs typeface="Courier New" pitchFamily="49" charset="0"/>
              </a:rPr>
              <a:t>(</a:t>
            </a:r>
            <a:r>
              <a:rPr lang="en-GB" sz="1400" b="0" dirty="0" err="1">
                <a:latin typeface="Courier New" pitchFamily="49" charset="0"/>
                <a:cs typeface="Courier New" pitchFamily="49" charset="0"/>
              </a:rPr>
              <a:t>l,FUN</a:t>
            </a:r>
            <a:r>
              <a:rPr lang="en-GB" sz="1400" b="0" dirty="0">
                <a:latin typeface="Courier New" pitchFamily="49" charset="0"/>
                <a:cs typeface="Courier New" pitchFamily="49" charset="0"/>
              </a:rPr>
              <a:t>=sum)</a:t>
            </a:r>
          </a:p>
          <a:p>
            <a:r>
              <a:rPr lang="en-GB" sz="1400" b="0" dirty="0" err="1">
                <a:latin typeface="Courier New" pitchFamily="49" charset="0"/>
                <a:cs typeface="Courier New" pitchFamily="49" charset="0"/>
              </a:rPr>
              <a:t>lapply</a:t>
            </a:r>
            <a:r>
              <a:rPr lang="en-GB" sz="1400" b="0" dirty="0">
                <a:latin typeface="Courier New" pitchFamily="49" charset="0"/>
                <a:cs typeface="Courier New" pitchFamily="49" charset="0"/>
              </a:rPr>
              <a:t>(</a:t>
            </a:r>
            <a:r>
              <a:rPr lang="en-GB" sz="1400" b="0" dirty="0" err="1">
                <a:latin typeface="Courier New" pitchFamily="49" charset="0"/>
                <a:cs typeface="Courier New" pitchFamily="49" charset="0"/>
              </a:rPr>
              <a:t>l,FUN</a:t>
            </a:r>
            <a:r>
              <a:rPr lang="en-GB" sz="1400" b="0" dirty="0">
                <a:latin typeface="Courier New" pitchFamily="49" charset="0"/>
                <a:cs typeface="Courier New" pitchFamily="49" charset="0"/>
              </a:rPr>
              <a:t>=prod)</a:t>
            </a:r>
          </a:p>
        </p:txBody>
      </p:sp>
      <p:sp>
        <p:nvSpPr>
          <p:cNvPr id="6" name="TextBox 8"/>
          <p:cNvSpPr txBox="1">
            <a:spLocks noChangeArrowheads="1"/>
          </p:cNvSpPr>
          <p:nvPr/>
        </p:nvSpPr>
        <p:spPr bwMode="auto">
          <a:xfrm>
            <a:off x="763339" y="5157192"/>
            <a:ext cx="7858125" cy="738664"/>
          </a:xfrm>
          <a:prstGeom prst="rect">
            <a:avLst/>
          </a:prstGeom>
          <a:noFill/>
          <a:ln w="12700">
            <a:solidFill>
              <a:schemeClr val="tx1"/>
            </a:solidFill>
            <a:prstDash val="dash"/>
            <a:miter lim="800000"/>
            <a:headEnd/>
            <a:tailEnd/>
          </a:ln>
        </p:spPr>
        <p:txBody>
          <a:bodyPr>
            <a:spAutoFit/>
          </a:bodyPr>
          <a:lstStyle/>
          <a:p>
            <a:r>
              <a:rPr lang="en-GB" sz="1400" b="0" dirty="0">
                <a:latin typeface="Courier New" pitchFamily="49" charset="0"/>
                <a:cs typeface="Courier New" pitchFamily="49" charset="0"/>
              </a:rPr>
              <a:t>l&lt;-list(c(1,2,3),c(1,2,3,4),c(1,2))</a:t>
            </a:r>
          </a:p>
          <a:p>
            <a:r>
              <a:rPr lang="en-GB" sz="1400" b="0" dirty="0" err="1">
                <a:latin typeface="Courier New" pitchFamily="49" charset="0"/>
                <a:cs typeface="Courier New" pitchFamily="49" charset="0"/>
              </a:rPr>
              <a:t>myfun</a:t>
            </a:r>
            <a:r>
              <a:rPr lang="en-GB" sz="1400" b="0" dirty="0">
                <a:latin typeface="Courier New" pitchFamily="49" charset="0"/>
                <a:cs typeface="Courier New" pitchFamily="49" charset="0"/>
              </a:rPr>
              <a:t>&lt;-function(x){x[1]*2+sum(x[2:length(x)])}</a:t>
            </a:r>
          </a:p>
          <a:p>
            <a:r>
              <a:rPr lang="en-GB" sz="1400" b="0" dirty="0" err="1">
                <a:latin typeface="Courier New" pitchFamily="49" charset="0"/>
                <a:cs typeface="Courier New" pitchFamily="49" charset="0"/>
              </a:rPr>
              <a:t>lapply</a:t>
            </a:r>
            <a:r>
              <a:rPr lang="en-GB" sz="1400" b="0" dirty="0">
                <a:latin typeface="Courier New" pitchFamily="49" charset="0"/>
                <a:cs typeface="Courier New" pitchFamily="49" charset="0"/>
              </a:rPr>
              <a:t>(</a:t>
            </a:r>
            <a:r>
              <a:rPr lang="en-GB" sz="1400" b="0" dirty="0" err="1">
                <a:latin typeface="Courier New" pitchFamily="49" charset="0"/>
                <a:cs typeface="Courier New" pitchFamily="49" charset="0"/>
              </a:rPr>
              <a:t>l,FUN</a:t>
            </a:r>
            <a:r>
              <a:rPr lang="en-GB" sz="1400" b="0" dirty="0">
                <a:latin typeface="Courier New" pitchFamily="49" charset="0"/>
                <a:cs typeface="Courier New" pitchFamily="49" charset="0"/>
              </a:rPr>
              <a:t>=</a:t>
            </a:r>
            <a:r>
              <a:rPr lang="en-GB" sz="1400" b="0" dirty="0" err="1">
                <a:latin typeface="Courier New" pitchFamily="49" charset="0"/>
                <a:cs typeface="Courier New" pitchFamily="49" charset="0"/>
              </a:rPr>
              <a:t>myfun</a:t>
            </a:r>
            <a:r>
              <a:rPr lang="en-GB" sz="1400" b="0" dirty="0">
                <a:latin typeface="Courier New" pitchFamily="49" charset="0"/>
                <a:cs typeface="Courier New" pitchFamily="49" charset="0"/>
              </a:rPr>
              <a:t>)</a:t>
            </a:r>
          </a:p>
        </p:txBody>
      </p:sp>
    </p:spTree>
    <p:extLst>
      <p:ext uri="{BB962C8B-B14F-4D97-AF65-F5344CB8AC3E}">
        <p14:creationId xmlns:p14="http://schemas.microsoft.com/office/powerpoint/2010/main" val="17117303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p:cNvSpPr>
          <p:nvPr>
            <p:ph type="title"/>
          </p:nvPr>
        </p:nvSpPr>
        <p:spPr>
          <a:xfrm>
            <a:off x="468313" y="0"/>
            <a:ext cx="8229600" cy="1143000"/>
          </a:xfrm>
        </p:spPr>
        <p:txBody>
          <a:bodyPr/>
          <a:lstStyle/>
          <a:p>
            <a:r>
              <a:rPr lang="en-GB" sz="4000"/>
              <a:t>Combinations of programming constructs</a:t>
            </a:r>
            <a:endParaRPr lang="en-US" sz="4000"/>
          </a:p>
        </p:txBody>
      </p:sp>
      <p:sp>
        <p:nvSpPr>
          <p:cNvPr id="82946" name="Rectangle 3"/>
          <p:cNvSpPr>
            <a:spLocks noGrp="1"/>
          </p:cNvSpPr>
          <p:nvPr>
            <p:ph type="body" idx="1"/>
          </p:nvPr>
        </p:nvSpPr>
        <p:spPr>
          <a:xfrm>
            <a:off x="457200" y="1600200"/>
            <a:ext cx="8229600" cy="4997450"/>
          </a:xfrm>
        </p:spPr>
        <p:txBody>
          <a:bodyPr/>
          <a:lstStyle/>
          <a:p>
            <a:pPr>
              <a:lnSpc>
                <a:spcPct val="90000"/>
              </a:lnSpc>
            </a:pPr>
            <a:r>
              <a:rPr lang="en-GB" sz="2800" dirty="0"/>
              <a:t>All the concepts we learned can be used together</a:t>
            </a:r>
          </a:p>
          <a:p>
            <a:pPr>
              <a:lnSpc>
                <a:spcPct val="90000"/>
              </a:lnSpc>
            </a:pPr>
            <a:r>
              <a:rPr lang="en-GB" sz="2800" dirty="0"/>
              <a:t>Just like words are combined into sentences and sentences are combined into paragraphs, etc.</a:t>
            </a:r>
          </a:p>
          <a:p>
            <a:pPr>
              <a:lnSpc>
                <a:spcPct val="90000"/>
              </a:lnSpc>
            </a:pPr>
            <a:r>
              <a:rPr lang="en-GB" sz="2800" dirty="0"/>
              <a:t>You get the most power by combining constructs</a:t>
            </a:r>
          </a:p>
          <a:p>
            <a:pPr>
              <a:lnSpc>
                <a:spcPct val="90000"/>
              </a:lnSpc>
            </a:pPr>
            <a:r>
              <a:rPr lang="en-GB" sz="2800" dirty="0"/>
              <a:t>You also get power by combining coding constructs with statistical and modelling and other tools available in packages</a:t>
            </a:r>
          </a:p>
          <a:p>
            <a:pPr>
              <a:lnSpc>
                <a:spcPct val="90000"/>
              </a:lnSpc>
            </a:pPr>
            <a:r>
              <a:rPr lang="en-GB" sz="2800" dirty="0"/>
              <a:t>This requires careful design and planning in advance – called code design or software engineering</a:t>
            </a:r>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p:cNvSpPr>
          <p:nvPr>
            <p:ph type="title"/>
          </p:nvPr>
        </p:nvSpPr>
        <p:spPr/>
        <p:txBody>
          <a:bodyPr/>
          <a:lstStyle/>
          <a:p>
            <a:r>
              <a:rPr lang="en-GB"/>
              <a:t>Indentation</a:t>
            </a:r>
            <a:endParaRPr lang="en-US"/>
          </a:p>
        </p:txBody>
      </p:sp>
      <p:sp>
        <p:nvSpPr>
          <p:cNvPr id="84994" name="Rectangle 3"/>
          <p:cNvSpPr>
            <a:spLocks noGrp="1"/>
          </p:cNvSpPr>
          <p:nvPr>
            <p:ph type="body" idx="1"/>
          </p:nvPr>
        </p:nvSpPr>
        <p:spPr>
          <a:xfrm>
            <a:off x="468313" y="1341438"/>
            <a:ext cx="8229600" cy="4525962"/>
          </a:xfrm>
        </p:spPr>
        <p:txBody>
          <a:bodyPr/>
          <a:lstStyle/>
          <a:p>
            <a:r>
              <a:rPr lang="en-GB" dirty="0"/>
              <a:t>Always indent the code inside a </a:t>
            </a:r>
          </a:p>
          <a:p>
            <a:pPr lvl="1"/>
            <a:r>
              <a:rPr lang="en-GB" dirty="0"/>
              <a:t>Loop, if statement, if-else</a:t>
            </a:r>
          </a:p>
          <a:p>
            <a:pPr lvl="1"/>
            <a:r>
              <a:rPr lang="en-GB" dirty="0"/>
              <a:t>Function</a:t>
            </a:r>
          </a:p>
          <a:p>
            <a:pPr lvl="1"/>
            <a:r>
              <a:rPr lang="en-GB" dirty="0"/>
              <a:t>Other coding construct delimited by curly braces</a:t>
            </a:r>
          </a:p>
          <a:p>
            <a:pPr lvl="1"/>
            <a:r>
              <a:rPr lang="en-GB" dirty="0"/>
              <a:t>This is for clarity; It’s considered good style</a:t>
            </a:r>
          </a:p>
          <a:p>
            <a:pPr lvl="1"/>
            <a:r>
              <a:rPr lang="en-GB" dirty="0"/>
              <a:t>Indent twice if you’re in two nested constructs</a:t>
            </a:r>
            <a:endParaRPr lang="en-US" dirty="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84996" name="TextBox 4"/>
          <p:cNvSpPr txBox="1">
            <a:spLocks noChangeArrowheads="1"/>
          </p:cNvSpPr>
          <p:nvPr/>
        </p:nvSpPr>
        <p:spPr bwMode="auto">
          <a:xfrm>
            <a:off x="250825" y="4724400"/>
            <a:ext cx="8642350" cy="2271713"/>
          </a:xfrm>
          <a:prstGeom prst="rect">
            <a:avLst/>
          </a:prstGeom>
          <a:noFill/>
          <a:ln w="12700">
            <a:solidFill>
              <a:schemeClr val="tx1"/>
            </a:solidFill>
            <a:prstDash val="dash"/>
            <a:miter lim="800000"/>
            <a:headEnd/>
            <a:tailEnd/>
          </a:ln>
        </p:spPr>
        <p:txBody>
          <a:bodyPr>
            <a:spAutoFit/>
          </a:bodyPr>
          <a:lstStyle/>
          <a:p>
            <a:r>
              <a:rPr lang="en-US" b="0"/>
              <a:t>for (yr.counter in 1:10)</a:t>
            </a:r>
          </a:p>
          <a:p>
            <a:r>
              <a:rPr lang="en-US" b="0"/>
              <a:t>{</a:t>
            </a:r>
          </a:p>
          <a:p>
            <a:r>
              <a:rPr lang="en-US" b="0"/>
              <a:t>  for (mth.counter in 1:12)</a:t>
            </a:r>
          </a:p>
          <a:p>
            <a:r>
              <a:rPr lang="en-US" b="0"/>
              <a:t>  {</a:t>
            </a:r>
          </a:p>
          <a:p>
            <a:r>
              <a:rPr lang="en-US" b="0"/>
              <a:t>    print(paste('We are in month',mth.counter,'of year',yr.counter))</a:t>
            </a:r>
          </a:p>
          <a:p>
            <a:r>
              <a:rPr lang="en-US" b="0"/>
              <a:t>  }</a:t>
            </a:r>
          </a:p>
          <a:p>
            <a:r>
              <a:rPr lang="en-US" b="0"/>
              <a:t>}</a:t>
            </a:r>
          </a:p>
          <a:p>
            <a:endParaRPr lang="en-GB" sz="1600" b="0">
              <a:latin typeface="Courier New" pitchFamily="49" charset="0"/>
              <a:cs typeface="Courier New" pitchFamily="49"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p:cNvSpPr>
          <p:nvPr>
            <p:ph type="title"/>
          </p:nvPr>
        </p:nvSpPr>
        <p:spPr/>
        <p:txBody>
          <a:bodyPr/>
          <a:lstStyle/>
          <a:p>
            <a:r>
              <a:rPr lang="en-GB"/>
              <a:t>Additional references</a:t>
            </a:r>
            <a:endParaRPr lang="en-US"/>
          </a:p>
        </p:txBody>
      </p:sp>
      <p:sp>
        <p:nvSpPr>
          <p:cNvPr id="87042" name="Rectangle 3"/>
          <p:cNvSpPr>
            <a:spLocks noGrp="1"/>
          </p:cNvSpPr>
          <p:nvPr>
            <p:ph type="body" idx="1"/>
          </p:nvPr>
        </p:nvSpPr>
        <p:spPr/>
        <p:txBody>
          <a:bodyPr/>
          <a:lstStyle/>
          <a:p>
            <a:r>
              <a:rPr lang="en-GB" dirty="0"/>
              <a:t>You now have a decent foundation in R</a:t>
            </a:r>
          </a:p>
          <a:p>
            <a:r>
              <a:rPr lang="en-GB" dirty="0"/>
              <a:t>There is a lot more to learn</a:t>
            </a:r>
          </a:p>
          <a:p>
            <a:r>
              <a:rPr lang="en-GB" dirty="0"/>
              <a:t>The more you learn, the better a tool it is for you</a:t>
            </a:r>
          </a:p>
          <a:p>
            <a:r>
              <a:rPr lang="en-GB" dirty="0"/>
              <a:t>It’s the best general-use computational tool currently available for ecology, I think, especially for statistical ecology. Though python is increasingly used. </a:t>
            </a:r>
          </a:p>
          <a:p>
            <a:r>
              <a:rPr lang="en-GB" dirty="0"/>
              <a:t>Where can I read more or get more help?</a:t>
            </a:r>
            <a:endParaRPr lang="en-US" dirty="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xfrm>
            <a:off x="468313" y="0"/>
            <a:ext cx="8229600" cy="1143000"/>
          </a:xfrm>
        </p:spPr>
        <p:txBody>
          <a:bodyPr/>
          <a:lstStyle/>
          <a:p>
            <a:r>
              <a:rPr lang="en-GB" dirty="0"/>
              <a:t>Exercise 9: Other distributions</a:t>
            </a:r>
            <a:endParaRPr lang="en-US" dirty="0"/>
          </a:p>
        </p:txBody>
      </p:sp>
      <p:sp>
        <p:nvSpPr>
          <p:cNvPr id="11267" name="Rectangle 3"/>
          <p:cNvSpPr>
            <a:spLocks noGrp="1"/>
          </p:cNvSpPr>
          <p:nvPr>
            <p:ph type="body" idx="4294967295"/>
          </p:nvPr>
        </p:nvSpPr>
        <p:spPr/>
        <p:txBody>
          <a:bodyPr/>
          <a:lstStyle/>
          <a:p>
            <a:pPr>
              <a:lnSpc>
                <a:spcPct val="90000"/>
              </a:lnSpc>
            </a:pPr>
            <a:r>
              <a:rPr lang="en-GB" sz="2800" dirty="0"/>
              <a:t>Choose one of the distributions listed on the previous page and read the help file</a:t>
            </a:r>
          </a:p>
          <a:p>
            <a:pPr>
              <a:lnSpc>
                <a:spcPct val="90000"/>
              </a:lnSpc>
            </a:pPr>
            <a:r>
              <a:rPr lang="en-GB" sz="2800" dirty="0"/>
              <a:t>Try to choose a different one from your </a:t>
            </a:r>
            <a:r>
              <a:rPr lang="en-GB" sz="2800" dirty="0" err="1"/>
              <a:t>neighbors</a:t>
            </a:r>
            <a:endParaRPr lang="en-GB" sz="2800" dirty="0"/>
          </a:p>
          <a:p>
            <a:pPr>
              <a:lnSpc>
                <a:spcPct val="90000"/>
              </a:lnSpc>
            </a:pPr>
            <a:r>
              <a:rPr lang="en-GB" sz="2800" dirty="0"/>
              <a:t>In a new script, generate 20000 random numbers from the distribution with parameters of your choosing</a:t>
            </a:r>
          </a:p>
          <a:p>
            <a:pPr>
              <a:lnSpc>
                <a:spcPct val="90000"/>
              </a:lnSpc>
            </a:pPr>
            <a:r>
              <a:rPr lang="en-GB" sz="2800" dirty="0"/>
              <a:t>Make a histogram </a:t>
            </a:r>
          </a:p>
          <a:p>
            <a:pPr>
              <a:lnSpc>
                <a:spcPct val="90000"/>
              </a:lnSpc>
            </a:pPr>
            <a:r>
              <a:rPr lang="en-GB" sz="2800" dirty="0"/>
              <a:t>Modify the parameters and re-run and see what difference it makes</a:t>
            </a:r>
          </a:p>
          <a:p>
            <a:pPr>
              <a:lnSpc>
                <a:spcPct val="90000"/>
              </a:lnSpc>
            </a:pPr>
            <a:r>
              <a:rPr lang="en-GB" sz="2800" dirty="0"/>
              <a:t>Have a look at the </a:t>
            </a:r>
            <a:r>
              <a:rPr lang="en-GB" sz="2800" dirty="0" err="1"/>
              <a:t>wikipedia</a:t>
            </a:r>
            <a:r>
              <a:rPr lang="en-GB" sz="2800" dirty="0"/>
              <a:t> article for this distribution </a:t>
            </a:r>
          </a:p>
          <a:p>
            <a:pPr>
              <a:lnSpc>
                <a:spcPct val="90000"/>
              </a:lnSpc>
            </a:pPr>
            <a:r>
              <a:rPr lang="en-GB" sz="2800" dirty="0"/>
              <a:t>If you have time, do it for another distribution</a:t>
            </a:r>
            <a:endParaRPr lang="en-US" sz="2800" dirty="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4032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idx="4294967295"/>
          </p:nvPr>
        </p:nvSpPr>
        <p:spPr/>
        <p:txBody>
          <a:bodyPr/>
          <a:lstStyle/>
          <a:p>
            <a:pPr eaLnBrk="1" hangingPunct="1"/>
            <a:r>
              <a:rPr lang="en-GB"/>
              <a:t>Further reading</a:t>
            </a:r>
          </a:p>
        </p:txBody>
      </p:sp>
      <p:sp>
        <p:nvSpPr>
          <p:cNvPr id="89090" name="Content Placeholder 2"/>
          <p:cNvSpPr>
            <a:spLocks noGrp="1"/>
          </p:cNvSpPr>
          <p:nvPr>
            <p:ph idx="4294967295"/>
          </p:nvPr>
        </p:nvSpPr>
        <p:spPr>
          <a:xfrm>
            <a:off x="457200" y="1600200"/>
            <a:ext cx="8229600" cy="4900613"/>
          </a:xfrm>
        </p:spPr>
        <p:txBody>
          <a:bodyPr/>
          <a:lstStyle/>
          <a:p>
            <a:pPr eaLnBrk="1" hangingPunct="1"/>
            <a:r>
              <a:rPr lang="en-GB" dirty="0"/>
              <a:t>To learn more go to </a:t>
            </a:r>
            <a:r>
              <a:rPr lang="en-GB" dirty="0">
                <a:hlinkClick r:id="rId3"/>
              </a:rPr>
              <a:t>http://cran.r-project.org/</a:t>
            </a:r>
            <a:endParaRPr lang="en-GB" dirty="0"/>
          </a:p>
          <a:p>
            <a:pPr lvl="1" eaLnBrk="1" hangingPunct="1"/>
            <a:r>
              <a:rPr lang="en-GB" dirty="0"/>
              <a:t>Have a look at ‘An Introduction to R’ in the Manuals section</a:t>
            </a:r>
          </a:p>
          <a:p>
            <a:pPr lvl="1" eaLnBrk="1" hangingPunct="1"/>
            <a:r>
              <a:rPr lang="en-GB" dirty="0"/>
              <a:t>You should be able to read this now</a:t>
            </a:r>
          </a:p>
          <a:p>
            <a:pPr eaLnBrk="1" hangingPunct="1"/>
            <a:r>
              <a:rPr lang="en-GB" dirty="0"/>
              <a:t>Zillions of other online resources. Find several you like. </a:t>
            </a:r>
          </a:p>
          <a:p>
            <a:pPr eaLnBrk="1" hangingPunct="1"/>
            <a:r>
              <a:rPr lang="en-GB" dirty="0"/>
              <a:t>Also get an “R buddy” (or several) who you ask questions to! Both online and in-person R buddies can be helpful. </a:t>
            </a:r>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89092" name="TextBox 6"/>
          <p:cNvSpPr txBox="1">
            <a:spLocks noChangeArrowheads="1"/>
          </p:cNvSpPr>
          <p:nvPr/>
        </p:nvSpPr>
        <p:spPr bwMode="auto">
          <a:xfrm>
            <a:off x="8572500" y="6286500"/>
            <a:ext cx="415925" cy="366713"/>
          </a:xfrm>
          <a:prstGeom prst="rect">
            <a:avLst/>
          </a:prstGeom>
          <a:noFill/>
          <a:ln w="9525">
            <a:noFill/>
            <a:miter lim="800000"/>
            <a:headEnd/>
            <a:tailEnd/>
          </a:ln>
        </p:spPr>
        <p:txBody>
          <a:bodyPr wrap="none">
            <a:spAutoFit/>
          </a:bodyPr>
          <a:lstStyle/>
          <a:p>
            <a:fld id="{F09CB7F1-27E7-41BC-978A-161E9614F9C1}" type="slidenum">
              <a:rPr lang="en-GB" b="0">
                <a:latin typeface="Calibri" pitchFamily="34" charset="0"/>
              </a:rPr>
              <a:pPr/>
              <a:t>60</a:t>
            </a:fld>
            <a:endParaRPr lang="en-GB" b="0">
              <a:latin typeface="Calibri"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p:txBody>
          <a:bodyPr/>
          <a:lstStyle/>
          <a:p>
            <a:pPr eaLnBrk="1" hangingPunct="1"/>
            <a:r>
              <a:rPr lang="en-GB"/>
              <a:t>Summary</a:t>
            </a:r>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30051" name="Content Placeholder 7"/>
          <p:cNvSpPr>
            <a:spLocks noGrp="1"/>
          </p:cNvSpPr>
          <p:nvPr>
            <p:ph idx="1"/>
          </p:nvPr>
        </p:nvSpPr>
        <p:spPr>
          <a:xfrm>
            <a:off x="457200" y="1600200"/>
            <a:ext cx="8229600" cy="4972050"/>
          </a:xfrm>
        </p:spPr>
        <p:txBody>
          <a:bodyPr/>
          <a:lstStyle/>
          <a:p>
            <a:pPr eaLnBrk="1" hangingPunct="1"/>
            <a:r>
              <a:rPr lang="en-GB" sz="2800" dirty="0"/>
              <a:t>We covered</a:t>
            </a:r>
          </a:p>
          <a:p>
            <a:pPr lvl="1" eaLnBrk="1" hangingPunct="1"/>
            <a:r>
              <a:rPr lang="en-GB" sz="2400" dirty="0"/>
              <a:t>Random numbers</a:t>
            </a:r>
          </a:p>
          <a:p>
            <a:pPr lvl="1" eaLnBrk="1" hangingPunct="1"/>
            <a:r>
              <a:rPr lang="en-GB" sz="2400" dirty="0" err="1"/>
              <a:t>Subsetting</a:t>
            </a:r>
            <a:r>
              <a:rPr lang="en-GB" sz="2400" dirty="0"/>
              <a:t> vectors</a:t>
            </a:r>
          </a:p>
          <a:p>
            <a:pPr lvl="1" eaLnBrk="1" hangingPunct="1"/>
            <a:r>
              <a:rPr lang="en-GB" sz="2400" dirty="0"/>
              <a:t>Matrices and arrays</a:t>
            </a:r>
          </a:p>
          <a:p>
            <a:pPr lvl="1" eaLnBrk="1" hangingPunct="1"/>
            <a:r>
              <a:rPr lang="en-GB" sz="2400" dirty="0"/>
              <a:t>Saving plots</a:t>
            </a:r>
          </a:p>
          <a:p>
            <a:pPr lvl="1" eaLnBrk="1" hangingPunct="1"/>
            <a:r>
              <a:rPr lang="en-GB" sz="2400" dirty="0"/>
              <a:t>Loading, sourcing, saving</a:t>
            </a:r>
          </a:p>
          <a:p>
            <a:pPr lvl="1" eaLnBrk="1" hangingPunct="1"/>
            <a:r>
              <a:rPr lang="en-GB" sz="2400" dirty="0"/>
              <a:t>Lists</a:t>
            </a:r>
          </a:p>
          <a:p>
            <a:pPr lvl="1" eaLnBrk="1" hangingPunct="1"/>
            <a:r>
              <a:rPr lang="en-GB" sz="2400" dirty="0"/>
              <a:t>Data frames</a:t>
            </a:r>
          </a:p>
          <a:p>
            <a:pPr lvl="1" eaLnBrk="1" hangingPunct="1"/>
            <a:r>
              <a:rPr lang="en-GB" sz="2400" dirty="0" err="1"/>
              <a:t>Vectorization</a:t>
            </a:r>
            <a:endParaRPr lang="en-GB" sz="2400" dirty="0"/>
          </a:p>
          <a:p>
            <a:pPr lvl="1" eaLnBrk="1" hangingPunct="1"/>
            <a:r>
              <a:rPr lang="en-GB" sz="2400" dirty="0"/>
              <a:t>Packages</a:t>
            </a:r>
          </a:p>
          <a:p>
            <a:pPr lvl="1" eaLnBrk="1" hangingPunct="1"/>
            <a:r>
              <a:rPr lang="en-GB" sz="2400" dirty="0"/>
              <a:t>Indentation</a:t>
            </a:r>
          </a:p>
        </p:txBody>
      </p:sp>
      <p:sp>
        <p:nvSpPr>
          <p:cNvPr id="130052" name="TextBox 6"/>
          <p:cNvSpPr txBox="1">
            <a:spLocks noChangeArrowheads="1"/>
          </p:cNvSpPr>
          <p:nvPr/>
        </p:nvSpPr>
        <p:spPr bwMode="auto">
          <a:xfrm>
            <a:off x="8572500" y="6286500"/>
            <a:ext cx="415925" cy="366713"/>
          </a:xfrm>
          <a:prstGeom prst="rect">
            <a:avLst/>
          </a:prstGeom>
          <a:noFill/>
          <a:ln w="9525">
            <a:noFill/>
            <a:miter lim="800000"/>
            <a:headEnd/>
            <a:tailEnd/>
          </a:ln>
        </p:spPr>
        <p:txBody>
          <a:bodyPr wrap="none">
            <a:spAutoFit/>
          </a:bodyPr>
          <a:lstStyle/>
          <a:p>
            <a:fld id="{D36EAC2B-3683-42F9-A0B1-43C864081198}" type="slidenum">
              <a:rPr lang="en-GB" b="0">
                <a:latin typeface="Calibri" pitchFamily="34" charset="0"/>
              </a:rPr>
              <a:pPr/>
              <a:t>61</a:t>
            </a:fld>
            <a:endParaRPr lang="en-GB" b="0">
              <a:latin typeface="Calibri" pitchFamily="34" charset="0"/>
            </a:endParaRPr>
          </a:p>
        </p:txBody>
      </p:sp>
    </p:spTree>
    <p:extLst>
      <p:ext uri="{BB962C8B-B14F-4D97-AF65-F5344CB8AC3E}">
        <p14:creationId xmlns:p14="http://schemas.microsoft.com/office/powerpoint/2010/main" val="227371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p:cNvSpPr>
          <p:nvPr>
            <p:ph type="title"/>
          </p:nvPr>
        </p:nvSpPr>
        <p:spPr/>
        <p:txBody>
          <a:bodyPr/>
          <a:lstStyle/>
          <a:p>
            <a:r>
              <a:rPr lang="en-GB" dirty="0"/>
              <a:t>More topics to read about</a:t>
            </a:r>
            <a:endParaRPr lang="en-US" dirty="0"/>
          </a:p>
        </p:txBody>
      </p:sp>
      <p:sp>
        <p:nvSpPr>
          <p:cNvPr id="97282" name="Rectangle 3"/>
          <p:cNvSpPr>
            <a:spLocks noGrp="1"/>
          </p:cNvSpPr>
          <p:nvPr>
            <p:ph type="body" idx="1"/>
          </p:nvPr>
        </p:nvSpPr>
        <p:spPr/>
        <p:txBody>
          <a:bodyPr/>
          <a:lstStyle/>
          <a:p>
            <a:r>
              <a:rPr lang="en-GB" dirty="0"/>
              <a:t>While loops (not so important, really)</a:t>
            </a:r>
          </a:p>
          <a:p>
            <a:r>
              <a:rPr lang="en-GB" dirty="0"/>
              <a:t>Creating your own packages</a:t>
            </a:r>
          </a:p>
          <a:p>
            <a:r>
              <a:rPr lang="en-GB" dirty="0"/>
              <a:t>Linear models in R</a:t>
            </a:r>
          </a:p>
          <a:p>
            <a:r>
              <a:rPr lang="en-GB" dirty="0"/>
              <a:t>Modular design and code unit tests</a:t>
            </a:r>
          </a:p>
          <a:p>
            <a:r>
              <a:rPr lang="en-GB" dirty="0"/>
              <a:t>Lots of packages</a:t>
            </a:r>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38948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p:cNvSpPr>
          <p:nvPr>
            <p:ph type="title"/>
          </p:nvPr>
        </p:nvSpPr>
        <p:spPr/>
        <p:txBody>
          <a:bodyPr/>
          <a:lstStyle/>
          <a:p>
            <a:r>
              <a:rPr lang="en-GB" dirty="0"/>
              <a:t>On your own, and soon (tonight)</a:t>
            </a:r>
            <a:endParaRPr lang="en-US" dirty="0"/>
          </a:p>
        </p:txBody>
      </p:sp>
      <p:sp>
        <p:nvSpPr>
          <p:cNvPr id="132098" name="Rectangle 3"/>
          <p:cNvSpPr>
            <a:spLocks noGrp="1"/>
          </p:cNvSpPr>
          <p:nvPr>
            <p:ph type="body" idx="1"/>
          </p:nvPr>
        </p:nvSpPr>
        <p:spPr/>
        <p:txBody>
          <a:bodyPr/>
          <a:lstStyle/>
          <a:p>
            <a:r>
              <a:rPr lang="en-GB" dirty="0"/>
              <a:t>Finish the exercises introduced today, if you have not already finished</a:t>
            </a:r>
          </a:p>
          <a:p>
            <a:r>
              <a:rPr lang="en-GB" dirty="0"/>
              <a:t>Revise the material delivered today</a:t>
            </a:r>
          </a:p>
          <a:p>
            <a:r>
              <a:rPr lang="en-GB" dirty="0"/>
              <a:t>Really try to internalize both the concepts and the technical R bits – you’ll need to build on these more and more as you go, so they need to become second nature!</a:t>
            </a:r>
          </a:p>
          <a:p>
            <a:r>
              <a:rPr lang="en-GB" dirty="0"/>
              <a:t>Additional exercises to follow – do them!</a:t>
            </a:r>
          </a:p>
          <a:p>
            <a:r>
              <a:rPr lang="en-GB" dirty="0"/>
              <a:t>You may start the </a:t>
            </a:r>
            <a:r>
              <a:rPr lang="en-GB" dirty="0" err="1"/>
              <a:t>practicals</a:t>
            </a:r>
            <a:r>
              <a:rPr lang="en-GB" dirty="0"/>
              <a:t> (EEC and QB)</a:t>
            </a:r>
            <a:endParaRPr lang="en-US" dirty="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9996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Challenge homework exercise</a:t>
            </a:r>
          </a:p>
        </p:txBody>
      </p:sp>
      <p:sp>
        <p:nvSpPr>
          <p:cNvPr id="3" name="Content Placeholder 2"/>
          <p:cNvSpPr>
            <a:spLocks noGrp="1"/>
          </p:cNvSpPr>
          <p:nvPr>
            <p:ph idx="1"/>
          </p:nvPr>
        </p:nvSpPr>
        <p:spPr/>
        <p:txBody>
          <a:bodyPr/>
          <a:lstStyle/>
          <a:p>
            <a:r>
              <a:rPr lang="en-GB" dirty="0" err="1"/>
              <a:t>Microsatelites</a:t>
            </a:r>
            <a:r>
              <a:rPr lang="en-GB" dirty="0"/>
              <a:t> are regions in the DNA where a short motif is repeated several times, with variable numbers of repeats often occurring in different individuals (see the Wikipedia article for an introduction)</a:t>
            </a:r>
          </a:p>
          <a:p>
            <a:r>
              <a:rPr lang="en-GB" dirty="0"/>
              <a:t>Download the file </a:t>
            </a:r>
            <a:r>
              <a:rPr lang="en-GB" dirty="0" err="1"/>
              <a:t>MicrosatSeqData.RData</a:t>
            </a:r>
            <a:r>
              <a:rPr lang="en-GB" dirty="0"/>
              <a:t> from blackboard, load and look at it – it’s a DNA sequence, 100000 long</a:t>
            </a:r>
          </a:p>
          <a:p>
            <a:r>
              <a:rPr lang="en-GB" dirty="0"/>
              <a:t>Find the </a:t>
            </a:r>
            <a:r>
              <a:rPr lang="en-GB" dirty="0" err="1"/>
              <a:t>microsatelite</a:t>
            </a:r>
            <a:r>
              <a:rPr lang="en-GB" dirty="0"/>
              <a:t>. What is the repeated sequence. How many repeats?</a:t>
            </a:r>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559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xfrm>
            <a:off x="468313" y="0"/>
            <a:ext cx="8229600" cy="1143000"/>
          </a:xfrm>
        </p:spPr>
        <p:txBody>
          <a:bodyPr/>
          <a:lstStyle/>
          <a:p>
            <a:r>
              <a:rPr lang="en-GB" dirty="0"/>
              <a:t>Exercise 10: stochastic Ricker</a:t>
            </a:r>
            <a:endParaRPr lang="en-US" dirty="0"/>
          </a:p>
        </p:txBody>
      </p:sp>
      <mc:AlternateContent xmlns:mc="http://schemas.openxmlformats.org/markup-compatibility/2006" xmlns:a14="http://schemas.microsoft.com/office/drawing/2010/main">
        <mc:Choice Requires="a14">
          <p:sp>
            <p:nvSpPr>
              <p:cNvPr id="11267" name="Rectangle 3"/>
              <p:cNvSpPr>
                <a:spLocks noGrp="1"/>
              </p:cNvSpPr>
              <p:nvPr>
                <p:ph type="body" idx="4294967295"/>
              </p:nvPr>
            </p:nvSpPr>
            <p:spPr/>
            <p:txBody>
              <a:bodyPr/>
              <a:lstStyle/>
              <a:p>
                <a:pPr>
                  <a:lnSpc>
                    <a:spcPct val="90000"/>
                  </a:lnSpc>
                </a:pPr>
                <a:r>
                  <a:rPr lang="en-US" sz="2400" dirty="0"/>
                  <a:t>Open and save a new R script, </a:t>
                </a:r>
                <a:r>
                  <a:rPr lang="en-US" sz="2400" dirty="0" err="1"/>
                  <a:t>StochasticRicker.R</a:t>
                </a:r>
                <a:endParaRPr lang="en-US" sz="2400" dirty="0"/>
              </a:p>
              <a:p>
                <a:pPr>
                  <a:lnSpc>
                    <a:spcPct val="90000"/>
                  </a:lnSpc>
                </a:pPr>
                <a:r>
                  <a:rPr lang="en-US" sz="2400" dirty="0"/>
                  <a:t>The stochastic Ricker: </a:t>
                </a:r>
                <a14:m>
                  <m:oMath xmlns:m="http://schemas.openxmlformats.org/officeDocument/2006/math">
                    <m:sSub>
                      <m:sSubPr>
                        <m:ctrlPr>
                          <a:rPr lang="en-GB" sz="2000" i="1">
                            <a:latin typeface="Cambria Math" panose="02040503050406030204" pitchFamily="18" charset="0"/>
                          </a:rPr>
                        </m:ctrlPr>
                      </m:sSubPr>
                      <m:e>
                        <m:r>
                          <a:rPr lang="en-GB" sz="2000" i="1">
                            <a:latin typeface="Cambria Math"/>
                          </a:rPr>
                          <m:t>𝑝</m:t>
                        </m:r>
                      </m:e>
                      <m:sub>
                        <m:r>
                          <a:rPr lang="en-GB" sz="2000" i="1">
                            <a:latin typeface="Cambria Math"/>
                          </a:rPr>
                          <m:t>𝑡</m:t>
                        </m:r>
                        <m:r>
                          <a:rPr lang="en-GB" sz="2000" i="1">
                            <a:latin typeface="Cambria Math"/>
                          </a:rPr>
                          <m:t>+1</m:t>
                        </m:r>
                      </m:sub>
                    </m:sSub>
                    <m:r>
                      <a:rPr lang="en-GB" sz="2000" i="1">
                        <a:latin typeface="Cambria Math"/>
                      </a:rPr>
                      <m:t>=</m:t>
                    </m:r>
                    <m:sSub>
                      <m:sSubPr>
                        <m:ctrlPr>
                          <a:rPr lang="en-GB" sz="2000" i="1">
                            <a:latin typeface="Cambria Math" panose="02040503050406030204" pitchFamily="18" charset="0"/>
                          </a:rPr>
                        </m:ctrlPr>
                      </m:sSubPr>
                      <m:e>
                        <m:r>
                          <a:rPr lang="en-GB" sz="2000" i="1">
                            <a:latin typeface="Cambria Math"/>
                          </a:rPr>
                          <m:t>𝑝</m:t>
                        </m:r>
                      </m:e>
                      <m:sub>
                        <m:r>
                          <a:rPr lang="en-GB" sz="2000" i="1">
                            <a:latin typeface="Cambria Math"/>
                          </a:rPr>
                          <m:t>𝑡</m:t>
                        </m:r>
                      </m:sub>
                    </m:sSub>
                    <m:func>
                      <m:funcPr>
                        <m:ctrlPr>
                          <a:rPr lang="en-GB" sz="2000" i="1">
                            <a:latin typeface="Cambria Math" panose="02040503050406030204" pitchFamily="18" charset="0"/>
                          </a:rPr>
                        </m:ctrlPr>
                      </m:funcPr>
                      <m:fName>
                        <m:r>
                          <m:rPr>
                            <m:sty m:val="p"/>
                          </m:rPr>
                          <a:rPr lang="en-GB" sz="2000">
                            <a:latin typeface="Cambria Math"/>
                          </a:rPr>
                          <m:t>exp</m:t>
                        </m:r>
                      </m:fName>
                      <m:e>
                        <m:d>
                          <m:dPr>
                            <m:ctrlPr>
                              <a:rPr lang="en-GB" sz="2000" i="1">
                                <a:latin typeface="Cambria Math" panose="02040503050406030204" pitchFamily="18" charset="0"/>
                              </a:rPr>
                            </m:ctrlPr>
                          </m:dPr>
                          <m:e>
                            <m:r>
                              <a:rPr lang="en-GB" sz="2000" i="1">
                                <a:latin typeface="Cambria Math"/>
                              </a:rPr>
                              <m:t>𝑟</m:t>
                            </m:r>
                            <m:d>
                              <m:dPr>
                                <m:ctrlPr>
                                  <a:rPr lang="en-GB" sz="2000" i="1">
                                    <a:latin typeface="Cambria Math" panose="02040503050406030204" pitchFamily="18" charset="0"/>
                                  </a:rPr>
                                </m:ctrlPr>
                              </m:dPr>
                              <m:e>
                                <m:r>
                                  <a:rPr lang="en-GB" sz="2000" i="1">
                                    <a:latin typeface="Cambria Math"/>
                                  </a:rPr>
                                  <m:t>1−</m:t>
                                </m:r>
                                <m:f>
                                  <m:fPr>
                                    <m:ctrlPr>
                                      <a:rPr lang="en-GB" sz="2000" i="1">
                                        <a:latin typeface="Cambria Math" panose="02040503050406030204" pitchFamily="18" charset="0"/>
                                      </a:rPr>
                                    </m:ctrlPr>
                                  </m:fPr>
                                  <m:num>
                                    <m:sSub>
                                      <m:sSubPr>
                                        <m:ctrlPr>
                                          <a:rPr lang="en-GB" sz="2000" i="1">
                                            <a:latin typeface="Cambria Math" panose="02040503050406030204" pitchFamily="18" charset="0"/>
                                          </a:rPr>
                                        </m:ctrlPr>
                                      </m:sSubPr>
                                      <m:e>
                                        <m:r>
                                          <a:rPr lang="en-GB" sz="2000" i="1">
                                            <a:latin typeface="Cambria Math"/>
                                          </a:rPr>
                                          <m:t>𝑝</m:t>
                                        </m:r>
                                      </m:e>
                                      <m:sub>
                                        <m:r>
                                          <a:rPr lang="en-GB" sz="2000" i="1">
                                            <a:latin typeface="Cambria Math"/>
                                          </a:rPr>
                                          <m:t>𝑡</m:t>
                                        </m:r>
                                      </m:sub>
                                    </m:sSub>
                                  </m:num>
                                  <m:den>
                                    <m:r>
                                      <a:rPr lang="en-GB" sz="2000" i="1">
                                        <a:latin typeface="Cambria Math"/>
                                      </a:rPr>
                                      <m:t>𝐾</m:t>
                                    </m:r>
                                  </m:den>
                                </m:f>
                              </m:e>
                            </m:d>
                            <m:r>
                              <a:rPr lang="en-GB" sz="2000" i="1">
                                <a:latin typeface="Cambria Math"/>
                              </a:rPr>
                              <m:t>+</m:t>
                            </m:r>
                            <m:sSub>
                              <m:sSubPr>
                                <m:ctrlPr>
                                  <a:rPr lang="en-GB" sz="2000" i="1">
                                    <a:latin typeface="Cambria Math" panose="02040503050406030204" pitchFamily="18" charset="0"/>
                                  </a:rPr>
                                </m:ctrlPr>
                              </m:sSubPr>
                              <m:e>
                                <m:r>
                                  <a:rPr lang="en-GB" sz="2000" i="1">
                                    <a:latin typeface="Cambria Math"/>
                                  </a:rPr>
                                  <m:t>𝜖</m:t>
                                </m:r>
                              </m:e>
                              <m:sub>
                                <m:r>
                                  <a:rPr lang="en-GB" sz="2000" i="1">
                                    <a:latin typeface="Cambria Math"/>
                                  </a:rPr>
                                  <m:t>𝑡</m:t>
                                </m:r>
                              </m:sub>
                            </m:sSub>
                          </m:e>
                        </m:d>
                      </m:e>
                    </m:func>
                  </m:oMath>
                </a14:m>
                <a:endParaRPr lang="en-GB" sz="2000" dirty="0"/>
              </a:p>
              <a:p>
                <a:r>
                  <a:rPr lang="en-US" sz="2400" dirty="0"/>
                  <a:t>The </a:t>
                </a:r>
                <a14:m>
                  <m:oMath xmlns:m="http://schemas.openxmlformats.org/officeDocument/2006/math">
                    <m:sSub>
                      <m:sSubPr>
                        <m:ctrlPr>
                          <a:rPr lang="en-GB" sz="2400" i="1">
                            <a:latin typeface="Cambria Math" panose="02040503050406030204" pitchFamily="18" charset="0"/>
                          </a:rPr>
                        </m:ctrlPr>
                      </m:sSubPr>
                      <m:e>
                        <m:r>
                          <a:rPr lang="en-GB" sz="2400" i="1">
                            <a:latin typeface="Cambria Math"/>
                          </a:rPr>
                          <m:t>𝜖</m:t>
                        </m:r>
                      </m:e>
                      <m:sub>
                        <m:r>
                          <a:rPr lang="en-GB" sz="2400" i="1">
                            <a:latin typeface="Cambria Math"/>
                          </a:rPr>
                          <m:t>𝑡</m:t>
                        </m:r>
                      </m:sub>
                    </m:sSub>
                  </m:oMath>
                </a14:m>
                <a:r>
                  <a:rPr lang="en-US" sz="2400" dirty="0"/>
                  <a:t> are independent normal with mean 0 and standard deviation </a:t>
                </a:r>
                <a14:m>
                  <m:oMath xmlns:m="http://schemas.openxmlformats.org/officeDocument/2006/math">
                    <m:r>
                      <a:rPr lang="en-GB" sz="2400" i="1">
                        <a:latin typeface="Cambria Math"/>
                      </a:rPr>
                      <m:t>𝜎</m:t>
                    </m:r>
                  </m:oMath>
                </a14:m>
                <a:endParaRPr lang="en-US" sz="2400" dirty="0"/>
              </a:p>
              <a:p>
                <a:pPr>
                  <a:lnSpc>
                    <a:spcPct val="90000"/>
                  </a:lnSpc>
                </a:pPr>
                <a:r>
                  <a:rPr lang="en-US" sz="2400" dirty="0"/>
                  <a:t>Write a function that </a:t>
                </a:r>
              </a:p>
              <a:p>
                <a:pPr lvl="1">
                  <a:lnSpc>
                    <a:spcPct val="90000"/>
                  </a:lnSpc>
                </a:pPr>
                <a:r>
                  <a:rPr lang="en-US" sz="2000" dirty="0"/>
                  <a:t>Accepts as arguments</a:t>
                </a:r>
              </a:p>
              <a:p>
                <a:pPr lvl="2">
                  <a:lnSpc>
                    <a:spcPct val="90000"/>
                  </a:lnSpc>
                </a:pPr>
                <a:r>
                  <a:rPr lang="en-US" sz="1800" dirty="0"/>
                  <a:t>An initial population, p0 </a:t>
                </a:r>
              </a:p>
              <a:p>
                <a:pPr lvl="2">
                  <a:lnSpc>
                    <a:spcPct val="90000"/>
                  </a:lnSpc>
                </a:pPr>
                <a:r>
                  <a:rPr lang="en-US" sz="1800" dirty="0"/>
                  <a:t>The parameters r and K and </a:t>
                </a:r>
                <a:r>
                  <a:rPr lang="el-GR" sz="1800" dirty="0"/>
                  <a:t>σ</a:t>
                </a:r>
                <a:r>
                  <a:rPr lang="en-US" sz="1800" dirty="0"/>
                  <a:t> for the Ricker model</a:t>
                </a:r>
              </a:p>
              <a:p>
                <a:pPr lvl="2">
                  <a:lnSpc>
                    <a:spcPct val="90000"/>
                  </a:lnSpc>
                </a:pPr>
                <a:r>
                  <a:rPr lang="en-US" sz="1800" dirty="0"/>
                  <a:t>An argument </a:t>
                </a:r>
                <a:r>
                  <a:rPr lang="en-US" sz="1800" dirty="0" err="1"/>
                  <a:t>numyears</a:t>
                </a:r>
                <a:r>
                  <a:rPr lang="en-US" sz="1800" dirty="0"/>
                  <a:t>, which is the number of steps to simulate for</a:t>
                </a:r>
              </a:p>
              <a:p>
                <a:pPr lvl="1">
                  <a:lnSpc>
                    <a:spcPct val="90000"/>
                  </a:lnSpc>
                </a:pPr>
                <a:r>
                  <a:rPr lang="en-US" sz="2400" dirty="0"/>
                  <a:t>Returns the stochastic Ricker model simulated from time 0 to time </a:t>
                </a:r>
                <a:r>
                  <a:rPr lang="en-US" sz="2400" dirty="0" err="1"/>
                  <a:t>numyears</a:t>
                </a:r>
                <a:r>
                  <a:rPr lang="en-US" sz="2400" dirty="0"/>
                  <a:t> </a:t>
                </a:r>
              </a:p>
              <a:p>
                <a:pPr>
                  <a:lnSpc>
                    <a:spcPct val="90000"/>
                  </a:lnSpc>
                </a:pPr>
                <a:r>
                  <a:rPr lang="en-US" sz="2400" dirty="0"/>
                  <a:t>If </a:t>
                </a:r>
                <a14:m>
                  <m:oMath xmlns:m="http://schemas.openxmlformats.org/officeDocument/2006/math">
                    <m:r>
                      <a:rPr lang="en-GB" sz="2400" i="1">
                        <a:latin typeface="Cambria Math"/>
                      </a:rPr>
                      <m:t>𝜎</m:t>
                    </m:r>
                  </m:oMath>
                </a14:m>
                <a:r>
                  <a:rPr lang="en-US" sz="2400" dirty="0"/>
                  <a:t> is zero, this should do the same as your old Ricker code</a:t>
                </a:r>
              </a:p>
              <a:p>
                <a:pPr>
                  <a:lnSpc>
                    <a:spcPct val="90000"/>
                  </a:lnSpc>
                </a:pPr>
                <a:r>
                  <a:rPr lang="en-US" sz="2400" dirty="0"/>
                  <a:t>If </a:t>
                </a:r>
                <a14:m>
                  <m:oMath xmlns:m="http://schemas.openxmlformats.org/officeDocument/2006/math">
                    <m:r>
                      <a:rPr lang="en-GB" sz="2400" i="1">
                        <a:latin typeface="Cambria Math"/>
                      </a:rPr>
                      <m:t>𝜎</m:t>
                    </m:r>
                    <m:r>
                      <a:rPr lang="en-GB" sz="2400" b="0" i="0" smtClean="0">
                        <a:latin typeface="Cambria Math"/>
                      </a:rPr>
                      <m:t>&gt;0</m:t>
                    </m:r>
                  </m:oMath>
                </a14:m>
                <a:r>
                  <a:rPr lang="en-US" sz="2400" dirty="0"/>
                  <a:t> this should differ on subsequent runs (randomness)</a:t>
                </a:r>
              </a:p>
            </p:txBody>
          </p:sp>
        </mc:Choice>
        <mc:Fallback xmlns="">
          <p:sp>
            <p:nvSpPr>
              <p:cNvPr id="11267" name="Rectangle 3"/>
              <p:cNvSpPr>
                <a:spLocks noGrp="1" noRot="1" noChangeAspect="1" noMove="1" noResize="1" noEditPoints="1" noAdjustHandles="1" noChangeArrowheads="1" noChangeShapeType="1" noTextEdit="1"/>
              </p:cNvSpPr>
              <p:nvPr>
                <p:ph type="body" idx="4294967295"/>
              </p:nvPr>
            </p:nvSpPr>
            <p:spPr>
              <a:blipFill rotWithShape="1">
                <a:blip r:embed="rId3"/>
                <a:stretch>
                  <a:fillRect l="-963" t="-1887" r="-889" b="-11456"/>
                </a:stretch>
              </a:blipFill>
            </p:spPr>
            <p:txBody>
              <a:bodyPr/>
              <a:lstStyle/>
              <a:p>
                <a:r>
                  <a:rPr lang="en-GB">
                    <a:noFill/>
                  </a:rPr>
                  <a:t> </a:t>
                </a:r>
              </a:p>
            </p:txBody>
          </p:sp>
        </mc:Fallback>
      </mc:AlternateContent>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8362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GB" sz="4000"/>
              <a:t>Random samples and permutations</a:t>
            </a:r>
            <a:endParaRPr lang="en-US" sz="4000"/>
          </a:p>
        </p:txBody>
      </p:sp>
      <p:sp>
        <p:nvSpPr>
          <p:cNvPr id="60419" name="Rectangle 3"/>
          <p:cNvSpPr>
            <a:spLocks noGrp="1" noChangeArrowheads="1"/>
          </p:cNvSpPr>
          <p:nvPr>
            <p:ph type="body" idx="1"/>
          </p:nvPr>
        </p:nvSpPr>
        <p:spPr/>
        <p:txBody>
          <a:bodyPr/>
          <a:lstStyle/>
          <a:p>
            <a:pPr>
              <a:lnSpc>
                <a:spcPct val="90000"/>
              </a:lnSpc>
            </a:pPr>
            <a:r>
              <a:rPr lang="en-GB" dirty="0"/>
              <a:t>It is often useful to randomly select the elements of a vector</a:t>
            </a:r>
          </a:p>
          <a:p>
            <a:pPr>
              <a:lnSpc>
                <a:spcPct val="90000"/>
              </a:lnSpc>
            </a:pPr>
            <a:r>
              <a:rPr lang="en-GB" dirty="0"/>
              <a:t>Suppose m has the body masses of rabbits on KU west campus</a:t>
            </a:r>
          </a:p>
          <a:p>
            <a:pPr>
              <a:lnSpc>
                <a:spcPct val="90000"/>
              </a:lnSpc>
            </a:pPr>
            <a:r>
              <a:rPr lang="en-GB" dirty="0"/>
              <a:t>Suppose you shoot one at random (don’t)</a:t>
            </a:r>
          </a:p>
          <a:p>
            <a:pPr>
              <a:lnSpc>
                <a:spcPct val="90000"/>
              </a:lnSpc>
            </a:pPr>
            <a:r>
              <a:rPr lang="en-GB" dirty="0"/>
              <a:t>How big is it? How do you code this? What if you shot 10? </a:t>
            </a:r>
          </a:p>
          <a:p>
            <a:pPr>
              <a:lnSpc>
                <a:spcPct val="90000"/>
              </a:lnSpc>
            </a:pPr>
            <a:r>
              <a:rPr lang="en-GB" dirty="0"/>
              <a:t>Suppose all the people in a village get infected by a disease in random order</a:t>
            </a:r>
          </a:p>
          <a:p>
            <a:pPr>
              <a:lnSpc>
                <a:spcPct val="90000"/>
              </a:lnSpc>
            </a:pPr>
            <a:r>
              <a:rPr lang="en-GB" dirty="0"/>
              <a:t>What order? How do you code this?</a:t>
            </a:r>
            <a:endParaRPr lang="en-US" dirty="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09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68313" y="0"/>
            <a:ext cx="8229600" cy="1143000"/>
          </a:xfrm>
        </p:spPr>
        <p:txBody>
          <a:bodyPr/>
          <a:lstStyle/>
          <a:p>
            <a:r>
              <a:rPr lang="en-GB" sz="4000" dirty="0"/>
              <a:t>Exercise 11: autocorrelation in weather and resampling</a:t>
            </a:r>
            <a:endParaRPr lang="en-US" sz="4000" dirty="0"/>
          </a:p>
        </p:txBody>
      </p:sp>
      <p:sp>
        <p:nvSpPr>
          <p:cNvPr id="61443" name="Rectangle 3"/>
          <p:cNvSpPr>
            <a:spLocks noGrp="1" noChangeArrowheads="1"/>
          </p:cNvSpPr>
          <p:nvPr>
            <p:ph type="body" idx="1"/>
          </p:nvPr>
        </p:nvSpPr>
        <p:spPr/>
        <p:txBody>
          <a:bodyPr/>
          <a:lstStyle/>
          <a:p>
            <a:pPr>
              <a:lnSpc>
                <a:spcPct val="80000"/>
              </a:lnSpc>
            </a:pPr>
            <a:r>
              <a:rPr lang="en-GB" sz="2800" dirty="0"/>
              <a:t>Make a new script, sensibly named, saved in working directory</a:t>
            </a:r>
          </a:p>
          <a:p>
            <a:pPr>
              <a:lnSpc>
                <a:spcPct val="80000"/>
              </a:lnSpc>
            </a:pPr>
            <a:r>
              <a:rPr lang="en-GB" sz="2800" dirty="0"/>
              <a:t>At the top of the script, load and examine and plot </a:t>
            </a:r>
            <a:r>
              <a:rPr lang="en-US" sz="2800" dirty="0" err="1"/>
              <a:t>KeyWestAnnualMeanTemperature.Rdata</a:t>
            </a:r>
            <a:r>
              <a:rPr lang="en-US" sz="2800" dirty="0"/>
              <a:t>, using the command load(‘</a:t>
            </a:r>
            <a:r>
              <a:rPr lang="en-US" sz="2800" dirty="0" err="1"/>
              <a:t>KeyWestAnnualMeanTemperature.Rdata</a:t>
            </a:r>
            <a:r>
              <a:rPr lang="en-US" sz="2800" dirty="0"/>
              <a:t>’)</a:t>
            </a:r>
          </a:p>
          <a:p>
            <a:pPr>
              <a:lnSpc>
                <a:spcPct val="80000"/>
              </a:lnSpc>
            </a:pPr>
            <a:r>
              <a:rPr lang="en-GB" sz="2800" dirty="0"/>
              <a:t>This is the temperature in Key West, Florida for the 20</a:t>
            </a:r>
            <a:r>
              <a:rPr lang="en-GB" sz="2800" baseline="30000" dirty="0"/>
              <a:t>th</a:t>
            </a:r>
            <a:r>
              <a:rPr lang="en-GB" sz="2800" dirty="0"/>
              <a:t> century</a:t>
            </a:r>
          </a:p>
          <a:p>
            <a:pPr>
              <a:lnSpc>
                <a:spcPct val="80000"/>
              </a:lnSpc>
            </a:pPr>
            <a:r>
              <a:rPr lang="en-GB" sz="2800" dirty="0"/>
              <a:t>The question we will answer: Is the temperature one year significantly correlated with the next year?</a:t>
            </a:r>
          </a:p>
          <a:p>
            <a:pPr>
              <a:lnSpc>
                <a:spcPct val="80000"/>
              </a:lnSpc>
            </a:pPr>
            <a:r>
              <a:rPr lang="en-GB" sz="2800" dirty="0"/>
              <a:t>You will want to use the “sample” function</a:t>
            </a:r>
          </a:p>
          <a:p>
            <a:pPr>
              <a:lnSpc>
                <a:spcPct val="80000"/>
              </a:lnSpc>
            </a:pPr>
            <a:r>
              <a:rPr lang="en-GB" sz="2800" dirty="0"/>
              <a:t>Read the help file for “sample” and experiment with it</a:t>
            </a:r>
            <a:endParaRPr lang="en-US" sz="2800" dirty="0"/>
          </a:p>
        </p:txBody>
      </p:sp>
      <p:cxnSp>
        <p:nvCxnSpPr>
          <p:cNvPr id="4" name="Straight Connector 3"/>
          <p:cNvCxnSpPr/>
          <p:nvPr/>
        </p:nvCxnSpPr>
        <p:spPr>
          <a:xfrm>
            <a:off x="0" y="1212850"/>
            <a:ext cx="9144000" cy="1588"/>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689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15216</TotalTime>
  <Words>5180</Words>
  <Application>Microsoft Office PowerPoint</Application>
  <PresentationFormat>On-screen Show (4:3)</PresentationFormat>
  <Paragraphs>666</Paragraphs>
  <Slides>64</Slides>
  <Notes>52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Cambria Math</vt:lpstr>
      <vt:lpstr>Courier New</vt:lpstr>
      <vt:lpstr>Office Theme</vt:lpstr>
      <vt:lpstr>Introduction to programming in R, part 3</vt:lpstr>
      <vt:lpstr>Random numbers</vt:lpstr>
      <vt:lpstr>Random numbers</vt:lpstr>
      <vt:lpstr>Exercise 8: normal random numbers</vt:lpstr>
      <vt:lpstr>Other distributions</vt:lpstr>
      <vt:lpstr>Exercise 9: Other distributions</vt:lpstr>
      <vt:lpstr>Exercise 10: stochastic Ricker</vt:lpstr>
      <vt:lpstr>Random samples and permutations</vt:lpstr>
      <vt:lpstr>Exercise 11: autocorrelation in weather and resampling</vt:lpstr>
      <vt:lpstr>Exercise 11: autocorrelation in weather and resampling</vt:lpstr>
      <vt:lpstr>Pseudo-random and random seeds</vt:lpstr>
      <vt:lpstr>Pseudo-random and random seeds</vt:lpstr>
      <vt:lpstr>What is the point of knowing this?</vt:lpstr>
      <vt:lpstr>Sub-setting vectors</vt:lpstr>
      <vt:lpstr>Sub-setting vectors</vt:lpstr>
      <vt:lpstr>Assignment and recycling</vt:lpstr>
      <vt:lpstr>Assignment and recycling</vt:lpstr>
      <vt:lpstr>Assignment and recycling</vt:lpstr>
      <vt:lpstr>Matrices and arrays</vt:lpstr>
      <vt:lpstr>Matrices and arrays</vt:lpstr>
      <vt:lpstr>Arrays</vt:lpstr>
      <vt:lpstr>Column major order</vt:lpstr>
      <vt:lpstr>Row-major order</vt:lpstr>
      <vt:lpstr>Watch out for recycling (again)</vt:lpstr>
      <vt:lpstr>Watch out for recycling</vt:lpstr>
      <vt:lpstr>Accessing single entries</vt:lpstr>
      <vt:lpstr>Subsets of matrices and arrays</vt:lpstr>
      <vt:lpstr>Subsets of matrices and arrays</vt:lpstr>
      <vt:lpstr>How is a matrix or array stored?</vt:lpstr>
      <vt:lpstr>How is a matrix or array stored?</vt:lpstr>
      <vt:lpstr>Exercise 12: basics of matrices and arrays</vt:lpstr>
      <vt:lpstr>Exercise 13: matrices</vt:lpstr>
      <vt:lpstr>Saving plots</vt:lpstr>
      <vt:lpstr>Saving and loading</vt:lpstr>
      <vt:lpstr>Loading objects from source code</vt:lpstr>
      <vt:lpstr>Exercise 14: source</vt:lpstr>
      <vt:lpstr>Input/output summary</vt:lpstr>
      <vt:lpstr>Lists</vt:lpstr>
      <vt:lpstr>Lists</vt:lpstr>
      <vt:lpstr>Exercise 15: lists of lists</vt:lpstr>
      <vt:lpstr>Data frames</vt:lpstr>
      <vt:lpstr>Data frames behave like lists</vt:lpstr>
      <vt:lpstr>Data frames behave like lists</vt:lpstr>
      <vt:lpstr>Data frames also behave like matrices</vt:lpstr>
      <vt:lpstr>Data frames behave like matrices</vt:lpstr>
      <vt:lpstr>Vectorization for speed</vt:lpstr>
      <vt:lpstr>Exercise 16: loops are slow</vt:lpstr>
      <vt:lpstr>Exercise 16: loops are slow</vt:lpstr>
      <vt:lpstr>How do we speed this up?</vt:lpstr>
      <vt:lpstr>Packages</vt:lpstr>
      <vt:lpstr>Packages</vt:lpstr>
      <vt:lpstr>Installing and loading a package</vt:lpstr>
      <vt:lpstr>Exercise 17: packages</vt:lpstr>
      <vt:lpstr>Packages</vt:lpstr>
      <vt:lpstr>apply</vt:lpstr>
      <vt:lpstr>lapply</vt:lpstr>
      <vt:lpstr>Combinations of programming constructs</vt:lpstr>
      <vt:lpstr>Indentation</vt:lpstr>
      <vt:lpstr>Additional references</vt:lpstr>
      <vt:lpstr>Further reading</vt:lpstr>
      <vt:lpstr>Summary</vt:lpstr>
      <vt:lpstr>More topics to read about</vt:lpstr>
      <vt:lpstr>On your own, and soon (tonight)</vt:lpstr>
      <vt:lpstr>Challenge homework exercise</vt:lpstr>
    </vt:vector>
  </TitlesOfParts>
  <Company>Imperial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c:title>
  <dc:creator>Lawrence Hudson</dc:creator>
  <cp:lastModifiedBy>Reuman, Daniel Clark</cp:lastModifiedBy>
  <cp:revision>548</cp:revision>
  <dcterms:created xsi:type="dcterms:W3CDTF">2009-09-14T14:06:39Z</dcterms:created>
  <dcterms:modified xsi:type="dcterms:W3CDTF">2024-07-04T14:51:48Z</dcterms:modified>
</cp:coreProperties>
</file>