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sldIdLst>
    <p:sldId id="256" r:id="rId2"/>
    <p:sldId id="367" r:id="rId3"/>
    <p:sldId id="404" r:id="rId4"/>
    <p:sldId id="378" r:id="rId5"/>
    <p:sldId id="380" r:id="rId6"/>
    <p:sldId id="401" r:id="rId7"/>
    <p:sldId id="385" r:id="rId8"/>
    <p:sldId id="383" r:id="rId9"/>
    <p:sldId id="387" r:id="rId10"/>
    <p:sldId id="406" r:id="rId11"/>
    <p:sldId id="409" r:id="rId12"/>
    <p:sldId id="408" r:id="rId13"/>
    <p:sldId id="399" r:id="rId14"/>
    <p:sldId id="397" r:id="rId15"/>
    <p:sldId id="398" r:id="rId16"/>
    <p:sldId id="393" r:id="rId17"/>
    <p:sldId id="405" r:id="rId18"/>
    <p:sldId id="400" r:id="rId19"/>
    <p:sldId id="407" r:id="rId20"/>
    <p:sldId id="403" r:id="rId21"/>
    <p:sldId id="384" r:id="rId22"/>
    <p:sldId id="336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C8F4"/>
    <a:srgbClr val="B7DBFF"/>
    <a:srgbClr val="369CF8"/>
    <a:srgbClr val="99CCFF"/>
    <a:srgbClr val="9999FF"/>
    <a:srgbClr val="FF9966"/>
    <a:srgbClr val="FFFFFF"/>
    <a:srgbClr val="6666FF"/>
    <a:srgbClr val="A3D2F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6016" autoAdjust="0"/>
  </p:normalViewPr>
  <p:slideViewPr>
    <p:cSldViewPr snapToObjects="1">
      <p:cViewPr varScale="1">
        <p:scale>
          <a:sx n="98" d="100"/>
          <a:sy n="98" d="100"/>
        </p:scale>
        <p:origin x="258" y="84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hnwang\Desktop\PPT\&#23545;&#2760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/>
              <a:t>算法准确度对比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top1</c:v>
                </c:pt>
                <c:pt idx="1">
                  <c:v>top3</c:v>
                </c:pt>
                <c:pt idx="2">
                  <c:v>top5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0.46</c:v>
                </c:pt>
                <c:pt idx="1">
                  <c:v>0.6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E2-4C23-B650-E3C0EC086D6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w2v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top1</c:v>
                </c:pt>
                <c:pt idx="1">
                  <c:v>top3</c:v>
                </c:pt>
                <c:pt idx="2">
                  <c:v>top5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0.28000000000000003</c:v>
                </c:pt>
                <c:pt idx="1">
                  <c:v>0.46</c:v>
                </c:pt>
                <c:pt idx="2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E2-4C23-B650-E3C0EC086D6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bm25</c:v>
                </c:pt>
              </c:strCache>
            </c:strRef>
          </c:tx>
          <c:spPr>
            <a:solidFill>
              <a:schemeClr val="accent3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top1</c:v>
                </c:pt>
                <c:pt idx="1">
                  <c:v>top3</c:v>
                </c:pt>
                <c:pt idx="2">
                  <c:v>top5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0.6</c:v>
                </c:pt>
                <c:pt idx="1">
                  <c:v>0.76</c:v>
                </c:pt>
                <c:pt idx="2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E2-4C23-B650-E3C0EC086D6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stacking</c:v>
                </c:pt>
              </c:strCache>
            </c:strRef>
          </c:tx>
          <c:spPr>
            <a:solidFill>
              <a:schemeClr val="accent4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top1</c:v>
                </c:pt>
                <c:pt idx="1">
                  <c:v>top3</c:v>
                </c:pt>
                <c:pt idx="2">
                  <c:v>top5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0.62</c:v>
                </c:pt>
                <c:pt idx="1">
                  <c:v>0.8</c:v>
                </c:pt>
                <c:pt idx="2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E2-4C23-B650-E3C0EC086D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24241976"/>
        <c:axId val="424244272"/>
      </c:barChart>
      <c:catAx>
        <c:axId val="42424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244272"/>
        <c:crosses val="autoZero"/>
        <c:auto val="1"/>
        <c:lblAlgn val="ctr"/>
        <c:lblOffset val="100"/>
        <c:noMultiLvlLbl val="0"/>
      </c:catAx>
      <c:valAx>
        <c:axId val="42424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24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AD631-4981-47E8-9CAF-6C365453E16E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91A94-9A74-4BD3-B6EC-DEE3C44AA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5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1A94-9A74-4BD3-B6EC-DEE3C44AA3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34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1A94-9A74-4BD3-B6EC-DEE3C44AA38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1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1A94-9A74-4BD3-B6EC-DEE3C44AA38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634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6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1A94-9A74-4BD3-B6EC-DEE3C44AA38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92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1A94-9A74-4BD3-B6EC-DEE3C44AA38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51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1A94-9A74-4BD3-B6EC-DEE3C44AA38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51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fld id="{EFD21122-506D-4BA6-B417-91B7424D0450}" type="slidenum">
              <a:rPr lang="zh-CN" altLang="en-US">
                <a:latin typeface="Calibri" pitchFamily="34" charset="0"/>
                <a:ea typeface="宋体" charset="-122"/>
              </a:rPr>
              <a:pPr/>
              <a:t>22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77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E84910DE-74D2-4844-AE0D-52FA6D436C83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1A94-9A74-4BD3-B6EC-DEE3C44AA38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48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1A94-9A74-4BD3-B6EC-DEE3C44AA38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15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1A94-9A74-4BD3-B6EC-DEE3C44AA3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2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1A94-9A74-4BD3-B6EC-DEE3C44AA3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1A94-9A74-4BD3-B6EC-DEE3C44AA3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26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1A94-9A74-4BD3-B6EC-DEE3C44AA3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3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1A94-9A74-4BD3-B6EC-DEE3C44AA38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2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/Users/hankkang/Desktop/需求/S3 logo/PPT 1.pngPPT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624421" y="2613027"/>
            <a:ext cx="10943167" cy="960439"/>
          </a:xfrm>
        </p:spPr>
        <p:txBody>
          <a:bodyPr/>
          <a:lstStyle>
            <a:lvl1pPr algn="ctr">
              <a:defRPr sz="34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626537" y="3429000"/>
            <a:ext cx="10943167" cy="720725"/>
          </a:xfrm>
        </p:spPr>
        <p:txBody>
          <a:bodyPr anchor="ctr"/>
          <a:lstStyle>
            <a:lvl1pPr marL="0" indent="0" algn="ctr">
              <a:buFont typeface="Arial" pitchFamily="34" charset="0"/>
              <a:buNone/>
              <a:defRPr sz="2400" b="0">
                <a:solidFill>
                  <a:srgbClr val="5F5F5F"/>
                </a:solidFill>
                <a:ea typeface="微软雅黑" pitchFamily="34" charset="-122"/>
              </a:defRPr>
            </a:lvl1pPr>
          </a:lstStyle>
          <a:p>
            <a:pPr lvl="0"/>
            <a:r>
              <a:rPr lang="zh-CN" noProof="0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34016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42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4967" y="190501"/>
            <a:ext cx="2734733" cy="6046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537" y="190501"/>
            <a:ext cx="8005233" cy="6046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021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747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194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533" y="981076"/>
            <a:ext cx="5369984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721" y="981076"/>
            <a:ext cx="536998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521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063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7449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5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933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15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/Users/hankkang/Desktop/需求/S3 logo/PPT2.pngPPT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6537" y="981076"/>
            <a:ext cx="10943167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626537" y="190502"/>
            <a:ext cx="1094316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9E00"/>
        </a:buClr>
        <a:buSzPct val="100000"/>
        <a:buFont typeface="Arial" charset="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CC99"/>
        </a:buClr>
        <a:buSzPct val="100000"/>
        <a:buFont typeface="Arial" charset="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89E1"/>
        </a:buClr>
        <a:buSzPct val="100000"/>
        <a:buFont typeface="Arial" charset="0"/>
        <a:buChar char="•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3" Type="http://schemas.openxmlformats.org/officeDocument/2006/relationships/tags" Target="../tags/tag16.xml"/><Relationship Id="rId21" Type="http://schemas.openxmlformats.org/officeDocument/2006/relationships/tags" Target="../tags/tag34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notesSlide" Target="../notesSlides/notesSlide1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6" y="2420888"/>
            <a:ext cx="8207375" cy="960437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实习答辩</a:t>
            </a:r>
            <a:r>
              <a:rPr lang="en-US" altLang="zh-CN" sz="4000" dirty="0"/>
              <a:t>——</a:t>
            </a:r>
            <a:r>
              <a:rPr lang="zh-CN" altLang="en-US" sz="4000" dirty="0"/>
              <a:t>腾讯</a:t>
            </a:r>
            <a:r>
              <a:rPr lang="en-US" altLang="zh-CN" sz="4000" dirty="0"/>
              <a:t>HR</a:t>
            </a:r>
            <a:r>
              <a:rPr lang="zh-CN" altLang="en-US" sz="4000" dirty="0"/>
              <a:t>小</a:t>
            </a:r>
            <a:r>
              <a:rPr lang="en-US" altLang="zh-CN" sz="4000" dirty="0"/>
              <a:t>T</a:t>
            </a:r>
            <a:endParaRPr lang="zh-CN" altLang="zh-CN" sz="40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91F38D3C-1E26-44EB-AC23-0A6C3A14DBEE}"/>
              </a:ext>
            </a:extLst>
          </p:cNvPr>
          <p:cNvSpPr txBox="1">
            <a:spLocks/>
          </p:cNvSpPr>
          <p:nvPr/>
        </p:nvSpPr>
        <p:spPr bwMode="auto">
          <a:xfrm>
            <a:off x="8040216" y="4348489"/>
            <a:ext cx="379174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9E00"/>
              </a:buClr>
              <a:buSzPct val="100000"/>
              <a:buFont typeface="Arial" pitchFamily="34" charset="0"/>
              <a:buNone/>
              <a:defRPr sz="2400" b="0">
                <a:solidFill>
                  <a:srgbClr val="5F5F5F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100000"/>
              <a:buFont typeface="Arial" charset="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89E1"/>
              </a:buClr>
              <a:buSzPct val="100000"/>
              <a:buFont typeface="Arial" charset="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zh-CN" altLang="en-US" kern="0" dirty="0">
                <a:latin typeface="微软雅黑" panose="020B0503020204020204" pitchFamily="34" charset="-122"/>
              </a:rPr>
              <a:t>实习生：王浩宁   温晓芳</a:t>
            </a:r>
            <a:br>
              <a:rPr lang="zh-CN" altLang="en-US" kern="0" dirty="0">
                <a:latin typeface="微软雅黑" panose="020B0503020204020204" pitchFamily="34" charset="-122"/>
              </a:rPr>
            </a:br>
            <a:r>
              <a:rPr lang="zh-CN" altLang="en-US" kern="0" dirty="0">
                <a:latin typeface="微软雅黑" panose="020B0503020204020204" pitchFamily="34" charset="-122"/>
              </a:rPr>
              <a:t>时   间： </a:t>
            </a:r>
            <a:r>
              <a:rPr lang="en-US" altLang="zh-CN" kern="0" dirty="0">
                <a:latin typeface="微软雅黑" panose="020B0503020204020204" pitchFamily="34" charset="-122"/>
              </a:rPr>
              <a:t>2018</a:t>
            </a:r>
            <a:r>
              <a:rPr lang="zh-CN" altLang="en-US" kern="0" dirty="0">
                <a:latin typeface="微软雅黑" panose="020B0503020204020204" pitchFamily="34" charset="-122"/>
              </a:rPr>
              <a:t>年</a:t>
            </a:r>
            <a:r>
              <a:rPr lang="en-US" altLang="zh-CN" kern="0" dirty="0">
                <a:latin typeface="微软雅黑" panose="020B0503020204020204" pitchFamily="34" charset="-122"/>
              </a:rPr>
              <a:t>8</a:t>
            </a:r>
            <a:r>
              <a:rPr lang="zh-CN" altLang="en-US" kern="0" dirty="0">
                <a:latin typeface="微软雅黑" panose="020B0503020204020204" pitchFamily="34" charset="-122"/>
              </a:rPr>
              <a:t>月</a:t>
            </a:r>
            <a:r>
              <a:rPr lang="en-US" altLang="zh-CN" kern="0" dirty="0">
                <a:latin typeface="微软雅黑" panose="020B0503020204020204" pitchFamily="34" charset="-122"/>
              </a:rPr>
              <a:t>29</a:t>
            </a:r>
            <a:r>
              <a:rPr lang="zh-CN" altLang="en-US" kern="0" dirty="0">
                <a:latin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A3D2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加入基于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BiLSTM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的分类模型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、技术流程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31D4989-82F0-44BB-93BE-B24F673A7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868032"/>
            <a:ext cx="5321300" cy="487563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CD554E5-55EF-414D-AD2B-626BBF79F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61" y="3528166"/>
            <a:ext cx="4480778" cy="104243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2EA83F5-4173-43FB-9B3D-A4B594B3F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1" y="1030204"/>
            <a:ext cx="4441030" cy="107484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8D63F84-AF43-446F-8DE8-CA3E8309C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61" y="4795138"/>
            <a:ext cx="4439045" cy="112756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225BA4E-E244-4751-8232-9D65E9043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1" y="2260505"/>
            <a:ext cx="4480778" cy="11188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9CEEFEC-7E8D-49A5-A5FB-90AD1E1262F6}"/>
              </a:ext>
            </a:extLst>
          </p:cNvPr>
          <p:cNvSpPr txBox="1"/>
          <p:nvPr/>
        </p:nvSpPr>
        <p:spPr>
          <a:xfrm>
            <a:off x="8233231" y="5735105"/>
            <a:ext cx="299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[0.341,-1.267,……,2.358]</a:t>
            </a:r>
          </a:p>
          <a:p>
            <a:r>
              <a:rPr lang="en-US" altLang="zh-CN" dirty="0"/>
              <a:t>[2.275,1.369,……,-1.365]	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F2039C-0752-4CA6-82F2-3C8FF3D875DA}"/>
              </a:ext>
            </a:extLst>
          </p:cNvPr>
          <p:cNvSpPr txBox="1"/>
          <p:nvPr/>
        </p:nvSpPr>
        <p:spPr>
          <a:xfrm>
            <a:off x="6023992" y="5995029"/>
            <a:ext cx="117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申请 休假</a:t>
            </a:r>
            <a:r>
              <a:rPr lang="en-US" altLang="zh-CN" dirty="0"/>
              <a:t>	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FFA1581-6CC3-44C6-9309-924C8BBC3A77}"/>
              </a:ext>
            </a:extLst>
          </p:cNvPr>
          <p:cNvCxnSpPr>
            <a:cxnSpLocks/>
          </p:cNvCxnSpPr>
          <p:nvPr/>
        </p:nvCxnSpPr>
        <p:spPr>
          <a:xfrm flipV="1">
            <a:off x="6456040" y="5733257"/>
            <a:ext cx="576064" cy="36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CD2D717-26F9-41E1-9FA5-AE9440D21E99}"/>
              </a:ext>
            </a:extLst>
          </p:cNvPr>
          <p:cNvCxnSpPr>
            <a:cxnSpLocks/>
          </p:cNvCxnSpPr>
          <p:nvPr/>
        </p:nvCxnSpPr>
        <p:spPr>
          <a:xfrm flipV="1">
            <a:off x="7053375" y="5724883"/>
            <a:ext cx="491685" cy="34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3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TF-IDF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原理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、技术流程</a:t>
            </a:r>
          </a:p>
        </p:txBody>
      </p:sp>
      <p:sp>
        <p:nvSpPr>
          <p:cNvPr id="3" name="AutoShape 4" descr="https://img-blog.csdn.net/20140825180941890?watermark/2/text/aHR0cDovL2Jsb2cuY3Nkbi5uZXQvd2R4aW4xMzIy/font/5a6L5L2T/fontsize/400/fill/I0JBQkFCMA==/dissolve/70/gravity/SouthEast">
            <a:extLst>
              <a:ext uri="{FF2B5EF4-FFF2-40B4-BE49-F238E27FC236}">
                <a16:creationId xmlns:a16="http://schemas.microsoft.com/office/drawing/2014/main" id="{3286CEBA-65DB-4805-9EFD-63C7DA169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862EA3-B110-4943-B9FB-995346DC4637}"/>
              </a:ext>
            </a:extLst>
          </p:cNvPr>
          <p:cNvSpPr txBox="1"/>
          <p:nvPr/>
        </p:nvSpPr>
        <p:spPr>
          <a:xfrm>
            <a:off x="1152614" y="3212068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TF</a:t>
            </a:r>
            <a:r>
              <a:rPr lang="zh-CN" altLang="en-US" dirty="0"/>
              <a:t>：找到出现次数最多的词。如果某个词很重要，它应该在这句话中多次出现。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619099-80C1-4E0C-824D-4240BA748603}"/>
              </a:ext>
            </a:extLst>
          </p:cNvPr>
          <p:cNvSpPr/>
          <p:nvPr/>
        </p:nvSpPr>
        <p:spPr>
          <a:xfrm>
            <a:off x="1152614" y="3715525"/>
            <a:ext cx="9865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IDF:</a:t>
            </a:r>
            <a:r>
              <a:rPr lang="zh-CN" altLang="en-US" dirty="0"/>
              <a:t>如果一个词越常见，那么分母就越大，逆文档频率就越小越接近</a:t>
            </a:r>
            <a:r>
              <a:rPr lang="en-US" altLang="zh-CN" dirty="0"/>
              <a:t>0</a:t>
            </a:r>
            <a:r>
              <a:rPr lang="zh-CN" altLang="en-US" dirty="0"/>
              <a:t>。分母之所以要加</a:t>
            </a:r>
            <a:r>
              <a:rPr lang="en-US" altLang="zh-CN" dirty="0"/>
              <a:t>1</a:t>
            </a:r>
            <a:r>
              <a:rPr lang="zh-CN" altLang="en-US" dirty="0"/>
              <a:t>，是为了避免分母为</a:t>
            </a:r>
            <a:r>
              <a:rPr lang="en-US" altLang="zh-CN" dirty="0"/>
              <a:t>0</a:t>
            </a:r>
            <a:r>
              <a:rPr lang="zh-CN" altLang="en-US" dirty="0"/>
              <a:t>（即所有文档都不包含该词）。</a:t>
            </a:r>
          </a:p>
        </p:txBody>
      </p:sp>
      <p:pic>
        <p:nvPicPr>
          <p:cNvPr id="2052" name="Picture 4" descr="http://www.ruanyifeng.com/blogimg/asset/201303/bg2013031507.png">
            <a:extLst>
              <a:ext uri="{FF2B5EF4-FFF2-40B4-BE49-F238E27FC236}">
                <a16:creationId xmlns:a16="http://schemas.microsoft.com/office/drawing/2014/main" id="{0A149F98-5C67-4AEE-A802-317FEB89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42" y="2429294"/>
            <a:ext cx="52387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uanyifeng.com/blogimg/asset/201303/bg2013031506.png">
            <a:extLst>
              <a:ext uri="{FF2B5EF4-FFF2-40B4-BE49-F238E27FC236}">
                <a16:creationId xmlns:a16="http://schemas.microsoft.com/office/drawing/2014/main" id="{6427A6AB-7245-4AF9-B93B-DC84D5AC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62" y="1086688"/>
            <a:ext cx="523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uanyifeng.com/blogimg/asset/201303/bg2013031504.png">
            <a:extLst>
              <a:ext uri="{FF2B5EF4-FFF2-40B4-BE49-F238E27FC236}">
                <a16:creationId xmlns:a16="http://schemas.microsoft.com/office/drawing/2014/main" id="{3E6FEA49-335E-44A7-8CBD-7C0849C21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99" y="891482"/>
            <a:ext cx="5071832" cy="142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9D803A7-77A5-4143-BAEC-80B7B72ADB03}"/>
              </a:ext>
            </a:extLst>
          </p:cNvPr>
          <p:cNvGrpSpPr/>
          <p:nvPr/>
        </p:nvGrpSpPr>
        <p:grpSpPr>
          <a:xfrm>
            <a:off x="4376091" y="4489006"/>
            <a:ext cx="3630505" cy="1822640"/>
            <a:chOff x="4376091" y="4489006"/>
            <a:chExt cx="3630505" cy="182264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FB8F1D-30DA-43E1-ADAE-14DD6F6B91D4}"/>
                </a:ext>
              </a:extLst>
            </p:cNvPr>
            <p:cNvSpPr txBox="1"/>
            <p:nvPr/>
          </p:nvSpPr>
          <p:spPr>
            <a:xfrm>
              <a:off x="4422761" y="5942314"/>
              <a:ext cx="3490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[0.21</a:t>
              </a:r>
              <a:r>
                <a:rPr lang="zh-CN" altLang="en-US" dirty="0"/>
                <a:t>，</a:t>
              </a:r>
              <a:r>
                <a:rPr lang="en-US" altLang="zh-CN" dirty="0"/>
                <a:t>0.54</a:t>
              </a:r>
              <a:r>
                <a:rPr lang="zh-CN" altLang="en-US" dirty="0"/>
                <a:t>，</a:t>
              </a:r>
              <a:r>
                <a:rPr lang="en-US" altLang="zh-CN" dirty="0"/>
                <a:t>0.34</a:t>
              </a:r>
              <a:r>
                <a:rPr lang="zh-CN" altLang="en-US" dirty="0"/>
                <a:t>，</a:t>
              </a:r>
              <a:r>
                <a:rPr lang="en-US" altLang="zh-CN" dirty="0"/>
                <a:t>0.51</a:t>
              </a:r>
              <a:r>
                <a:rPr lang="zh-CN" altLang="en-US" dirty="0"/>
                <a:t>，</a:t>
              </a:r>
              <a:r>
                <a:rPr lang="en-US" altLang="zh-CN" dirty="0"/>
                <a:t>0.60]</a:t>
              </a:r>
              <a:endParaRPr lang="zh-CN" altLang="en-US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6986370-03F1-43C7-9ADB-FC75C735A5CD}"/>
                </a:ext>
              </a:extLst>
            </p:cNvPr>
            <p:cNvSpPr txBox="1"/>
            <p:nvPr/>
          </p:nvSpPr>
          <p:spPr>
            <a:xfrm>
              <a:off x="4422761" y="5269462"/>
              <a:ext cx="35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[</a:t>
              </a:r>
              <a:r>
                <a:rPr lang="zh-CN" altLang="en-US" dirty="0"/>
                <a:t>员工   入职   当天   填写   材料 </a:t>
              </a:r>
              <a:r>
                <a:rPr lang="en-US" altLang="zh-CN" dirty="0"/>
                <a:t>]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EA772BF-A11C-4B9F-A73B-B8E2CEA877F5}"/>
                </a:ext>
              </a:extLst>
            </p:cNvPr>
            <p:cNvSpPr txBox="1"/>
            <p:nvPr/>
          </p:nvSpPr>
          <p:spPr>
            <a:xfrm>
              <a:off x="4376091" y="4489006"/>
              <a:ext cx="35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员工入职当天需要填写什么资料？</a:t>
              </a:r>
            </a:p>
          </p:txBody>
        </p:sp>
        <p:sp>
          <p:nvSpPr>
            <p:cNvPr id="4" name="箭头: 下 3">
              <a:extLst>
                <a:ext uri="{FF2B5EF4-FFF2-40B4-BE49-F238E27FC236}">
                  <a16:creationId xmlns:a16="http://schemas.microsoft.com/office/drawing/2014/main" id="{6270FD16-8CFA-436D-BDC1-4FC9D4F15029}"/>
                </a:ext>
              </a:extLst>
            </p:cNvPr>
            <p:cNvSpPr/>
            <p:nvPr/>
          </p:nvSpPr>
          <p:spPr>
            <a:xfrm>
              <a:off x="5943600" y="4858338"/>
              <a:ext cx="141562" cy="370862"/>
            </a:xfrm>
            <a:prstGeom prst="downArrow">
              <a:avLst/>
            </a:prstGeom>
            <a:solidFill>
              <a:schemeClr val="accent1">
                <a:lumMod val="50000"/>
                <a:alpha val="2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869AD36E-E783-43A5-BC51-5911E94F9DD0}"/>
                </a:ext>
              </a:extLst>
            </p:cNvPr>
            <p:cNvSpPr/>
            <p:nvPr/>
          </p:nvSpPr>
          <p:spPr>
            <a:xfrm>
              <a:off x="5943600" y="5598532"/>
              <a:ext cx="141562" cy="370862"/>
            </a:xfrm>
            <a:prstGeom prst="downArrow">
              <a:avLst/>
            </a:prstGeom>
            <a:solidFill>
              <a:schemeClr val="accent1">
                <a:lumMod val="50000"/>
                <a:alpha val="2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3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、技术流程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BEAFD55-69EC-4E75-8ADF-3028C69B9FDA}"/>
              </a:ext>
            </a:extLst>
          </p:cNvPr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词袋模型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1C38C54-9B87-44F8-A907-64D27CB4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717178"/>
            <a:ext cx="5417852" cy="1351781"/>
          </a:xfrm>
          <a:prstGeom prst="rect">
            <a:avLst/>
          </a:prstGeom>
        </p:spPr>
      </p:pic>
      <p:sp>
        <p:nvSpPr>
          <p:cNvPr id="33" name="箭头: 下 32">
            <a:extLst>
              <a:ext uri="{FF2B5EF4-FFF2-40B4-BE49-F238E27FC236}">
                <a16:creationId xmlns:a16="http://schemas.microsoft.com/office/drawing/2014/main" id="{584FF22D-BA7F-45B5-AF1E-8363CB9D9657}"/>
              </a:ext>
            </a:extLst>
          </p:cNvPr>
          <p:cNvSpPr/>
          <p:nvPr/>
        </p:nvSpPr>
        <p:spPr>
          <a:xfrm>
            <a:off x="8220644" y="3068959"/>
            <a:ext cx="393700" cy="648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B001061-42A3-407E-84B2-5DCB32991E02}"/>
              </a:ext>
            </a:extLst>
          </p:cNvPr>
          <p:cNvSpPr txBox="1"/>
          <p:nvPr/>
        </p:nvSpPr>
        <p:spPr>
          <a:xfrm>
            <a:off x="6433216" y="3766541"/>
            <a:ext cx="481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员工：</a:t>
            </a:r>
            <a:r>
              <a:rPr lang="en-US" altLang="zh-CN" dirty="0"/>
              <a:t>[1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…]</a:t>
            </a:r>
          </a:p>
          <a:p>
            <a:r>
              <a:rPr lang="zh-CN" altLang="en-US" dirty="0"/>
              <a:t>入职：</a:t>
            </a:r>
            <a:r>
              <a:rPr lang="en-US" altLang="zh-CN" dirty="0"/>
              <a:t>[0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…]	</a:t>
            </a:r>
          </a:p>
          <a:p>
            <a:r>
              <a:rPr lang="en-US" altLang="zh-CN" dirty="0"/>
              <a:t>			……</a:t>
            </a:r>
          </a:p>
          <a:p>
            <a:r>
              <a:rPr lang="zh-CN" altLang="en-US" dirty="0"/>
              <a:t>材料：</a:t>
            </a:r>
            <a:r>
              <a:rPr lang="en-US" altLang="zh-CN" dirty="0"/>
              <a:t>[0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…]</a:t>
            </a:r>
            <a:endParaRPr lang="zh-CN" altLang="en-US" dirty="0"/>
          </a:p>
        </p:txBody>
      </p:sp>
      <p:sp>
        <p:nvSpPr>
          <p:cNvPr id="2048" name="右大括号 2047">
            <a:extLst>
              <a:ext uri="{FF2B5EF4-FFF2-40B4-BE49-F238E27FC236}">
                <a16:creationId xmlns:a16="http://schemas.microsoft.com/office/drawing/2014/main" id="{2D98AF95-1753-448F-A8CF-F2AC09B0AE02}"/>
              </a:ext>
            </a:extLst>
          </p:cNvPr>
          <p:cNvSpPr/>
          <p:nvPr/>
        </p:nvSpPr>
        <p:spPr>
          <a:xfrm>
            <a:off x="9747868" y="3766541"/>
            <a:ext cx="576064" cy="1200329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9" name="文本框 2048">
            <a:extLst>
              <a:ext uri="{FF2B5EF4-FFF2-40B4-BE49-F238E27FC236}">
                <a16:creationId xmlns:a16="http://schemas.microsoft.com/office/drawing/2014/main" id="{765CB695-00AA-46B3-8BA5-49AFBAD0E1D5}"/>
              </a:ext>
            </a:extLst>
          </p:cNvPr>
          <p:cNvSpPr txBox="1"/>
          <p:nvPr/>
        </p:nvSpPr>
        <p:spPr>
          <a:xfrm>
            <a:off x="10395940" y="4182039"/>
            <a:ext cx="153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5x20000</a:t>
            </a:r>
            <a:r>
              <a:rPr lang="zh-CN" altLang="en-US" dirty="0"/>
              <a:t>维度</a:t>
            </a: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6AE584F1-B369-4CF8-BAAF-11B6C3D7EB88}"/>
              </a:ext>
            </a:extLst>
          </p:cNvPr>
          <p:cNvSpPr/>
          <p:nvPr/>
        </p:nvSpPr>
        <p:spPr>
          <a:xfrm>
            <a:off x="8176194" y="5068813"/>
            <a:ext cx="393700" cy="648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FA70F0C-EE89-4CFF-947D-44034A3201AC}"/>
              </a:ext>
            </a:extLst>
          </p:cNvPr>
          <p:cNvSpPr txBox="1"/>
          <p:nvPr/>
        </p:nvSpPr>
        <p:spPr>
          <a:xfrm>
            <a:off x="8808114" y="5208183"/>
            <a:ext cx="175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</a:t>
            </a:r>
            <a:r>
              <a:rPr lang="en-US" altLang="zh-CN" dirty="0"/>
              <a:t>TF-IDF</a:t>
            </a:r>
            <a:r>
              <a:rPr lang="zh-CN" altLang="en-US" dirty="0"/>
              <a:t>值</a:t>
            </a:r>
          </a:p>
        </p:txBody>
      </p:sp>
      <p:sp>
        <p:nvSpPr>
          <p:cNvPr id="2050" name="文本框 2049">
            <a:extLst>
              <a:ext uri="{FF2B5EF4-FFF2-40B4-BE49-F238E27FC236}">
                <a16:creationId xmlns:a16="http://schemas.microsoft.com/office/drawing/2014/main" id="{4AE7B167-B79C-4CD7-8F4E-436275C4D07C}"/>
              </a:ext>
            </a:extLst>
          </p:cNvPr>
          <p:cNvSpPr txBox="1"/>
          <p:nvPr/>
        </p:nvSpPr>
        <p:spPr>
          <a:xfrm>
            <a:off x="5735960" y="58188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最终句子向量： </a:t>
            </a:r>
            <a:r>
              <a:rPr lang="en-US" altLang="zh-CN" dirty="0"/>
              <a:t>[0.21</a:t>
            </a:r>
            <a:r>
              <a:rPr lang="zh-CN" altLang="en-US" dirty="0"/>
              <a:t>，</a:t>
            </a:r>
            <a:r>
              <a:rPr lang="en-US" altLang="zh-CN" dirty="0"/>
              <a:t>0.54</a:t>
            </a:r>
            <a:r>
              <a:rPr lang="zh-CN" altLang="en-US" dirty="0"/>
              <a:t>，</a:t>
            </a:r>
            <a:r>
              <a:rPr lang="en-US" altLang="zh-CN" dirty="0"/>
              <a:t>0.34</a:t>
            </a:r>
            <a:r>
              <a:rPr lang="zh-CN" altLang="en-US" dirty="0"/>
              <a:t>，</a:t>
            </a:r>
            <a:r>
              <a:rPr lang="en-US" altLang="zh-CN" dirty="0"/>
              <a:t>0.51</a:t>
            </a:r>
            <a:r>
              <a:rPr lang="zh-CN" altLang="en-US" dirty="0"/>
              <a:t>，</a:t>
            </a:r>
            <a:r>
              <a:rPr lang="en-US" altLang="zh-CN" dirty="0"/>
              <a:t>0.60</a:t>
            </a:r>
            <a:r>
              <a:rPr lang="zh-CN" altLang="en-US" dirty="0"/>
              <a:t>，</a:t>
            </a:r>
            <a:r>
              <a:rPr lang="en-US" altLang="zh-CN" dirty="0"/>
              <a:t>……]</a:t>
            </a:r>
            <a:endParaRPr lang="zh-CN" altLang="en-US" dirty="0"/>
          </a:p>
        </p:txBody>
      </p:sp>
      <p:sp>
        <p:nvSpPr>
          <p:cNvPr id="2" name="泪滴形 1">
            <a:extLst>
              <a:ext uri="{FF2B5EF4-FFF2-40B4-BE49-F238E27FC236}">
                <a16:creationId xmlns:a16="http://schemas.microsoft.com/office/drawing/2014/main" id="{1E4CDB3E-9AD4-476F-94E8-68EBDB886A3E}"/>
              </a:ext>
            </a:extLst>
          </p:cNvPr>
          <p:cNvSpPr/>
          <p:nvPr/>
        </p:nvSpPr>
        <p:spPr>
          <a:xfrm rot="19166648">
            <a:off x="626022" y="2115140"/>
            <a:ext cx="3870166" cy="4133798"/>
          </a:xfrm>
          <a:prstGeom prst="teardrop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F8AF1C-FD47-4F4F-AB6B-6AD481F38BEE}"/>
              </a:ext>
            </a:extLst>
          </p:cNvPr>
          <p:cNvSpPr txBox="1"/>
          <p:nvPr/>
        </p:nvSpPr>
        <p:spPr>
          <a:xfrm>
            <a:off x="2190246" y="2325038"/>
            <a:ext cx="118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腾讯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1EEF66-70D4-469B-8DA2-FBE9195BAB5C}"/>
              </a:ext>
            </a:extLst>
          </p:cNvPr>
          <p:cNvSpPr txBox="1"/>
          <p:nvPr/>
        </p:nvSpPr>
        <p:spPr>
          <a:xfrm>
            <a:off x="1139768" y="4196995"/>
            <a:ext cx="138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BF2121-C603-4EAD-B13F-3E1159C80252}"/>
              </a:ext>
            </a:extLst>
          </p:cNvPr>
          <p:cNvSpPr txBox="1"/>
          <p:nvPr/>
        </p:nvSpPr>
        <p:spPr>
          <a:xfrm>
            <a:off x="3040885" y="3342391"/>
            <a:ext cx="141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加班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390075-7094-4CA8-AF03-CA6FB19E6A94}"/>
              </a:ext>
            </a:extLst>
          </p:cNvPr>
          <p:cNvSpPr txBox="1"/>
          <p:nvPr/>
        </p:nvSpPr>
        <p:spPr>
          <a:xfrm>
            <a:off x="2471968" y="4855180"/>
            <a:ext cx="141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户籍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DC79C2-96AA-44BB-A4E2-D1EE67F05AA6}"/>
              </a:ext>
            </a:extLst>
          </p:cNvPr>
          <p:cNvSpPr txBox="1"/>
          <p:nvPr/>
        </p:nvSpPr>
        <p:spPr>
          <a:xfrm>
            <a:off x="2227145" y="3793954"/>
            <a:ext cx="141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0C1A31-5CC9-412F-BD5F-A54EA5261DB9}"/>
              </a:ext>
            </a:extLst>
          </p:cNvPr>
          <p:cNvSpPr/>
          <p:nvPr/>
        </p:nvSpPr>
        <p:spPr>
          <a:xfrm>
            <a:off x="1870665" y="272807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FEDEC8-045F-4D6A-869F-7AB3F3DE3A5E}"/>
              </a:ext>
            </a:extLst>
          </p:cNvPr>
          <p:cNvSpPr/>
          <p:nvPr/>
        </p:nvSpPr>
        <p:spPr>
          <a:xfrm>
            <a:off x="2783764" y="765524"/>
            <a:ext cx="349326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20000</a:t>
            </a:r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个词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6EAFD57-EAA2-4A9D-9796-320CDE848F22}"/>
              </a:ext>
            </a:extLst>
          </p:cNvPr>
          <p:cNvSpPr/>
          <p:nvPr/>
        </p:nvSpPr>
        <p:spPr>
          <a:xfrm rot="7820291">
            <a:off x="3528387" y="1736245"/>
            <a:ext cx="842657" cy="607860"/>
          </a:xfrm>
          <a:prstGeom prst="rightArrow">
            <a:avLst/>
          </a:prstGeom>
          <a:solidFill>
            <a:srgbClr val="B7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2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2048" grpId="0" animBg="1"/>
      <p:bldP spid="2049" grpId="0"/>
      <p:bldP spid="38" grpId="0" animBg="1"/>
      <p:bldP spid="39" grpId="0"/>
      <p:bldP spid="20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BM25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原理（改进的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TF-IDF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、技术流程</a:t>
            </a:r>
          </a:p>
        </p:txBody>
      </p:sp>
      <p:sp>
        <p:nvSpPr>
          <p:cNvPr id="3" name="AutoShape 4" descr="https://img-blog.csdn.net/20140825180941890?watermark/2/text/aHR0cDovL2Jsb2cuY3Nkbi5uZXQvd2R4aW4xMzIy/font/5a6L5L2T/fontsize/400/fill/I0JBQkFCMA==/dissolve/70/gravity/SouthEast">
            <a:extLst>
              <a:ext uri="{FF2B5EF4-FFF2-40B4-BE49-F238E27FC236}">
                <a16:creationId xmlns:a16="http://schemas.microsoft.com/office/drawing/2014/main" id="{3286CEBA-65DB-4805-9EFD-63C7DA169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862EA3-B110-4943-B9FB-995346DC4637}"/>
              </a:ext>
            </a:extLst>
          </p:cNvPr>
          <p:cNvSpPr txBox="1"/>
          <p:nvPr/>
        </p:nvSpPr>
        <p:spPr>
          <a:xfrm>
            <a:off x="2027783" y="3671075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表示的是用户的</a:t>
            </a:r>
            <a:r>
              <a:rPr lang="en-US" altLang="zh-CN" dirty="0"/>
              <a:t>query, d</a:t>
            </a:r>
            <a:r>
              <a:rPr lang="zh-CN" altLang="en-US" dirty="0"/>
              <a:t>表示与其计算匹配程度的问题。</a:t>
            </a:r>
            <a:r>
              <a:rPr lang="en-US" altLang="zh-CN" dirty="0"/>
              <a:t>fi</a:t>
            </a:r>
            <a:r>
              <a:rPr lang="zh-CN" altLang="en-US" dirty="0"/>
              <a:t>为</a:t>
            </a:r>
            <a:r>
              <a:rPr lang="en-US" altLang="zh-CN" dirty="0"/>
              <a:t>qi</a:t>
            </a:r>
            <a:r>
              <a:rPr lang="zh-CN" altLang="en-US" dirty="0"/>
              <a:t>在</a:t>
            </a:r>
            <a:r>
              <a:rPr lang="en-US" altLang="zh-CN" dirty="0"/>
              <a:t>d</a:t>
            </a:r>
            <a:r>
              <a:rPr lang="zh-CN" altLang="en-US" dirty="0"/>
              <a:t>中的出现频率，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619099-80C1-4E0C-824D-4240BA748603}"/>
              </a:ext>
            </a:extLst>
          </p:cNvPr>
          <p:cNvSpPr/>
          <p:nvPr/>
        </p:nvSpPr>
        <p:spPr>
          <a:xfrm>
            <a:off x="1991544" y="4725144"/>
            <a:ext cx="9865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     </a:t>
            </a:r>
            <a:r>
              <a:rPr lang="en-US" altLang="zh-CN" dirty="0"/>
              <a:t>Query-D</a:t>
            </a:r>
            <a:r>
              <a:rPr lang="zh-CN" altLang="en-US" dirty="0"/>
              <a:t>中有更多的词相同，意味着更好的匹配 （分数越高）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     如果一个词重复出现多次，那么</a:t>
            </a:r>
            <a:r>
              <a:rPr lang="en-US" altLang="zh-CN" dirty="0"/>
              <a:t>Q-D</a:t>
            </a:r>
            <a:r>
              <a:rPr lang="zh-CN" altLang="en-US" dirty="0"/>
              <a:t>匹配得分应该更高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3.</a:t>
            </a:r>
            <a:r>
              <a:rPr lang="zh-CN" altLang="en-US" dirty="0"/>
              <a:t>     不同的词多次出现比相同的词多次出现应该有更强的匹配 （累加）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4</a:t>
            </a:r>
            <a:r>
              <a:rPr lang="en-US" altLang="zh-CN" dirty="0"/>
              <a:t>.</a:t>
            </a:r>
            <a:r>
              <a:rPr lang="zh-CN" altLang="en-US" dirty="0"/>
              <a:t>     如果</a:t>
            </a:r>
            <a:r>
              <a:rPr lang="en-US" altLang="zh-CN" dirty="0"/>
              <a:t>D</a:t>
            </a:r>
            <a:r>
              <a:rPr lang="zh-CN" altLang="en-US" dirty="0"/>
              <a:t>比较长，那应该得到比较低的分数，否则就不公平了 （分母项）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     </a:t>
            </a:r>
            <a:r>
              <a:rPr lang="en-US" altLang="zh-CN" dirty="0"/>
              <a:t>common</a:t>
            </a:r>
            <a:r>
              <a:rPr lang="zh-CN" altLang="en-US" dirty="0"/>
              <a:t>的词得分低，稀有词的分高 （</a:t>
            </a:r>
            <a:r>
              <a:rPr lang="en-US" altLang="zh-CN" dirty="0"/>
              <a:t>IDF</a:t>
            </a:r>
            <a:r>
              <a:rPr lang="zh-CN" altLang="en-US" dirty="0"/>
              <a:t>项）</a:t>
            </a:r>
            <a:endParaRPr lang="zh-CN" altLang="en-US" dirty="0">
              <a:effectLst/>
            </a:endParaRPr>
          </a:p>
        </p:txBody>
      </p:sp>
      <p:pic>
        <p:nvPicPr>
          <p:cNvPr id="1025" name="Picture 1" descr="C://Users/alexhnwang/AppData/Local/YNote/data/xdhaoning@163.com/f86bb9eb905b486e84627f939611fa9f/clipboard.png">
            <a:extLst>
              <a:ext uri="{FF2B5EF4-FFF2-40B4-BE49-F238E27FC236}">
                <a16:creationId xmlns:a16="http://schemas.microsoft.com/office/drawing/2014/main" id="{63AB9861-D5A2-4A66-B9B2-4AE9D35A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83" y="1767906"/>
            <a:ext cx="7831633" cy="138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5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、技术流程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BEAFD55-69EC-4E75-8ADF-3028C69B9FDA}"/>
              </a:ext>
            </a:extLst>
          </p:cNvPr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词向量模型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sym typeface="Wingdings" panose="05000000000000000000" pitchFamily="2" charset="2"/>
              </a:rPr>
              <a:t>句子向量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1C38C54-9B87-44F8-A907-64D27CB4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717178"/>
            <a:ext cx="5417852" cy="1351781"/>
          </a:xfrm>
          <a:prstGeom prst="rect">
            <a:avLst/>
          </a:prstGeom>
        </p:spPr>
      </p:pic>
      <p:sp>
        <p:nvSpPr>
          <p:cNvPr id="33" name="箭头: 下 32">
            <a:extLst>
              <a:ext uri="{FF2B5EF4-FFF2-40B4-BE49-F238E27FC236}">
                <a16:creationId xmlns:a16="http://schemas.microsoft.com/office/drawing/2014/main" id="{584FF22D-BA7F-45B5-AF1E-8363CB9D9657}"/>
              </a:ext>
            </a:extLst>
          </p:cNvPr>
          <p:cNvSpPr/>
          <p:nvPr/>
        </p:nvSpPr>
        <p:spPr>
          <a:xfrm>
            <a:off x="8220644" y="3068959"/>
            <a:ext cx="393700" cy="648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B001061-42A3-407E-84B2-5DCB32991E02}"/>
              </a:ext>
            </a:extLst>
          </p:cNvPr>
          <p:cNvSpPr txBox="1"/>
          <p:nvPr/>
        </p:nvSpPr>
        <p:spPr>
          <a:xfrm>
            <a:off x="6433216" y="3766541"/>
            <a:ext cx="481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员工：</a:t>
            </a:r>
            <a:r>
              <a:rPr lang="en-US" altLang="zh-CN" dirty="0"/>
              <a:t>[0.341,-1.267,……,2.358]</a:t>
            </a:r>
          </a:p>
          <a:p>
            <a:r>
              <a:rPr lang="zh-CN" altLang="en-US" dirty="0"/>
              <a:t>入职：</a:t>
            </a:r>
            <a:r>
              <a:rPr lang="en-US" altLang="zh-CN" dirty="0"/>
              <a:t>[2.275,1.369,……,-1.365]	</a:t>
            </a:r>
          </a:p>
          <a:p>
            <a:r>
              <a:rPr lang="en-US" altLang="zh-CN" dirty="0"/>
              <a:t>			……</a:t>
            </a:r>
          </a:p>
          <a:p>
            <a:r>
              <a:rPr lang="zh-CN" altLang="en-US" dirty="0"/>
              <a:t>材料：</a:t>
            </a:r>
            <a:r>
              <a:rPr lang="en-US" altLang="zh-CN" dirty="0"/>
              <a:t>[1.238,-2.236,……,0.846]</a:t>
            </a:r>
            <a:endParaRPr lang="zh-CN" altLang="en-US" dirty="0"/>
          </a:p>
        </p:txBody>
      </p:sp>
      <p:sp>
        <p:nvSpPr>
          <p:cNvPr id="2048" name="右大括号 2047">
            <a:extLst>
              <a:ext uri="{FF2B5EF4-FFF2-40B4-BE49-F238E27FC236}">
                <a16:creationId xmlns:a16="http://schemas.microsoft.com/office/drawing/2014/main" id="{2D98AF95-1753-448F-A8CF-F2AC09B0AE02}"/>
              </a:ext>
            </a:extLst>
          </p:cNvPr>
          <p:cNvSpPr/>
          <p:nvPr/>
        </p:nvSpPr>
        <p:spPr>
          <a:xfrm>
            <a:off x="9747868" y="3766541"/>
            <a:ext cx="576064" cy="1200329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9" name="文本框 2048">
            <a:extLst>
              <a:ext uri="{FF2B5EF4-FFF2-40B4-BE49-F238E27FC236}">
                <a16:creationId xmlns:a16="http://schemas.microsoft.com/office/drawing/2014/main" id="{765CB695-00AA-46B3-8BA5-49AFBAD0E1D5}"/>
              </a:ext>
            </a:extLst>
          </p:cNvPr>
          <p:cNvSpPr txBox="1"/>
          <p:nvPr/>
        </p:nvSpPr>
        <p:spPr>
          <a:xfrm>
            <a:off x="10395940" y="4182039"/>
            <a:ext cx="124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5x50</a:t>
            </a:r>
            <a:r>
              <a:rPr lang="zh-CN" altLang="en-US" dirty="0"/>
              <a:t>维度</a:t>
            </a: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6AE584F1-B369-4CF8-BAAF-11B6C3D7EB88}"/>
              </a:ext>
            </a:extLst>
          </p:cNvPr>
          <p:cNvSpPr/>
          <p:nvPr/>
        </p:nvSpPr>
        <p:spPr>
          <a:xfrm>
            <a:off x="8176194" y="5068813"/>
            <a:ext cx="393700" cy="648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FA70F0C-EE89-4CFF-947D-44034A3201AC}"/>
              </a:ext>
            </a:extLst>
          </p:cNvPr>
          <p:cNvSpPr txBox="1"/>
          <p:nvPr/>
        </p:nvSpPr>
        <p:spPr>
          <a:xfrm>
            <a:off x="8808114" y="5208183"/>
            <a:ext cx="175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求和后取平均</a:t>
            </a:r>
          </a:p>
        </p:txBody>
      </p:sp>
      <p:sp>
        <p:nvSpPr>
          <p:cNvPr id="2050" name="文本框 2049">
            <a:extLst>
              <a:ext uri="{FF2B5EF4-FFF2-40B4-BE49-F238E27FC236}">
                <a16:creationId xmlns:a16="http://schemas.microsoft.com/office/drawing/2014/main" id="{4AE7B167-B79C-4CD7-8F4E-436275C4D07C}"/>
              </a:ext>
            </a:extLst>
          </p:cNvPr>
          <p:cNvSpPr txBox="1"/>
          <p:nvPr/>
        </p:nvSpPr>
        <p:spPr>
          <a:xfrm>
            <a:off x="5862997" y="5818828"/>
            <a:ext cx="47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最终句子向量： </a:t>
            </a:r>
            <a:r>
              <a:rPr lang="en-US" altLang="zh-CN" dirty="0"/>
              <a:t>[1.536,-0.348,……,1.147]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8D3488-C1C0-48B5-AE9B-F297E51B69A4}"/>
              </a:ext>
            </a:extLst>
          </p:cNvPr>
          <p:cNvGrpSpPr/>
          <p:nvPr/>
        </p:nvGrpSpPr>
        <p:grpSpPr>
          <a:xfrm>
            <a:off x="679670" y="1566084"/>
            <a:ext cx="4752528" cy="4011431"/>
            <a:chOff x="679670" y="1566084"/>
            <a:chExt cx="4752528" cy="401143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54DEA2FF-EFDF-4E88-A5B3-D977EEB74CCB}"/>
                </a:ext>
              </a:extLst>
            </p:cNvPr>
            <p:cNvCxnSpPr>
              <a:cxnSpLocks/>
            </p:cNvCxnSpPr>
            <p:nvPr/>
          </p:nvCxnSpPr>
          <p:spPr>
            <a:xfrm>
              <a:off x="679670" y="5577515"/>
              <a:ext cx="475252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F3A1E16-A533-47EC-A70C-7A48001BD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70" y="1566084"/>
              <a:ext cx="0" cy="401143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57503CC8-D330-4E93-94E6-A9624B04CA93}"/>
              </a:ext>
            </a:extLst>
          </p:cNvPr>
          <p:cNvSpPr/>
          <p:nvPr/>
        </p:nvSpPr>
        <p:spPr>
          <a:xfrm>
            <a:off x="1231294" y="2161099"/>
            <a:ext cx="130010" cy="109124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EB450C-3DE7-4B99-8158-1CFEE0470BDE}"/>
              </a:ext>
            </a:extLst>
          </p:cNvPr>
          <p:cNvSpPr/>
          <p:nvPr/>
        </p:nvSpPr>
        <p:spPr>
          <a:xfrm>
            <a:off x="1253684" y="2385318"/>
            <a:ext cx="130010" cy="109124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054C094-332B-4572-A4D2-D9DA4CD970F5}"/>
              </a:ext>
            </a:extLst>
          </p:cNvPr>
          <p:cNvSpPr/>
          <p:nvPr/>
        </p:nvSpPr>
        <p:spPr>
          <a:xfrm>
            <a:off x="1536094" y="2465899"/>
            <a:ext cx="130010" cy="109124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82EF9BB-ECFB-4BA3-A5F5-90D4AA40E283}"/>
              </a:ext>
            </a:extLst>
          </p:cNvPr>
          <p:cNvSpPr/>
          <p:nvPr/>
        </p:nvSpPr>
        <p:spPr>
          <a:xfrm>
            <a:off x="1457704" y="2106537"/>
            <a:ext cx="130010" cy="109124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9728DB6-D990-45AB-B5D3-9C469EAFE8F4}"/>
              </a:ext>
            </a:extLst>
          </p:cNvPr>
          <p:cNvSpPr/>
          <p:nvPr/>
        </p:nvSpPr>
        <p:spPr>
          <a:xfrm>
            <a:off x="1547150" y="2276194"/>
            <a:ext cx="130010" cy="109124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E564BD6-B08C-4D9F-891F-8A97DA009160}"/>
              </a:ext>
            </a:extLst>
          </p:cNvPr>
          <p:cNvSpPr/>
          <p:nvPr/>
        </p:nvSpPr>
        <p:spPr>
          <a:xfrm>
            <a:off x="1722870" y="2106537"/>
            <a:ext cx="130010" cy="109124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A962334-E149-4086-A785-F6F91B084963}"/>
              </a:ext>
            </a:extLst>
          </p:cNvPr>
          <p:cNvSpPr/>
          <p:nvPr/>
        </p:nvSpPr>
        <p:spPr>
          <a:xfrm>
            <a:off x="1722870" y="2485680"/>
            <a:ext cx="130010" cy="109124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6F2637A-7610-48A0-AEA1-ACAD0677CB97}"/>
              </a:ext>
            </a:extLst>
          </p:cNvPr>
          <p:cNvSpPr/>
          <p:nvPr/>
        </p:nvSpPr>
        <p:spPr>
          <a:xfrm>
            <a:off x="1787875" y="2316529"/>
            <a:ext cx="130010" cy="109124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6C8B964-354B-41F5-8F13-A8DC1751709D}"/>
              </a:ext>
            </a:extLst>
          </p:cNvPr>
          <p:cNvSpPr/>
          <p:nvPr/>
        </p:nvSpPr>
        <p:spPr>
          <a:xfrm>
            <a:off x="1392699" y="2582773"/>
            <a:ext cx="130010" cy="109124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81B6373-223F-4B18-8C0F-8F3D56ECACE2}"/>
              </a:ext>
            </a:extLst>
          </p:cNvPr>
          <p:cNvSpPr/>
          <p:nvPr/>
        </p:nvSpPr>
        <p:spPr>
          <a:xfrm>
            <a:off x="1959758" y="2465899"/>
            <a:ext cx="130010" cy="109124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B7D7B24-4C62-42E2-8ACF-CFE38FDF42D3}"/>
              </a:ext>
            </a:extLst>
          </p:cNvPr>
          <p:cNvSpPr/>
          <p:nvPr/>
        </p:nvSpPr>
        <p:spPr>
          <a:xfrm>
            <a:off x="1255735" y="1916832"/>
            <a:ext cx="130010" cy="109124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EC68819-8519-4B9A-A904-C22B33F1C944}"/>
              </a:ext>
            </a:extLst>
          </p:cNvPr>
          <p:cNvSpPr/>
          <p:nvPr/>
        </p:nvSpPr>
        <p:spPr>
          <a:xfrm>
            <a:off x="1894753" y="4032078"/>
            <a:ext cx="130010" cy="109124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88248F2-859E-487B-A09F-A50D88BA0E73}"/>
              </a:ext>
            </a:extLst>
          </p:cNvPr>
          <p:cNvSpPr/>
          <p:nvPr/>
        </p:nvSpPr>
        <p:spPr>
          <a:xfrm>
            <a:off x="1196574" y="4586430"/>
            <a:ext cx="130010" cy="109124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9D06207-0F14-4F66-B36A-025AE4BEAF54}"/>
              </a:ext>
            </a:extLst>
          </p:cNvPr>
          <p:cNvSpPr/>
          <p:nvPr/>
        </p:nvSpPr>
        <p:spPr>
          <a:xfrm>
            <a:off x="1478984" y="4667011"/>
            <a:ext cx="130010" cy="109124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E19D47F-7758-4D4A-A40A-749492D364B2}"/>
              </a:ext>
            </a:extLst>
          </p:cNvPr>
          <p:cNvSpPr/>
          <p:nvPr/>
        </p:nvSpPr>
        <p:spPr>
          <a:xfrm>
            <a:off x="1400594" y="4307649"/>
            <a:ext cx="130010" cy="109124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FF10280-034D-4024-B75F-AEF3143A2FAD}"/>
              </a:ext>
            </a:extLst>
          </p:cNvPr>
          <p:cNvSpPr/>
          <p:nvPr/>
        </p:nvSpPr>
        <p:spPr>
          <a:xfrm>
            <a:off x="1490040" y="4477306"/>
            <a:ext cx="130010" cy="109124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D2789F8-86F8-45DF-B8B6-1074C5813B5E}"/>
              </a:ext>
            </a:extLst>
          </p:cNvPr>
          <p:cNvSpPr/>
          <p:nvPr/>
        </p:nvSpPr>
        <p:spPr>
          <a:xfrm>
            <a:off x="1665760" y="4307649"/>
            <a:ext cx="130010" cy="109124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5C931A-F6D1-42A9-9FD2-93B494995899}"/>
              </a:ext>
            </a:extLst>
          </p:cNvPr>
          <p:cNvSpPr/>
          <p:nvPr/>
        </p:nvSpPr>
        <p:spPr>
          <a:xfrm>
            <a:off x="1665760" y="4686792"/>
            <a:ext cx="130010" cy="109124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05A9A0C-784D-4BD8-822A-B8F664CBA5BE}"/>
              </a:ext>
            </a:extLst>
          </p:cNvPr>
          <p:cNvSpPr/>
          <p:nvPr/>
        </p:nvSpPr>
        <p:spPr>
          <a:xfrm>
            <a:off x="1730765" y="4517641"/>
            <a:ext cx="130010" cy="109124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80C84A-EAF6-49CA-8DE0-32C2E713C07B}"/>
              </a:ext>
            </a:extLst>
          </p:cNvPr>
          <p:cNvSpPr/>
          <p:nvPr/>
        </p:nvSpPr>
        <p:spPr>
          <a:xfrm>
            <a:off x="1335589" y="4783885"/>
            <a:ext cx="130010" cy="109124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5BCA2FE-CC13-429B-B09C-4AFFC54C8F9E}"/>
              </a:ext>
            </a:extLst>
          </p:cNvPr>
          <p:cNvSpPr/>
          <p:nvPr/>
        </p:nvSpPr>
        <p:spPr>
          <a:xfrm>
            <a:off x="1902648" y="4667011"/>
            <a:ext cx="130010" cy="109124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3AB2D4E-E246-4AF2-89D7-249EF02AF6D3}"/>
              </a:ext>
            </a:extLst>
          </p:cNvPr>
          <p:cNvSpPr/>
          <p:nvPr/>
        </p:nvSpPr>
        <p:spPr>
          <a:xfrm>
            <a:off x="1715663" y="4938454"/>
            <a:ext cx="130010" cy="109124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6C49C00-CB33-4F94-A0A0-0E7043E9D74E}"/>
              </a:ext>
            </a:extLst>
          </p:cNvPr>
          <p:cNvSpPr/>
          <p:nvPr/>
        </p:nvSpPr>
        <p:spPr>
          <a:xfrm>
            <a:off x="3176901" y="3027244"/>
            <a:ext cx="130010" cy="109124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solidFill>
              <a:srgbClr val="369C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7081612-0708-4E64-B616-195B380158E0}"/>
              </a:ext>
            </a:extLst>
          </p:cNvPr>
          <p:cNvSpPr/>
          <p:nvPr/>
        </p:nvSpPr>
        <p:spPr>
          <a:xfrm>
            <a:off x="3199291" y="3251463"/>
            <a:ext cx="130010" cy="109124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solidFill>
              <a:srgbClr val="369C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0C77C7C-2F31-413B-8816-7A1414B89EF3}"/>
              </a:ext>
            </a:extLst>
          </p:cNvPr>
          <p:cNvSpPr/>
          <p:nvPr/>
        </p:nvSpPr>
        <p:spPr>
          <a:xfrm>
            <a:off x="3481701" y="3332044"/>
            <a:ext cx="130010" cy="109124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solidFill>
              <a:srgbClr val="369C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3FA3C44-A121-4FA2-AFFE-AF3FBB0FFFFC}"/>
              </a:ext>
            </a:extLst>
          </p:cNvPr>
          <p:cNvSpPr/>
          <p:nvPr/>
        </p:nvSpPr>
        <p:spPr>
          <a:xfrm>
            <a:off x="3403311" y="2972682"/>
            <a:ext cx="130010" cy="109124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solidFill>
              <a:srgbClr val="369C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B118E0B-23EC-4A1C-85C3-3A02729EFCCF}"/>
              </a:ext>
            </a:extLst>
          </p:cNvPr>
          <p:cNvSpPr/>
          <p:nvPr/>
        </p:nvSpPr>
        <p:spPr>
          <a:xfrm>
            <a:off x="3492757" y="3142339"/>
            <a:ext cx="130010" cy="109124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solidFill>
              <a:srgbClr val="369C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EB28AE8-06A9-498A-A5AC-BAEF8BF879DD}"/>
              </a:ext>
            </a:extLst>
          </p:cNvPr>
          <p:cNvSpPr/>
          <p:nvPr/>
        </p:nvSpPr>
        <p:spPr>
          <a:xfrm>
            <a:off x="3668477" y="2972682"/>
            <a:ext cx="130010" cy="109124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solidFill>
              <a:srgbClr val="369C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36D5A63-FEFC-4999-B994-DC4E6B4D54F7}"/>
              </a:ext>
            </a:extLst>
          </p:cNvPr>
          <p:cNvSpPr/>
          <p:nvPr/>
        </p:nvSpPr>
        <p:spPr>
          <a:xfrm>
            <a:off x="3721815" y="3476562"/>
            <a:ext cx="130010" cy="109124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solidFill>
              <a:srgbClr val="369C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6491667-54FD-4693-8001-7077D4DBBB46}"/>
              </a:ext>
            </a:extLst>
          </p:cNvPr>
          <p:cNvSpPr/>
          <p:nvPr/>
        </p:nvSpPr>
        <p:spPr>
          <a:xfrm>
            <a:off x="3733482" y="3182674"/>
            <a:ext cx="130010" cy="109124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solidFill>
              <a:srgbClr val="369C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B6904855-35F0-437B-9EAD-5107ECD74555}"/>
              </a:ext>
            </a:extLst>
          </p:cNvPr>
          <p:cNvSpPr/>
          <p:nvPr/>
        </p:nvSpPr>
        <p:spPr>
          <a:xfrm>
            <a:off x="3338306" y="3448918"/>
            <a:ext cx="130010" cy="109124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solidFill>
              <a:srgbClr val="369C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7A42E32-CD77-4885-A388-7F06F978AD00}"/>
              </a:ext>
            </a:extLst>
          </p:cNvPr>
          <p:cNvSpPr/>
          <p:nvPr/>
        </p:nvSpPr>
        <p:spPr>
          <a:xfrm>
            <a:off x="3905365" y="3332044"/>
            <a:ext cx="130010" cy="109124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solidFill>
              <a:srgbClr val="369C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965EB54-B51C-41FF-8F06-7351088A2147}"/>
              </a:ext>
            </a:extLst>
          </p:cNvPr>
          <p:cNvSpPr/>
          <p:nvPr/>
        </p:nvSpPr>
        <p:spPr>
          <a:xfrm>
            <a:off x="3559798" y="3670994"/>
            <a:ext cx="130010" cy="109124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solidFill>
              <a:srgbClr val="369C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E1B0F6-5795-43B5-9204-9E789F2C7D33}"/>
              </a:ext>
            </a:extLst>
          </p:cNvPr>
          <p:cNvSpPr txBox="1"/>
          <p:nvPr/>
        </p:nvSpPr>
        <p:spPr>
          <a:xfrm>
            <a:off x="1376800" y="1387544"/>
            <a:ext cx="247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公司、企业、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机构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6036032-81B4-45E2-B0B4-14E9EA6C4A64}"/>
              </a:ext>
            </a:extLst>
          </p:cNvPr>
          <p:cNvSpPr txBox="1"/>
          <p:nvPr/>
        </p:nvSpPr>
        <p:spPr>
          <a:xfrm>
            <a:off x="866932" y="3370985"/>
            <a:ext cx="180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员工、职员、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职工、工人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C6738F-879A-4721-81FF-66EAF3B41699}"/>
              </a:ext>
            </a:extLst>
          </p:cNvPr>
          <p:cNvSpPr txBox="1"/>
          <p:nvPr/>
        </p:nvSpPr>
        <p:spPr>
          <a:xfrm>
            <a:off x="3581310" y="2155320"/>
            <a:ext cx="168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领导、上司、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老板、</a:t>
            </a:r>
            <a:r>
              <a:rPr lang="en-US" altLang="zh-CN" dirty="0">
                <a:solidFill>
                  <a:srgbClr val="0070C0"/>
                </a:solidFill>
              </a:rPr>
              <a:t>Boss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2048" grpId="0" animBg="1"/>
      <p:bldP spid="2049" grpId="0"/>
      <p:bldP spid="38" grpId="0" animBg="1"/>
      <p:bldP spid="39" grpId="0"/>
      <p:bldP spid="20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、技术流程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BEAFD55-69EC-4E75-8ADF-3028C69B9FDA}"/>
              </a:ext>
            </a:extLst>
          </p:cNvPr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余弦距离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DBDBF3-37F1-4C8E-9A12-AD26677E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980728"/>
            <a:ext cx="8172450" cy="2047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C1B5A1-0157-4F99-A6E6-F36483C57BD0}"/>
              </a:ext>
            </a:extLst>
          </p:cNvPr>
          <p:cNvSpPr txBox="1"/>
          <p:nvPr/>
        </p:nvSpPr>
        <p:spPr>
          <a:xfrm>
            <a:off x="1919536" y="357301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其中，</a:t>
            </a:r>
            <a:r>
              <a:rPr lang="en-US" altLang="zh-CN" dirty="0" err="1"/>
              <a:t>Ai,Bi</a:t>
            </a:r>
            <a:r>
              <a:rPr lang="zh-CN" altLang="en-US" dirty="0"/>
              <a:t>表示向量</a:t>
            </a:r>
            <a:r>
              <a:rPr lang="en-US" altLang="zh-CN" dirty="0"/>
              <a:t>A</a:t>
            </a:r>
            <a:r>
              <a:rPr lang="zh-CN" altLang="en-US" dirty="0"/>
              <a:t>和向量</a:t>
            </a:r>
            <a:r>
              <a:rPr lang="en-US" altLang="zh-CN" dirty="0"/>
              <a:t>B</a:t>
            </a:r>
            <a:r>
              <a:rPr lang="zh-CN" altLang="en-US" dirty="0"/>
              <a:t>的各个分量。最终得到的值作为相似度指标，表示完全相同。</a:t>
            </a:r>
          </a:p>
        </p:txBody>
      </p:sp>
      <p:sp>
        <p:nvSpPr>
          <p:cNvPr id="7" name="AutoShape 4" descr="A_{i}">
            <a:extLst>
              <a:ext uri="{FF2B5EF4-FFF2-40B4-BE49-F238E27FC236}">
                <a16:creationId xmlns:a16="http://schemas.microsoft.com/office/drawing/2014/main" id="{08B04D06-5868-4943-9F42-29973F9AAF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5" descr="B_{i}">
            <a:extLst>
              <a:ext uri="{FF2B5EF4-FFF2-40B4-BE49-F238E27FC236}">
                <a16:creationId xmlns:a16="http://schemas.microsoft.com/office/drawing/2014/main" id="{0F89B355-FFE0-4931-AF86-BC7819A556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6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A">
            <a:extLst>
              <a:ext uri="{FF2B5EF4-FFF2-40B4-BE49-F238E27FC236}">
                <a16:creationId xmlns:a16="http://schemas.microsoft.com/office/drawing/2014/main" id="{C495AE32-44F3-4377-A964-780BD67A74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2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7" descr="B">
            <a:extLst>
              <a:ext uri="{FF2B5EF4-FFF2-40B4-BE49-F238E27FC236}">
                <a16:creationId xmlns:a16="http://schemas.microsoft.com/office/drawing/2014/main" id="{6639D3A1-E77D-473A-AE90-49E1407F91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0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集成学习算法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--stacking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、技术流程</a:t>
            </a:r>
          </a:p>
        </p:txBody>
      </p:sp>
      <p:pic>
        <p:nvPicPr>
          <p:cNvPr id="1026" name="Picture 2" descr="http://www.datakit.cn/images/machinelearning/EnsembleLearning_Combining_classifiers.jpg">
            <a:extLst>
              <a:ext uri="{FF2B5EF4-FFF2-40B4-BE49-F238E27FC236}">
                <a16:creationId xmlns:a16="http://schemas.microsoft.com/office/drawing/2014/main" id="{01175545-E502-488C-90BD-E15A4F1DC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6898"/>
            <a:ext cx="5519936" cy="548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600/1*UgYbimgPXf6XXxMy2yqRLw.png">
            <a:extLst>
              <a:ext uri="{FF2B5EF4-FFF2-40B4-BE49-F238E27FC236}">
                <a16:creationId xmlns:a16="http://schemas.microsoft.com/office/drawing/2014/main" id="{381956A6-C17B-42D9-9D12-E6C031E6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377" y="3029136"/>
            <a:ext cx="6906346" cy="345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9C08F18D-F189-4D06-BCF8-35BC483D9A61}"/>
              </a:ext>
            </a:extLst>
          </p:cNvPr>
          <p:cNvSpPr/>
          <p:nvPr/>
        </p:nvSpPr>
        <p:spPr>
          <a:xfrm>
            <a:off x="5009376" y="2632958"/>
            <a:ext cx="1427152" cy="792088"/>
          </a:xfrm>
          <a:prstGeom prst="wedgeEllipseCallout">
            <a:avLst/>
          </a:prstGeom>
          <a:solidFill>
            <a:srgbClr val="A3D2F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BM25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分数</a:t>
            </a: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8767ADCF-64E8-4A7D-875F-50B6DAF2D09A}"/>
              </a:ext>
            </a:extLst>
          </p:cNvPr>
          <p:cNvSpPr/>
          <p:nvPr/>
        </p:nvSpPr>
        <p:spPr>
          <a:xfrm>
            <a:off x="5231904" y="3619500"/>
            <a:ext cx="1427152" cy="792088"/>
          </a:xfrm>
          <a:prstGeom prst="wedgeEllipseCallout">
            <a:avLst/>
          </a:prstGeom>
          <a:solidFill>
            <a:srgbClr val="A3D2F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w2v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分数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CB43A9-9CD6-484B-A50E-B5AE409FABBD}"/>
              </a:ext>
            </a:extLst>
          </p:cNvPr>
          <p:cNvSpPr txBox="1"/>
          <p:nvPr/>
        </p:nvSpPr>
        <p:spPr>
          <a:xfrm>
            <a:off x="7248128" y="132307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BM25</a:t>
            </a:r>
            <a:r>
              <a:rPr lang="zh-CN" altLang="en-US" dirty="0"/>
              <a:t>的分数和</a:t>
            </a:r>
            <a:r>
              <a:rPr lang="en-US" altLang="zh-CN" dirty="0"/>
              <a:t>w2v</a:t>
            </a:r>
            <a:r>
              <a:rPr lang="zh-CN" altLang="en-US" dirty="0"/>
              <a:t>的分数经过逻辑回归模型，得到该</a:t>
            </a:r>
            <a:r>
              <a:rPr lang="en-US" altLang="zh-CN" dirty="0"/>
              <a:t>FAQ</a:t>
            </a:r>
            <a:r>
              <a:rPr lang="zh-CN" altLang="en-US" dirty="0"/>
              <a:t>是最匹配用户问题的概率，使用这个概率值作为最终排序分数。</a:t>
            </a:r>
          </a:p>
        </p:txBody>
      </p:sp>
    </p:spTree>
    <p:extLst>
      <p:ext uri="{BB962C8B-B14F-4D97-AF65-F5344CB8AC3E}">
        <p14:creationId xmlns:p14="http://schemas.microsoft.com/office/powerpoint/2010/main" val="350364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逻辑回归的训练集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、技术流程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64977B-0A5A-4782-9355-6031A74DCEEF}"/>
              </a:ext>
            </a:extLst>
          </p:cNvPr>
          <p:cNvSpPr txBox="1"/>
          <p:nvPr/>
        </p:nvSpPr>
        <p:spPr>
          <a:xfrm>
            <a:off x="119336" y="103611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人工生成</a:t>
            </a:r>
            <a:r>
              <a:rPr lang="en-US" altLang="zh-CN" sz="2400" dirty="0"/>
              <a:t>query</a:t>
            </a:r>
            <a:r>
              <a:rPr lang="zh-CN" altLang="en-US" sz="2400" dirty="0"/>
              <a:t>并标注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08268AE5-46B7-4BED-8D66-5EEA3A9F2B28}"/>
              </a:ext>
            </a:extLst>
          </p:cNvPr>
          <p:cNvSpPr/>
          <p:nvPr/>
        </p:nvSpPr>
        <p:spPr>
          <a:xfrm>
            <a:off x="5231904" y="3002285"/>
            <a:ext cx="648072" cy="720080"/>
          </a:xfrm>
          <a:prstGeom prst="downArrow">
            <a:avLst/>
          </a:prstGeom>
          <a:solidFill>
            <a:srgbClr val="4CC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58CD6D-F7C6-421A-8130-67977BAA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3840397"/>
            <a:ext cx="7200800" cy="23526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574428E-8FC3-41BC-A433-B0A98E18C211}"/>
              </a:ext>
            </a:extLst>
          </p:cNvPr>
          <p:cNvSpPr txBox="1"/>
          <p:nvPr/>
        </p:nvSpPr>
        <p:spPr>
          <a:xfrm>
            <a:off x="6011492" y="2969359"/>
            <a:ext cx="260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标准答案作为正样本，随机采取负样本。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E8384F-D2E7-4EA9-9CBE-9E2AD4811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420" y="1610130"/>
            <a:ext cx="12192000" cy="98116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42D2342-C528-471A-8E02-3342A7636FFA}"/>
              </a:ext>
            </a:extLst>
          </p:cNvPr>
          <p:cNvSpPr/>
          <p:nvPr/>
        </p:nvSpPr>
        <p:spPr>
          <a:xfrm>
            <a:off x="147127" y="2900477"/>
            <a:ext cx="5327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普通员工岗位入职信息录入错误,应该走什么流程。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如何确定自己是否符合相应的任职要求呢？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A0D9A1E-A168-4398-98C8-53480BB4AD57}"/>
              </a:ext>
            </a:extLst>
          </p:cNvPr>
          <p:cNvSpPr/>
          <p:nvPr/>
        </p:nvSpPr>
        <p:spPr>
          <a:xfrm>
            <a:off x="3287688" y="4365104"/>
            <a:ext cx="2160240" cy="3600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83C1791-6D70-4A11-ABDC-6112A164B74E}"/>
              </a:ext>
            </a:extLst>
          </p:cNvPr>
          <p:cNvGrpSpPr/>
          <p:nvPr/>
        </p:nvGrpSpPr>
        <p:grpSpPr>
          <a:xfrm>
            <a:off x="9120336" y="3840397"/>
            <a:ext cx="2160240" cy="1027892"/>
            <a:chOff x="9120336" y="3840397"/>
            <a:chExt cx="2160240" cy="1027892"/>
          </a:xfrm>
        </p:grpSpPr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DFFAD735-31FF-4A22-BA5F-A45446F3E9A0}"/>
                </a:ext>
              </a:extLst>
            </p:cNvPr>
            <p:cNvSpPr/>
            <p:nvPr/>
          </p:nvSpPr>
          <p:spPr>
            <a:xfrm>
              <a:off x="9120336" y="4365104"/>
              <a:ext cx="936104" cy="288032"/>
            </a:xfrm>
            <a:prstGeom prst="rightArrow">
              <a:avLst/>
            </a:prstGeom>
            <a:solidFill>
              <a:srgbClr val="4C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1F848F1-5813-43CE-B313-143461D22EB2}"/>
                </a:ext>
              </a:extLst>
            </p:cNvPr>
            <p:cNvSpPr txBox="1"/>
            <p:nvPr/>
          </p:nvSpPr>
          <p:spPr>
            <a:xfrm>
              <a:off x="10146177" y="4221958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0.97</a:t>
              </a:r>
            </a:p>
            <a:p>
              <a:r>
                <a:rPr lang="en-US" altLang="zh-CN" dirty="0"/>
                <a:t>0.52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16524F2-9C66-4758-B98A-C4F63BF1ABCF}"/>
                </a:ext>
              </a:extLst>
            </p:cNvPr>
            <p:cNvSpPr txBox="1"/>
            <p:nvPr/>
          </p:nvSpPr>
          <p:spPr>
            <a:xfrm>
              <a:off x="9912424" y="3840397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综合得分：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1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各个算法在测试集上的效果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、结果分析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29E2CE-3C24-4894-AFFA-6662C6FF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045990"/>
            <a:ext cx="4610100" cy="27146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386E28D-E077-4BE9-B139-6920CA82B8B4}"/>
              </a:ext>
            </a:extLst>
          </p:cNvPr>
          <p:cNvSpPr txBox="1"/>
          <p:nvPr/>
        </p:nvSpPr>
        <p:spPr>
          <a:xfrm>
            <a:off x="4943872" y="169834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测试集合示例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84301428-2ADE-4DE4-8D9B-E49A88A88A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19536" y="1196752"/>
          <a:ext cx="7848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9351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Graphic spid="11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、结果分析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646" y="5166304"/>
            <a:ext cx="287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对比结果：测试集：</a:t>
            </a:r>
            <a:r>
              <a:rPr lang="en-US" altLang="zh-CN" dirty="0"/>
              <a:t>50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8008</a:t>
            </a:r>
            <a:r>
              <a:rPr lang="zh-CN" altLang="en-US" dirty="0"/>
              <a:t>回复正确</a:t>
            </a:r>
            <a:r>
              <a:rPr lang="en-US" altLang="zh-CN" dirty="0"/>
              <a:t>36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小</a:t>
            </a:r>
            <a:r>
              <a:rPr lang="en-US" altLang="zh-CN" dirty="0"/>
              <a:t>T</a:t>
            </a:r>
            <a:r>
              <a:rPr lang="zh-CN" altLang="en-US" dirty="0"/>
              <a:t>回复正确</a:t>
            </a:r>
            <a:r>
              <a:rPr lang="en-US" altLang="zh-CN" dirty="0"/>
              <a:t>41</a:t>
            </a:r>
            <a:r>
              <a:rPr lang="zh-CN" altLang="en-US" dirty="0"/>
              <a:t>个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2EF696-7B9C-4B3D-AFA3-D2462C381383}"/>
              </a:ext>
            </a:extLst>
          </p:cNvPr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A3D2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与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8008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对比的效果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4D4D58-4A64-4762-8269-AC566115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2743"/>
            <a:ext cx="2880000" cy="43125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963A23-C405-4E91-A063-97B41A9C08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0" b="8232"/>
          <a:stretch/>
        </p:blipFill>
        <p:spPr>
          <a:xfrm>
            <a:off x="6672064" y="1832299"/>
            <a:ext cx="5407074" cy="9673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FC9BFC-73E6-4B05-BD71-B4AF556001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580"/>
          <a:stretch/>
        </p:blipFill>
        <p:spPr>
          <a:xfrm>
            <a:off x="3146917" y="1484784"/>
            <a:ext cx="3357672" cy="17281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16F58CA-21F9-4F08-B6C6-45ACD4E491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8" r="39889" b="1729"/>
          <a:stretch/>
        </p:blipFill>
        <p:spPr>
          <a:xfrm>
            <a:off x="3110713" y="4691566"/>
            <a:ext cx="3430080" cy="16022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00EC859-4B35-42B8-AE5C-619D5E082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6120" y="4559262"/>
            <a:ext cx="4171950" cy="18669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B4FBF79-F699-448E-8050-C0213FE5E8CD}"/>
              </a:ext>
            </a:extLst>
          </p:cNvPr>
          <p:cNvSpPr txBox="1"/>
          <p:nvPr/>
        </p:nvSpPr>
        <p:spPr>
          <a:xfrm>
            <a:off x="5519936" y="969498"/>
            <a:ext cx="400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请问实习生可以周末调休吗？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E36B5E-8EAD-4D3F-9176-B2A10C50D55E}"/>
              </a:ext>
            </a:extLst>
          </p:cNvPr>
          <p:cNvSpPr txBox="1"/>
          <p:nvPr/>
        </p:nvSpPr>
        <p:spPr>
          <a:xfrm>
            <a:off x="5538040" y="3759984"/>
            <a:ext cx="400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毕业两年内户口迁移应该怎么办理？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F0D7EE-9765-4AAC-8304-22EFA4EC34C9}"/>
              </a:ext>
            </a:extLst>
          </p:cNvPr>
          <p:cNvSpPr txBox="1"/>
          <p:nvPr/>
        </p:nvSpPr>
        <p:spPr>
          <a:xfrm>
            <a:off x="4367808" y="92916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Question: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17A0B50-F616-4D8E-B749-54CAAFC7EE4F}"/>
              </a:ext>
            </a:extLst>
          </p:cNvPr>
          <p:cNvSpPr txBox="1"/>
          <p:nvPr/>
        </p:nvSpPr>
        <p:spPr>
          <a:xfrm>
            <a:off x="4396713" y="374839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7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>
            <p:custDataLst>
              <p:tags r:id="rId2"/>
            </p:custDataLst>
          </p:nvPr>
        </p:nvSpPr>
        <p:spPr>
          <a:xfrm>
            <a:off x="9306985" y="1781175"/>
            <a:ext cx="1181100" cy="876300"/>
          </a:xfrm>
          <a:prstGeom prst="rect">
            <a:avLst/>
          </a:prstGeom>
          <a:solidFill>
            <a:srgbClr val="369CF8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35" name="矩形 34"/>
          <p:cNvSpPr/>
          <p:nvPr>
            <p:custDataLst>
              <p:tags r:id="rId3"/>
            </p:custDataLst>
          </p:nvPr>
        </p:nvSpPr>
        <p:spPr>
          <a:xfrm>
            <a:off x="9941985" y="2584451"/>
            <a:ext cx="833967" cy="6191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369C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6" name="文本框 35"/>
          <p:cNvSpPr txBox="1"/>
          <p:nvPr>
            <p:custDataLst>
              <p:tags r:id="rId4"/>
            </p:custDataLst>
          </p:nvPr>
        </p:nvSpPr>
        <p:spPr>
          <a:xfrm>
            <a:off x="9235070" y="2932113"/>
            <a:ext cx="738664" cy="257698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D1D1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kern="0" dirty="0">
              <a:solidFill>
                <a:srgbClr val="D1D1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35">
            <a:extLst>
              <a:ext uri="{FF2B5EF4-FFF2-40B4-BE49-F238E27FC236}">
                <a16:creationId xmlns:a16="http://schemas.microsoft.com/office/drawing/2014/main" id="{0CD6A29C-E2DC-4167-AEAA-E276F071325E}"/>
              </a:ext>
            </a:extLst>
          </p:cNvPr>
          <p:cNvSpPr/>
          <p:nvPr/>
        </p:nvSpPr>
        <p:spPr>
          <a:xfrm>
            <a:off x="3575719" y="476672"/>
            <a:ext cx="1468141" cy="778694"/>
          </a:xfrm>
          <a:prstGeom prst="roundRect">
            <a:avLst/>
          </a:prstGeom>
          <a:solidFill>
            <a:srgbClr val="369CF8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Part 1</a:t>
            </a:r>
            <a:endParaRPr lang="zh-CN" altLang="en-US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椭圆 80">
            <a:extLst>
              <a:ext uri="{FF2B5EF4-FFF2-40B4-BE49-F238E27FC236}">
                <a16:creationId xmlns:a16="http://schemas.microsoft.com/office/drawing/2014/main" id="{A9968D55-369A-4AC4-9E2F-CE2C57C42126}"/>
              </a:ext>
            </a:extLst>
          </p:cNvPr>
          <p:cNvSpPr/>
          <p:nvPr/>
        </p:nvSpPr>
        <p:spPr bwMode="auto">
          <a:xfrm>
            <a:off x="1441004" y="5226415"/>
            <a:ext cx="1881931" cy="1176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04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矩形 39">
            <a:extLst>
              <a:ext uri="{FF2B5EF4-FFF2-40B4-BE49-F238E27FC236}">
                <a16:creationId xmlns:a16="http://schemas.microsoft.com/office/drawing/2014/main" id="{15975EDD-0FEE-40A4-869C-9418F73F7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960" y="463570"/>
            <a:ext cx="8977719" cy="6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fontAlgn="auto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-122"/>
              </a:rPr>
              <a:t>背景意义</a:t>
            </a:r>
          </a:p>
        </p:txBody>
      </p:sp>
      <p:sp>
        <p:nvSpPr>
          <p:cNvPr id="31" name="矩形 39">
            <a:extLst>
              <a:ext uri="{FF2B5EF4-FFF2-40B4-BE49-F238E27FC236}">
                <a16:creationId xmlns:a16="http://schemas.microsoft.com/office/drawing/2014/main" id="{9CB1992A-CDA1-4BE7-B81B-0E59473E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985" y="1603436"/>
            <a:ext cx="8023307" cy="6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-122"/>
              </a:rPr>
              <a:t>产品介绍</a:t>
            </a: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0CC603AC-F6C1-43E3-AA8E-C2042F171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549" y="2778569"/>
            <a:ext cx="6878012" cy="6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技术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-122"/>
              </a:rPr>
              <a:t>流程</a:t>
            </a:r>
          </a:p>
        </p:txBody>
      </p:sp>
      <p:sp>
        <p:nvSpPr>
          <p:cNvPr id="33" name="矩形 39">
            <a:extLst>
              <a:ext uri="{FF2B5EF4-FFF2-40B4-BE49-F238E27FC236}">
                <a16:creationId xmlns:a16="http://schemas.microsoft.com/office/drawing/2014/main" id="{AE4B53C3-4838-4CAB-A196-F6ABB0CC1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533" y="3953702"/>
            <a:ext cx="6878012" cy="6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结果分析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37" name="圆角矩形 35">
            <a:extLst>
              <a:ext uri="{FF2B5EF4-FFF2-40B4-BE49-F238E27FC236}">
                <a16:creationId xmlns:a16="http://schemas.microsoft.com/office/drawing/2014/main" id="{0337DD23-5459-4B0E-ABFA-BB6A43BB3B8F}"/>
              </a:ext>
            </a:extLst>
          </p:cNvPr>
          <p:cNvSpPr/>
          <p:nvPr/>
        </p:nvSpPr>
        <p:spPr>
          <a:xfrm>
            <a:off x="3575720" y="1637147"/>
            <a:ext cx="1468141" cy="778694"/>
          </a:xfrm>
          <a:prstGeom prst="roundRect">
            <a:avLst/>
          </a:prstGeom>
          <a:solidFill>
            <a:srgbClr val="369C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Part 2</a:t>
            </a:r>
            <a:endParaRPr lang="zh-CN" altLang="en-US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圆角矩形 35">
            <a:extLst>
              <a:ext uri="{FF2B5EF4-FFF2-40B4-BE49-F238E27FC236}">
                <a16:creationId xmlns:a16="http://schemas.microsoft.com/office/drawing/2014/main" id="{1D5E9C1C-0DEF-4F53-8C1E-F25AF58B5B46}"/>
              </a:ext>
            </a:extLst>
          </p:cNvPr>
          <p:cNvSpPr/>
          <p:nvPr/>
        </p:nvSpPr>
        <p:spPr>
          <a:xfrm>
            <a:off x="3575720" y="2814229"/>
            <a:ext cx="1520799" cy="778694"/>
          </a:xfrm>
          <a:prstGeom prst="roundRect">
            <a:avLst/>
          </a:prstGeom>
          <a:solidFill>
            <a:srgbClr val="369C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Part 3</a:t>
            </a:r>
            <a:endParaRPr lang="zh-CN" altLang="en-US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圆角矩形 35">
            <a:extLst>
              <a:ext uri="{FF2B5EF4-FFF2-40B4-BE49-F238E27FC236}">
                <a16:creationId xmlns:a16="http://schemas.microsoft.com/office/drawing/2014/main" id="{B9B73998-6800-4E99-9927-E50E3414654E}"/>
              </a:ext>
            </a:extLst>
          </p:cNvPr>
          <p:cNvSpPr/>
          <p:nvPr/>
        </p:nvSpPr>
        <p:spPr>
          <a:xfrm>
            <a:off x="3575720" y="3994011"/>
            <a:ext cx="1572646" cy="778694"/>
          </a:xfrm>
          <a:prstGeom prst="roundRect">
            <a:avLst/>
          </a:prstGeom>
          <a:solidFill>
            <a:srgbClr val="369C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Part 4</a:t>
            </a:r>
            <a:endParaRPr lang="zh-CN" altLang="en-US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圆角矩形 35">
            <a:extLst>
              <a:ext uri="{FF2B5EF4-FFF2-40B4-BE49-F238E27FC236}">
                <a16:creationId xmlns:a16="http://schemas.microsoft.com/office/drawing/2014/main" id="{0CD6A29C-E2DC-4167-AEAA-E276F071325E}"/>
              </a:ext>
            </a:extLst>
          </p:cNvPr>
          <p:cNvSpPr/>
          <p:nvPr/>
        </p:nvSpPr>
        <p:spPr>
          <a:xfrm>
            <a:off x="3628378" y="5171213"/>
            <a:ext cx="1468141" cy="778694"/>
          </a:xfrm>
          <a:prstGeom prst="roundRect">
            <a:avLst/>
          </a:prstGeom>
          <a:solidFill>
            <a:srgbClr val="369C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Part 5</a:t>
            </a:r>
            <a:endParaRPr lang="zh-CN" altLang="en-US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AE4B53C3-4838-4CAB-A196-F6ABB0CC1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064" y="5171213"/>
            <a:ext cx="6878012" cy="6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总结展望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23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H_Other_8">
            <a:extLst>
              <a:ext uri="{FF2B5EF4-FFF2-40B4-BE49-F238E27FC236}">
                <a16:creationId xmlns:a16="http://schemas.microsoft.com/office/drawing/2014/main" id="{C469EB85-182E-411A-820E-84D59F0F404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9830" y="5102349"/>
            <a:ext cx="742950" cy="682625"/>
          </a:xfrm>
          <a:prstGeom prst="flowChartDisplay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、总结展望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89830" y="1282701"/>
            <a:ext cx="8769126" cy="4653083"/>
            <a:chOff x="572160" y="1845279"/>
            <a:chExt cx="8769126" cy="4653083"/>
          </a:xfrm>
        </p:grpSpPr>
        <p:cxnSp>
          <p:nvCxnSpPr>
            <p:cNvPr id="6" name="MH_Other_1"/>
            <p:cNvCxnSpPr/>
            <p:nvPr>
              <p:custDataLst>
                <p:tags r:id="rId5"/>
              </p:custDataLst>
            </p:nvPr>
          </p:nvCxnSpPr>
          <p:spPr>
            <a:xfrm>
              <a:off x="707182" y="2646362"/>
              <a:ext cx="7873170" cy="1589"/>
            </a:xfrm>
            <a:prstGeom prst="line">
              <a:avLst/>
            </a:prstGeom>
            <a:ln>
              <a:solidFill>
                <a:srgbClr val="DCDC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Other_2"/>
            <p:cNvSpPr/>
            <p:nvPr>
              <p:custDataLst>
                <p:tags r:id="rId6"/>
              </p:custDataLst>
            </p:nvPr>
          </p:nvSpPr>
          <p:spPr>
            <a:xfrm>
              <a:off x="584945" y="1965326"/>
              <a:ext cx="742950" cy="682625"/>
            </a:xfrm>
            <a:prstGeom prst="flowChartDisplay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MH_Other_3"/>
            <p:cNvSpPr/>
            <p:nvPr>
              <p:custDataLst>
                <p:tags r:id="rId7"/>
              </p:custDataLst>
            </p:nvPr>
          </p:nvSpPr>
          <p:spPr>
            <a:xfrm>
              <a:off x="689720" y="1889126"/>
              <a:ext cx="742950" cy="682625"/>
            </a:xfrm>
            <a:prstGeom prst="flowChartDisplay">
              <a:avLst/>
            </a:prstGeom>
            <a:solidFill>
              <a:srgbClr val="C2D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dirty="0">
                  <a:solidFill>
                    <a:srgbClr val="FFFFFF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cxnSp>
          <p:nvCxnSpPr>
            <p:cNvPr id="11" name="MH_Other_4"/>
            <p:cNvCxnSpPr/>
            <p:nvPr>
              <p:custDataLst>
                <p:tags r:id="rId8"/>
              </p:custDataLst>
            </p:nvPr>
          </p:nvCxnSpPr>
          <p:spPr>
            <a:xfrm>
              <a:off x="707182" y="3657784"/>
              <a:ext cx="7624380" cy="0"/>
            </a:xfrm>
            <a:prstGeom prst="line">
              <a:avLst/>
            </a:prstGeom>
            <a:ln>
              <a:solidFill>
                <a:srgbClr val="DCDC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MH_Other_5"/>
            <p:cNvSpPr/>
            <p:nvPr>
              <p:custDataLst>
                <p:tags r:id="rId9"/>
              </p:custDataLst>
            </p:nvPr>
          </p:nvSpPr>
          <p:spPr>
            <a:xfrm>
              <a:off x="584945" y="2976748"/>
              <a:ext cx="742950" cy="682625"/>
            </a:xfrm>
            <a:prstGeom prst="flowChartDisplay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MH_Other_6"/>
            <p:cNvSpPr/>
            <p:nvPr>
              <p:custDataLst>
                <p:tags r:id="rId10"/>
              </p:custDataLst>
            </p:nvPr>
          </p:nvSpPr>
          <p:spPr>
            <a:xfrm>
              <a:off x="689720" y="2900548"/>
              <a:ext cx="742950" cy="682625"/>
            </a:xfrm>
            <a:prstGeom prst="flowChartDisplay">
              <a:avLst/>
            </a:pr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dirty="0">
                  <a:solidFill>
                    <a:srgbClr val="FFFFFF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cxnSp>
          <p:nvCxnSpPr>
            <p:cNvPr id="14" name="MH_Other_7"/>
            <p:cNvCxnSpPr/>
            <p:nvPr>
              <p:custDataLst>
                <p:tags r:id="rId11"/>
              </p:custDataLst>
            </p:nvPr>
          </p:nvCxnSpPr>
          <p:spPr>
            <a:xfrm>
              <a:off x="707182" y="5548269"/>
              <a:ext cx="2880000" cy="0"/>
            </a:xfrm>
            <a:prstGeom prst="line">
              <a:avLst/>
            </a:prstGeom>
            <a:ln>
              <a:solidFill>
                <a:srgbClr val="DCDC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H_Other_8"/>
            <p:cNvSpPr/>
            <p:nvPr>
              <p:custDataLst>
                <p:tags r:id="rId12"/>
              </p:custDataLst>
            </p:nvPr>
          </p:nvSpPr>
          <p:spPr>
            <a:xfrm>
              <a:off x="584945" y="4867233"/>
              <a:ext cx="742950" cy="682625"/>
            </a:xfrm>
            <a:prstGeom prst="flowChartDisplay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MH_Other_9"/>
            <p:cNvSpPr/>
            <p:nvPr>
              <p:custDataLst>
                <p:tags r:id="rId13"/>
              </p:custDataLst>
            </p:nvPr>
          </p:nvSpPr>
          <p:spPr>
            <a:xfrm>
              <a:off x="689720" y="4791033"/>
              <a:ext cx="742950" cy="682625"/>
            </a:xfrm>
            <a:prstGeom prst="flowChartDisplay">
              <a:avLst/>
            </a:prstGeom>
            <a:solidFill>
              <a:srgbClr val="48C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dirty="0">
                  <a:solidFill>
                    <a:srgbClr val="FFFFFF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4</a:t>
              </a:r>
              <a:endParaRPr lang="zh-CN" altLang="en-US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8" name="MH_SubTitle_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66008" y="1845279"/>
              <a:ext cx="7729650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600"/>
                </a:spcBef>
                <a:defRPr/>
              </a:pPr>
              <a:endParaRPr lang="zh-CN" altLang="zh-CN" sz="1600" dirty="0">
                <a:solidFill>
                  <a:srgbClr val="AEC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MH_SubTitle_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66008" y="3172895"/>
              <a:ext cx="6577522" cy="39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600"/>
                </a:spcBef>
                <a:defRPr/>
              </a:pPr>
              <a:r>
                <a:rPr lang="zh-CN" altLang="en-US" sz="1600" dirty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训练数据集和选取的特征值较少，融合模型效果一般。</a:t>
              </a:r>
            </a:p>
          </p:txBody>
        </p:sp>
        <p:sp>
          <p:nvSpPr>
            <p:cNvPr id="20" name="MH_SubTitle_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37445" y="5146498"/>
              <a:ext cx="7803841" cy="391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600"/>
                </a:spcBef>
                <a:defRPr/>
              </a:pPr>
              <a:r>
                <a:rPr lang="zh-CN" altLang="en-US" sz="1600" dirty="0">
                  <a:solidFill>
                    <a:srgbClr val="19BC9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内网暂时无法闲聊。</a:t>
              </a:r>
              <a:endParaRPr lang="zh-CN" altLang="zh-CN" sz="1600" dirty="0">
                <a:solidFill>
                  <a:srgbClr val="19BC9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MH_Other_4"/>
            <p:cNvCxnSpPr/>
            <p:nvPr>
              <p:custDataLst>
                <p:tags r:id="rId17"/>
              </p:custDataLst>
            </p:nvPr>
          </p:nvCxnSpPr>
          <p:spPr>
            <a:xfrm>
              <a:off x="694397" y="4598175"/>
              <a:ext cx="5332909" cy="0"/>
            </a:xfrm>
            <a:prstGeom prst="line">
              <a:avLst/>
            </a:prstGeom>
            <a:ln>
              <a:solidFill>
                <a:srgbClr val="DCDC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H_Other_5"/>
            <p:cNvSpPr/>
            <p:nvPr>
              <p:custDataLst>
                <p:tags r:id="rId18"/>
              </p:custDataLst>
            </p:nvPr>
          </p:nvSpPr>
          <p:spPr>
            <a:xfrm>
              <a:off x="572160" y="3917139"/>
              <a:ext cx="742950" cy="682625"/>
            </a:xfrm>
            <a:prstGeom prst="flowChartDisplay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MH_Other_6"/>
            <p:cNvSpPr/>
            <p:nvPr>
              <p:custDataLst>
                <p:tags r:id="rId19"/>
              </p:custDataLst>
            </p:nvPr>
          </p:nvSpPr>
          <p:spPr>
            <a:xfrm>
              <a:off x="676935" y="3840939"/>
              <a:ext cx="742950" cy="682625"/>
            </a:xfrm>
            <a:prstGeom prst="flowChartDisplay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dirty="0">
                  <a:solidFill>
                    <a:srgbClr val="FFFFFF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3</a:t>
              </a:r>
              <a:endParaRPr lang="zh-CN" altLang="en-US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28" name="MH_SubTitle_2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466008" y="4116305"/>
              <a:ext cx="7114344" cy="3919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600"/>
                </a:spcBef>
                <a:defRPr/>
              </a:pPr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Stacking</a:t>
              </a:r>
              <a:r>
                <a:rPr lang="zh-CN" altLang="en-US" sz="16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所使用的模型有提升空间。</a:t>
              </a:r>
            </a:p>
          </p:txBody>
        </p:sp>
        <p:cxnSp>
          <p:nvCxnSpPr>
            <p:cNvPr id="29" name="MH_Other_4"/>
            <p:cNvCxnSpPr/>
            <p:nvPr>
              <p:custDataLst>
                <p:tags r:id="rId21"/>
              </p:custDataLst>
            </p:nvPr>
          </p:nvCxnSpPr>
          <p:spPr>
            <a:xfrm>
              <a:off x="694396" y="6498362"/>
              <a:ext cx="2880000" cy="0"/>
            </a:xfrm>
            <a:prstGeom prst="line">
              <a:avLst/>
            </a:prstGeom>
            <a:ln>
              <a:solidFill>
                <a:srgbClr val="DCDC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MH_SubTitle_2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524659" y="5980728"/>
              <a:ext cx="7114344" cy="39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600"/>
                </a:spcBef>
                <a:defRPr/>
              </a:pPr>
              <a:r>
                <a:rPr lang="zh-CN" altLang="en-US" sz="1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完善说明文档。</a:t>
              </a:r>
            </a:p>
          </p:txBody>
        </p:sp>
      </p:grpSp>
      <p:sp>
        <p:nvSpPr>
          <p:cNvPr id="24" name="MH_SubTitle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662" y="1497198"/>
            <a:ext cx="1536962" cy="39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响应速度较慢。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4A9D16-2343-436F-8D1C-2DD9D2D1006B}"/>
              </a:ext>
            </a:extLst>
          </p:cNvPr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目前存在的问题和 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</a:rPr>
              <a:t>TO DO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5FC1BB-5B1A-43BB-9BA8-F6520C3EC992}"/>
              </a:ext>
            </a:extLst>
          </p:cNvPr>
          <p:cNvSpPr/>
          <p:nvPr/>
        </p:nvSpPr>
        <p:spPr>
          <a:xfrm>
            <a:off x="3276606" y="1497198"/>
            <a:ext cx="387798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优化代码结构，增快程序响应速度。</a:t>
            </a:r>
          </a:p>
        </p:txBody>
      </p:sp>
      <p:sp>
        <p:nvSpPr>
          <p:cNvPr id="30" name="MH_SubTitle_2">
            <a:extLst>
              <a:ext uri="{FF2B5EF4-FFF2-40B4-BE49-F238E27FC236}">
                <a16:creationId xmlns:a16="http://schemas.microsoft.com/office/drawing/2014/main" id="{C3D0AE7F-BBD0-4D99-AF99-7858AAB3EEE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35847" y="2625081"/>
            <a:ext cx="4936930" cy="39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accent4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制造更多特征值以及训练集，提高模型准确度。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9E3226-EB06-495F-AFF3-7A4BFE35CF42}"/>
              </a:ext>
            </a:extLst>
          </p:cNvPr>
          <p:cNvSpPr/>
          <p:nvPr/>
        </p:nvSpPr>
        <p:spPr>
          <a:xfrm>
            <a:off x="4799501" y="3521106"/>
            <a:ext cx="554671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，决策树等其他模型，对比选取最优模型。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8397E9-BC38-4FED-AA51-ACE037A03963}"/>
              </a:ext>
            </a:extLst>
          </p:cNvPr>
          <p:cNvSpPr/>
          <p:nvPr/>
        </p:nvSpPr>
        <p:spPr>
          <a:xfrm>
            <a:off x="3481362" y="4559902"/>
            <a:ext cx="29770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19BC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19BC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L5</a:t>
            </a:r>
            <a:r>
              <a:rPr lang="zh-CN" altLang="en-US" dirty="0">
                <a:solidFill>
                  <a:srgbClr val="19BC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内网部署闲聊接口。</a:t>
            </a:r>
            <a:endParaRPr lang="zh-CN" altLang="zh-CN" dirty="0">
              <a:solidFill>
                <a:srgbClr val="19BC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F2F0320-C9EA-49A6-B635-F46DF8A459B9}"/>
              </a:ext>
            </a:extLst>
          </p:cNvPr>
          <p:cNvSpPr/>
          <p:nvPr/>
        </p:nvSpPr>
        <p:spPr>
          <a:xfrm>
            <a:off x="2790877" y="1657961"/>
            <a:ext cx="421936" cy="151662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BB4C0E43-0C7D-489B-8A0B-B4532203E2E5}"/>
              </a:ext>
            </a:extLst>
          </p:cNvPr>
          <p:cNvSpPr/>
          <p:nvPr/>
        </p:nvSpPr>
        <p:spPr>
          <a:xfrm>
            <a:off x="6036523" y="2725196"/>
            <a:ext cx="421936" cy="151662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63555B1-D415-4C56-AB3C-9877A8A4BFF5}"/>
              </a:ext>
            </a:extLst>
          </p:cNvPr>
          <p:cNvSpPr/>
          <p:nvPr/>
        </p:nvSpPr>
        <p:spPr>
          <a:xfrm>
            <a:off x="4431231" y="3667706"/>
            <a:ext cx="421936" cy="151662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631C2C69-A8F3-41DA-B03C-02442BA7083B}"/>
              </a:ext>
            </a:extLst>
          </p:cNvPr>
          <p:cNvSpPr/>
          <p:nvPr/>
        </p:nvSpPr>
        <p:spPr>
          <a:xfrm>
            <a:off x="3099609" y="4714325"/>
            <a:ext cx="421936" cy="151662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MH_Other_9">
            <a:extLst>
              <a:ext uri="{FF2B5EF4-FFF2-40B4-BE49-F238E27FC236}">
                <a16:creationId xmlns:a16="http://schemas.microsoft.com/office/drawing/2014/main" id="{F6AB2A00-B29B-482D-9C33-E3710648530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12066" y="5119425"/>
            <a:ext cx="742950" cy="682625"/>
          </a:xfrm>
          <a:prstGeom prst="flowChartDispla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endParaRPr lang="zh-CN" altLang="en-US" sz="4400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14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、总结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09D0D-D641-4FDF-8240-6A0D2D6B2448}"/>
              </a:ext>
            </a:extLst>
          </p:cNvPr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A3D2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工作分工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ABD605-679B-4F79-947F-5B24952BD1CF}"/>
              </a:ext>
            </a:extLst>
          </p:cNvPr>
          <p:cNvGrpSpPr/>
          <p:nvPr/>
        </p:nvGrpSpPr>
        <p:grpSpPr>
          <a:xfrm>
            <a:off x="1962301" y="764704"/>
            <a:ext cx="9002691" cy="5531154"/>
            <a:chOff x="1962301" y="764704"/>
            <a:chExt cx="9002691" cy="553115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7E615F5-47B8-448B-8CB0-377AA8407A1B}"/>
                </a:ext>
              </a:extLst>
            </p:cNvPr>
            <p:cNvGrpSpPr/>
            <p:nvPr/>
          </p:nvGrpSpPr>
          <p:grpSpPr>
            <a:xfrm>
              <a:off x="1962301" y="764704"/>
              <a:ext cx="9002691" cy="5455347"/>
              <a:chOff x="1962301" y="764704"/>
              <a:chExt cx="9002691" cy="5455347"/>
            </a:xfrm>
          </p:grpSpPr>
          <p:sp>
            <p:nvSpPr>
              <p:cNvPr id="10" name="圆角矩形 35">
                <a:extLst>
                  <a:ext uri="{FF2B5EF4-FFF2-40B4-BE49-F238E27FC236}">
                    <a16:creationId xmlns:a16="http://schemas.microsoft.com/office/drawing/2014/main" id="{9BB7F715-997E-4ABD-A9EC-12B4C6DA2637}"/>
                  </a:ext>
                </a:extLst>
              </p:cNvPr>
              <p:cNvSpPr/>
              <p:nvPr/>
            </p:nvSpPr>
            <p:spPr>
              <a:xfrm>
                <a:off x="1993966" y="5402107"/>
                <a:ext cx="1550518" cy="36004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服务器部署</a:t>
                </a: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873DC3F4-508F-444A-AFAD-58C5BDE59570}"/>
                  </a:ext>
                </a:extLst>
              </p:cNvPr>
              <p:cNvGrpSpPr/>
              <p:nvPr/>
            </p:nvGrpSpPr>
            <p:grpSpPr>
              <a:xfrm>
                <a:off x="1962301" y="764704"/>
                <a:ext cx="9002691" cy="5455347"/>
                <a:chOff x="1962301" y="764704"/>
                <a:chExt cx="9002691" cy="5455347"/>
              </a:xfrm>
            </p:grpSpPr>
            <p:sp>
              <p:nvSpPr>
                <p:cNvPr id="12" name="圆角矩形 35">
                  <a:extLst>
                    <a:ext uri="{FF2B5EF4-FFF2-40B4-BE49-F238E27FC236}">
                      <a16:creationId xmlns:a16="http://schemas.microsoft.com/office/drawing/2014/main" id="{C690DA4A-EB8E-4517-9A02-E84738E27C80}"/>
                    </a:ext>
                  </a:extLst>
                </p:cNvPr>
                <p:cNvSpPr/>
                <p:nvPr/>
              </p:nvSpPr>
              <p:spPr>
                <a:xfrm>
                  <a:off x="1993966" y="4826042"/>
                  <a:ext cx="1550518" cy="36004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  <a:cs typeface="Times New Roman" panose="02020603050405020304" pitchFamily="18" charset="0"/>
                    </a:rPr>
                    <a:t>闲聊接入</a:t>
                  </a:r>
                </a:p>
              </p:txBody>
            </p: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21A2A80B-853E-44FE-83B5-581741C39207}"/>
                    </a:ext>
                  </a:extLst>
                </p:cNvPr>
                <p:cNvGrpSpPr/>
                <p:nvPr/>
              </p:nvGrpSpPr>
              <p:grpSpPr>
                <a:xfrm>
                  <a:off x="1962301" y="764704"/>
                  <a:ext cx="9002691" cy="5455347"/>
                  <a:chOff x="1962301" y="764704"/>
                  <a:chExt cx="9002691" cy="5455347"/>
                </a:xfrm>
              </p:grpSpPr>
              <p:sp>
                <p:nvSpPr>
                  <p:cNvPr id="14" name="圆角矩形 35">
                    <a:extLst>
                      <a:ext uri="{FF2B5EF4-FFF2-40B4-BE49-F238E27FC236}">
                        <a16:creationId xmlns:a16="http://schemas.microsoft.com/office/drawing/2014/main" id="{7F6023EB-1932-4FEE-8585-23704980D5F8}"/>
                      </a:ext>
                    </a:extLst>
                  </p:cNvPr>
                  <p:cNvSpPr/>
                  <p:nvPr/>
                </p:nvSpPr>
                <p:spPr>
                  <a:xfrm>
                    <a:off x="1962301" y="4215116"/>
                    <a:ext cx="1550518" cy="36004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8580" tIns="34290" rIns="68580" bIns="34290"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b="1" dirty="0">
                        <a:solidFill>
                          <a:schemeClr val="bg1"/>
                        </a:solidFill>
                        <a:cs typeface="Times New Roman" panose="02020603050405020304" pitchFamily="18" charset="0"/>
                      </a:rPr>
                      <a:t>业务逻辑实现</a:t>
                    </a:r>
                  </a:p>
                </p:txBody>
              </p:sp>
              <p:grpSp>
                <p:nvGrpSpPr>
                  <p:cNvPr id="15" name="组合 14">
                    <a:extLst>
                      <a:ext uri="{FF2B5EF4-FFF2-40B4-BE49-F238E27FC236}">
                        <a16:creationId xmlns:a16="http://schemas.microsoft.com/office/drawing/2014/main" id="{00CA3CBA-920E-4561-82D6-4C881D92B926}"/>
                      </a:ext>
                    </a:extLst>
                  </p:cNvPr>
                  <p:cNvGrpSpPr/>
                  <p:nvPr/>
                </p:nvGrpSpPr>
                <p:grpSpPr>
                  <a:xfrm>
                    <a:off x="1979057" y="764704"/>
                    <a:ext cx="8985935" cy="5455347"/>
                    <a:chOff x="1979057" y="764704"/>
                    <a:chExt cx="8985935" cy="5455347"/>
                  </a:xfrm>
                </p:grpSpPr>
                <p:sp>
                  <p:nvSpPr>
                    <p:cNvPr id="16" name="圆角矩形 35">
                      <a:extLst>
                        <a:ext uri="{FF2B5EF4-FFF2-40B4-BE49-F238E27FC236}">
                          <a16:creationId xmlns:a16="http://schemas.microsoft.com/office/drawing/2014/main" id="{7ED4AE88-EA6C-40E8-A730-DA6265A224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9057" y="3639051"/>
                      <a:ext cx="1550518" cy="36004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68580" tIns="34290" rIns="68580" bIns="34290" rtlCol="0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基本功能实现</a:t>
                      </a:r>
                    </a:p>
                  </p:txBody>
                </p:sp>
                <p:grpSp>
                  <p:nvGrpSpPr>
                    <p:cNvPr id="17" name="组合 16">
                      <a:extLst>
                        <a:ext uri="{FF2B5EF4-FFF2-40B4-BE49-F238E27FC236}">
                          <a16:creationId xmlns:a16="http://schemas.microsoft.com/office/drawing/2014/main" id="{905A2569-B197-42FF-8115-8F4FD0882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79057" y="764704"/>
                      <a:ext cx="8985935" cy="5455347"/>
                      <a:chOff x="1979057" y="764704"/>
                      <a:chExt cx="8985935" cy="5455347"/>
                    </a:xfrm>
                  </p:grpSpPr>
                  <p:sp>
                    <p:nvSpPr>
                      <p:cNvPr id="18" name="圆角矩形 35">
                        <a:extLst>
                          <a:ext uri="{FF2B5EF4-FFF2-40B4-BE49-F238E27FC236}">
                            <a16:creationId xmlns:a16="http://schemas.microsoft.com/office/drawing/2014/main" id="{7C79B5EE-9E79-484C-A124-D6263C7E59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9057" y="3028125"/>
                        <a:ext cx="1550518" cy="36004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68580" tIns="34290" rIns="68580" bIns="34290" rtlCol="0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zh-CN" altLang="en-US" b="1" dirty="0">
                            <a:solidFill>
                              <a:schemeClr val="bg1"/>
                            </a:solidFill>
                            <a:cs typeface="Times New Roman" panose="02020603050405020304" pitchFamily="18" charset="0"/>
                          </a:rPr>
                          <a:t>分类网络实现</a:t>
                        </a:r>
                      </a:p>
                    </p:txBody>
                  </p:sp>
                  <p:grpSp>
                    <p:nvGrpSpPr>
                      <p:cNvPr id="19" name="组合 18">
                        <a:extLst>
                          <a:ext uri="{FF2B5EF4-FFF2-40B4-BE49-F238E27FC236}">
                            <a16:creationId xmlns:a16="http://schemas.microsoft.com/office/drawing/2014/main" id="{1158756D-914D-4764-A306-C03D7BA20F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91634" y="764704"/>
                        <a:ext cx="8973358" cy="5455347"/>
                        <a:chOff x="1991634" y="764704"/>
                        <a:chExt cx="8973358" cy="5455347"/>
                      </a:xfrm>
                    </p:grpSpPr>
                    <p:sp>
                      <p:nvSpPr>
                        <p:cNvPr id="20" name="圆角矩形 35">
                          <a:extLst>
                            <a:ext uri="{FF2B5EF4-FFF2-40B4-BE49-F238E27FC236}">
                              <a16:creationId xmlns:a16="http://schemas.microsoft.com/office/drawing/2014/main" id="{1D109EA6-4241-4E3B-8870-9672CC4347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91634" y="2518628"/>
                          <a:ext cx="1550517" cy="360040"/>
                        </a:xfrm>
                        <a:prstGeom prst="round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68580" tIns="34290" rIns="68580" bIns="34290" rtlCol="0"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zh-CN" altLang="en-US" b="1" dirty="0">
                              <a:solidFill>
                                <a:schemeClr val="bg1"/>
                              </a:solidFill>
                              <a:cs typeface="Times New Roman" panose="02020603050405020304" pitchFamily="18" charset="0"/>
                            </a:rPr>
                            <a:t>数据预处理</a:t>
                          </a:r>
                        </a:p>
                      </p:txBody>
                    </p:sp>
                    <p:pic>
                      <p:nvPicPr>
                        <p:cNvPr id="21" name="图片 20">
                          <a:extLst>
                            <a:ext uri="{FF2B5EF4-FFF2-40B4-BE49-F238E27FC236}">
                              <a16:creationId xmlns:a16="http://schemas.microsoft.com/office/drawing/2014/main" id="{FDDC3775-6416-4D8A-9331-94819818F8B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47728" y="764704"/>
                          <a:ext cx="7317264" cy="5455347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sp>
          <p:nvSpPr>
            <p:cNvPr id="9" name="圆角矩形 35">
              <a:extLst>
                <a:ext uri="{FF2B5EF4-FFF2-40B4-BE49-F238E27FC236}">
                  <a16:creationId xmlns:a16="http://schemas.microsoft.com/office/drawing/2014/main" id="{44ABA3AF-4830-44C6-9798-8CDD2B94BCA5}"/>
                </a:ext>
              </a:extLst>
            </p:cNvPr>
            <p:cNvSpPr/>
            <p:nvPr/>
          </p:nvSpPr>
          <p:spPr>
            <a:xfrm>
              <a:off x="1962301" y="5935818"/>
              <a:ext cx="1550518" cy="3600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算法融合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201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7568" y="1936750"/>
            <a:ext cx="7422851" cy="2713039"/>
            <a:chOff x="1841501" y="1936750"/>
            <a:chExt cx="8775699" cy="2713039"/>
          </a:xfrm>
        </p:grpSpPr>
        <p:sp>
          <p:nvSpPr>
            <p:cNvPr id="3" name="任意多边形 2"/>
            <p:cNvSpPr/>
            <p:nvPr>
              <p:custDataLst>
                <p:tags r:id="rId2"/>
              </p:custDataLst>
            </p:nvPr>
          </p:nvSpPr>
          <p:spPr>
            <a:xfrm>
              <a:off x="1996018" y="2430464"/>
              <a:ext cx="8011583" cy="2219325"/>
            </a:xfrm>
            <a:custGeom>
              <a:avLst/>
              <a:gdLst>
                <a:gd name="connsiteX0" fmla="*/ 0 w 6008914"/>
                <a:gd name="connsiteY0" fmla="*/ 452846 h 2220686"/>
                <a:gd name="connsiteX1" fmla="*/ 252548 w 6008914"/>
                <a:gd name="connsiteY1" fmla="*/ 1793966 h 2220686"/>
                <a:gd name="connsiteX2" fmla="*/ 5320937 w 6008914"/>
                <a:gd name="connsiteY2" fmla="*/ 2220686 h 2220686"/>
                <a:gd name="connsiteX3" fmla="*/ 6008914 w 6008914"/>
                <a:gd name="connsiteY3" fmla="*/ 0 h 2220686"/>
                <a:gd name="connsiteX4" fmla="*/ 0 w 6008914"/>
                <a:gd name="connsiteY4" fmla="*/ 452846 h 222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914" h="2220686">
                  <a:moveTo>
                    <a:pt x="0" y="452846"/>
                  </a:moveTo>
                  <a:lnTo>
                    <a:pt x="252548" y="1793966"/>
                  </a:lnTo>
                  <a:lnTo>
                    <a:pt x="5320937" y="2220686"/>
                  </a:lnTo>
                  <a:lnTo>
                    <a:pt x="6008914" y="0"/>
                  </a:lnTo>
                  <a:lnTo>
                    <a:pt x="0" y="45284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任意多边形 3"/>
            <p:cNvSpPr/>
            <p:nvPr>
              <p:custDataLst>
                <p:tags r:id="rId3"/>
              </p:custDataLst>
            </p:nvPr>
          </p:nvSpPr>
          <p:spPr>
            <a:xfrm>
              <a:off x="10083800" y="2482850"/>
              <a:ext cx="533400" cy="158750"/>
            </a:xfrm>
            <a:custGeom>
              <a:avLst/>
              <a:gdLst>
                <a:gd name="connsiteX0" fmla="*/ 0 w 400050"/>
                <a:gd name="connsiteY0" fmla="*/ 152400 h 158750"/>
                <a:gd name="connsiteX1" fmla="*/ 374650 w 400050"/>
                <a:gd name="connsiteY1" fmla="*/ 0 h 158750"/>
                <a:gd name="connsiteX2" fmla="*/ 400050 w 400050"/>
                <a:gd name="connsiteY2" fmla="*/ 158750 h 158750"/>
                <a:gd name="connsiteX3" fmla="*/ 0 w 400050"/>
                <a:gd name="connsiteY3" fmla="*/ 15240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158750">
                  <a:moveTo>
                    <a:pt x="0" y="152400"/>
                  </a:moveTo>
                  <a:lnTo>
                    <a:pt x="374650" y="0"/>
                  </a:lnTo>
                  <a:lnTo>
                    <a:pt x="400050" y="15875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任意多边形 4"/>
            <p:cNvSpPr/>
            <p:nvPr>
              <p:custDataLst>
                <p:tags r:id="rId4"/>
              </p:custDataLst>
            </p:nvPr>
          </p:nvSpPr>
          <p:spPr>
            <a:xfrm>
              <a:off x="9914467" y="1936750"/>
              <a:ext cx="491067" cy="342900"/>
            </a:xfrm>
            <a:custGeom>
              <a:avLst/>
              <a:gdLst>
                <a:gd name="connsiteX0" fmla="*/ 0 w 368300"/>
                <a:gd name="connsiteY0" fmla="*/ 342900 h 342900"/>
                <a:gd name="connsiteX1" fmla="*/ 254000 w 368300"/>
                <a:gd name="connsiteY1" fmla="*/ 0 h 342900"/>
                <a:gd name="connsiteX2" fmla="*/ 368300 w 368300"/>
                <a:gd name="connsiteY2" fmla="*/ 139700 h 342900"/>
                <a:gd name="connsiteX3" fmla="*/ 0 w 368300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342900">
                  <a:moveTo>
                    <a:pt x="0" y="342900"/>
                  </a:moveTo>
                  <a:lnTo>
                    <a:pt x="254000" y="0"/>
                  </a:lnTo>
                  <a:lnTo>
                    <a:pt x="368300" y="13970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7" name="文本框 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-254625">
              <a:off x="1841501" y="2419350"/>
              <a:ext cx="8166100" cy="168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8000" dirty="0">
                  <a:solidFill>
                    <a:srgbClr val="FFFFFF"/>
                  </a:solidFill>
                  <a:latin typeface="Bodoni MT Black" pitchFamily="18" charset="0"/>
                  <a:ea typeface="幼圆" pitchFamily="49" charset="-122"/>
                </a:rPr>
                <a:t>THANKS</a:t>
              </a:r>
              <a:endParaRPr lang="zh-CN" altLang="en-US" sz="8000" dirty="0">
                <a:solidFill>
                  <a:srgbClr val="FFFFFF"/>
                </a:solidFill>
                <a:latin typeface="Bodoni MT Black" pitchFamily="18" charset="0"/>
                <a:ea typeface="幼圆" pitchFamily="49" charset="-122"/>
              </a:endParaRPr>
            </a:p>
          </p:txBody>
        </p:sp>
        <p:sp>
          <p:nvSpPr>
            <p:cNvPr id="3078" name="文本框 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rot="298406">
              <a:off x="6176434" y="4078288"/>
              <a:ext cx="2893484" cy="39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r" eaLnBrk="1" hangingPunct="1"/>
              <a:r>
                <a:rPr lang="en-US" altLang="zh-CN" sz="1400" dirty="0">
                  <a:solidFill>
                    <a:srgbClr val="FFFFFF"/>
                  </a:solidFill>
                  <a:latin typeface="Bell MT" pitchFamily="18" charset="0"/>
                  <a:ea typeface="华文仿宋" pitchFamily="2" charset="-122"/>
                </a:rPr>
                <a:t>@ </a:t>
              </a:r>
              <a:r>
                <a:rPr lang="zh-CN" altLang="en-US" sz="1400" dirty="0">
                  <a:solidFill>
                    <a:srgbClr val="FFFFFF"/>
                  </a:solidFill>
                  <a:latin typeface="Bell MT" pitchFamily="18" charset="0"/>
                  <a:ea typeface="华文仿宋" pitchFamily="2" charset="-122"/>
                </a:rPr>
                <a:t>项目团队</a:t>
              </a: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25FEEE2B-226E-461D-85C5-74A167079D92}"/>
              </a:ext>
            </a:extLst>
          </p:cNvPr>
          <p:cNvGrpSpPr/>
          <p:nvPr/>
        </p:nvGrpSpPr>
        <p:grpSpPr>
          <a:xfrm>
            <a:off x="5952380" y="0"/>
            <a:ext cx="216000" cy="2283114"/>
            <a:chOff x="5997524" y="4721490"/>
            <a:chExt cx="216000" cy="2283114"/>
          </a:xfrm>
        </p:grpSpPr>
        <p:cxnSp>
          <p:nvCxnSpPr>
            <p:cNvPr id="9" name="Straight Connector 5">
              <a:extLst>
                <a:ext uri="{FF2B5EF4-FFF2-40B4-BE49-F238E27FC236}">
                  <a16:creationId xmlns:a16="http://schemas.microsoft.com/office/drawing/2014/main" id="{D68062FB-C97C-45EE-A84E-8AEA6F11D206}"/>
                </a:ext>
              </a:extLst>
            </p:cNvPr>
            <p:cNvCxnSpPr/>
            <p:nvPr/>
          </p:nvCxnSpPr>
          <p:spPr>
            <a:xfrm>
              <a:off x="6112450" y="4721490"/>
              <a:ext cx="0" cy="2160000"/>
            </a:xfrm>
            <a:prstGeom prst="line">
              <a:avLst/>
            </a:prstGeom>
            <a:ln w="25400" cmpd="sng">
              <a:solidFill>
                <a:srgbClr val="A3D2FC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8D99ED75-BA3B-40E1-A7E0-A03DB52A4A6C}"/>
                </a:ext>
              </a:extLst>
            </p:cNvPr>
            <p:cNvGrpSpPr/>
            <p:nvPr/>
          </p:nvGrpSpPr>
          <p:grpSpPr>
            <a:xfrm>
              <a:off x="5997524" y="6792204"/>
              <a:ext cx="216000" cy="212400"/>
              <a:chOff x="9702774" y="3177285"/>
              <a:chExt cx="216000" cy="212400"/>
            </a:xfrm>
          </p:grpSpPr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id="{3267E434-E347-413C-A550-B89A394DD64F}"/>
                  </a:ext>
                </a:extLst>
              </p:cNvPr>
              <p:cNvSpPr/>
              <p:nvPr/>
            </p:nvSpPr>
            <p:spPr>
              <a:xfrm>
                <a:off x="9702774" y="3177285"/>
                <a:ext cx="216000" cy="2124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Oval 8">
                <a:extLst>
                  <a:ext uri="{FF2B5EF4-FFF2-40B4-BE49-F238E27FC236}">
                    <a16:creationId xmlns:a16="http://schemas.microsoft.com/office/drawing/2014/main" id="{36CA9564-3D12-4D0B-A928-0BD825DEAD99}"/>
                  </a:ext>
                </a:extLst>
              </p:cNvPr>
              <p:cNvSpPr/>
              <p:nvPr/>
            </p:nvSpPr>
            <p:spPr>
              <a:xfrm>
                <a:off x="9738774" y="3227799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103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、背景意义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82E623-71F9-423D-9761-2B9EAB38507C}"/>
              </a:ext>
            </a:extLst>
          </p:cNvPr>
          <p:cNvSpPr txBox="1"/>
          <p:nvPr/>
        </p:nvSpPr>
        <p:spPr>
          <a:xfrm>
            <a:off x="1491273" y="1556792"/>
            <a:ext cx="929347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提高效率</a:t>
            </a:r>
            <a:endParaRPr lang="en-US" altLang="zh-CN" sz="2400" b="1" dirty="0">
              <a:solidFill>
                <a:srgbClr val="FF993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b="1" dirty="0"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zh-CN" altLang="en-US" sz="2000" dirty="0">
                <a:latin typeface="+mj-ea"/>
                <a:ea typeface="+mj-ea"/>
              </a:rPr>
              <a:t>节省人工成本，弥补服务空白，可轻松实现</a:t>
            </a:r>
            <a:r>
              <a:rPr lang="en-US" altLang="zh-CN" sz="2000" dirty="0">
                <a:latin typeface="+mj-ea"/>
                <a:ea typeface="+mj-ea"/>
              </a:rPr>
              <a:t>7*24</a:t>
            </a:r>
            <a:r>
              <a:rPr lang="zh-CN" altLang="en-US" sz="2000" dirty="0">
                <a:latin typeface="+mj-ea"/>
                <a:ea typeface="+mj-ea"/>
              </a:rPr>
              <a:t>小时保持平稳状态的服务。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增强自主可控性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+mj-ea"/>
                <a:ea typeface="+mj-ea"/>
              </a:rPr>
              <a:t>     根据不同需求，内部可以灵活做出更改。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提升准确率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+mj-ea"/>
                <a:ea typeface="+mj-ea"/>
              </a:rPr>
              <a:t>     目前智能算法种类繁多，智能回复功能准确率仍有提升空间 。</a:t>
            </a:r>
          </a:p>
        </p:txBody>
      </p:sp>
    </p:spTree>
    <p:extLst>
      <p:ext uri="{BB962C8B-B14F-4D97-AF65-F5344CB8AC3E}">
        <p14:creationId xmlns:p14="http://schemas.microsoft.com/office/powerpoint/2010/main" val="152781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、产品介绍</a:t>
            </a:r>
          </a:p>
        </p:txBody>
      </p:sp>
      <p:sp>
        <p:nvSpPr>
          <p:cNvPr id="5" name="矩形: 圆角 41">
            <a:extLst>
              <a:ext uri="{FF2B5EF4-FFF2-40B4-BE49-F238E27FC236}">
                <a16:creationId xmlns:a16="http://schemas.microsoft.com/office/drawing/2014/main" id="{53E56B4C-148B-447C-8C98-ACC8B2595C37}"/>
              </a:ext>
            </a:extLst>
          </p:cNvPr>
          <p:cNvSpPr/>
          <p:nvPr/>
        </p:nvSpPr>
        <p:spPr>
          <a:xfrm>
            <a:off x="3647728" y="1043989"/>
            <a:ext cx="8270552" cy="504056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21D4BE-A9BF-4198-96D6-D9E7D45877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0" t="7966" r="11657" b="7955"/>
          <a:stretch/>
        </p:blipFill>
        <p:spPr>
          <a:xfrm>
            <a:off x="650810" y="2479575"/>
            <a:ext cx="1204963" cy="16695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78572" y="2220886"/>
            <a:ext cx="2186882" cy="2186881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1991544" y="3048653"/>
            <a:ext cx="561724" cy="265673"/>
          </a:xfrm>
          <a:prstGeom prst="rightArrow">
            <a:avLst>
              <a:gd name="adj1" fmla="val 39542"/>
              <a:gd name="adj2" fmla="val 50000"/>
            </a:avLst>
          </a:prstGeom>
          <a:solidFill>
            <a:srgbClr val="00B0F0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11" name="右箭头 10"/>
          <p:cNvSpPr/>
          <p:nvPr/>
        </p:nvSpPr>
        <p:spPr>
          <a:xfrm flipH="1">
            <a:off x="1991544" y="3336685"/>
            <a:ext cx="561724" cy="265673"/>
          </a:xfrm>
          <a:prstGeom prst="rightArrow">
            <a:avLst>
              <a:gd name="adj1" fmla="val 39542"/>
              <a:gd name="adj2" fmla="val 50000"/>
            </a:avLst>
          </a:prstGeom>
          <a:solidFill>
            <a:srgbClr val="00B0F0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743511" y="1779478"/>
            <a:ext cx="1140933" cy="8214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+mj-ea"/>
                <a:ea typeface="+mj-ea"/>
              </a:rPr>
              <a:t>分词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261251" y="1732823"/>
            <a:ext cx="1257991" cy="8214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+mj-ea"/>
                <a:ea typeface="+mj-ea"/>
              </a:rPr>
              <a:t>分类器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932229" y="2742839"/>
            <a:ext cx="1530699" cy="8214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+mj-ea"/>
                <a:ea typeface="+mj-ea"/>
              </a:rPr>
              <a:t>句子分析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8908422" y="2742839"/>
            <a:ext cx="1221661" cy="8214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+mj-ea"/>
                <a:ea typeface="+mj-ea"/>
              </a:rPr>
              <a:t>模型预测</a:t>
            </a:r>
          </a:p>
        </p:txBody>
      </p:sp>
      <p:sp>
        <p:nvSpPr>
          <p:cNvPr id="20" name="燕尾形 19"/>
          <p:cNvSpPr/>
          <p:nvPr/>
        </p:nvSpPr>
        <p:spPr>
          <a:xfrm>
            <a:off x="4900049" y="2016870"/>
            <a:ext cx="392366" cy="318400"/>
          </a:xfrm>
          <a:prstGeom prst="chevron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6549186" y="3003101"/>
            <a:ext cx="392366" cy="318400"/>
          </a:xfrm>
          <a:prstGeom prst="chevron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8497311" y="3036651"/>
            <a:ext cx="392366" cy="318400"/>
          </a:xfrm>
          <a:prstGeom prst="chevron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583885" y="2751586"/>
            <a:ext cx="1221661" cy="8214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+mj-ea"/>
                <a:ea typeface="+mj-ea"/>
              </a:rPr>
              <a:t>排序检索</a:t>
            </a:r>
          </a:p>
        </p:txBody>
      </p:sp>
      <p:sp>
        <p:nvSpPr>
          <p:cNvPr id="24" name="燕尾形 23"/>
          <p:cNvSpPr/>
          <p:nvPr/>
        </p:nvSpPr>
        <p:spPr>
          <a:xfrm>
            <a:off x="10148828" y="3036651"/>
            <a:ext cx="399503" cy="318400"/>
          </a:xfrm>
          <a:prstGeom prst="chevron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cxnSpLocks/>
            <a:stCxn id="18" idx="2"/>
          </p:cNvCxnSpPr>
          <p:nvPr/>
        </p:nvCxnSpPr>
        <p:spPr>
          <a:xfrm flipH="1">
            <a:off x="7252085" y="3564269"/>
            <a:ext cx="445494" cy="2203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stCxn id="18" idx="2"/>
          </p:cNvCxnSpPr>
          <p:nvPr/>
        </p:nvCxnSpPr>
        <p:spPr>
          <a:xfrm>
            <a:off x="7697579" y="3564269"/>
            <a:ext cx="616045" cy="2203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6941552" y="3768619"/>
            <a:ext cx="513293" cy="1624606"/>
          </a:xfrm>
          <a:prstGeom prst="roundRect">
            <a:avLst/>
          </a:prstGeom>
          <a:solidFill>
            <a:srgbClr val="FEA52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语义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7949635" y="3793793"/>
            <a:ext cx="513293" cy="1624606"/>
          </a:xfrm>
          <a:prstGeom prst="roundRect">
            <a:avLst/>
          </a:prstGeom>
          <a:solidFill>
            <a:srgbClr val="FEA52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关键词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5565936" y="2554253"/>
            <a:ext cx="362195" cy="1973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993345" y="2577580"/>
            <a:ext cx="283827" cy="1652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295999" y="2807104"/>
            <a:ext cx="513293" cy="757165"/>
          </a:xfrm>
          <a:prstGeom prst="roundRect">
            <a:avLst/>
          </a:prstGeom>
          <a:solidFill>
            <a:srgbClr val="A3D2F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闲聊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6014133" y="2811653"/>
            <a:ext cx="513293" cy="75716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rgbClr val="FEA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业务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C23FECA-03EB-44B9-80DF-A39C879CB26F}"/>
              </a:ext>
            </a:extLst>
          </p:cNvPr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A3D2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业务场景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5A74AFF2-6BCE-4EAA-91E3-C9E8117903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" r="77302" b="67244"/>
          <a:stretch/>
        </p:blipFill>
        <p:spPr>
          <a:xfrm>
            <a:off x="3926482" y="3823731"/>
            <a:ext cx="1586191" cy="1595117"/>
          </a:xfrm>
          <a:prstGeom prst="rect">
            <a:avLst/>
          </a:prstGeom>
          <a:ln>
            <a:solidFill>
              <a:srgbClr val="369CF8"/>
            </a:solidFill>
          </a:ln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43CB9A6-4115-4EC6-9079-4990549B194E}"/>
              </a:ext>
            </a:extLst>
          </p:cNvPr>
          <p:cNvCxnSpPr>
            <a:cxnSpLocks/>
          </p:cNvCxnSpPr>
          <p:nvPr/>
        </p:nvCxnSpPr>
        <p:spPr>
          <a:xfrm flipH="1">
            <a:off x="4583832" y="3469521"/>
            <a:ext cx="666848" cy="31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11DA01D-54E6-4A14-A8B4-B8DC209EA864}"/>
              </a:ext>
            </a:extLst>
          </p:cNvPr>
          <p:cNvCxnSpPr>
            <a:cxnSpLocks/>
          </p:cNvCxnSpPr>
          <p:nvPr/>
        </p:nvCxnSpPr>
        <p:spPr>
          <a:xfrm flipH="1">
            <a:off x="10889508" y="3602358"/>
            <a:ext cx="391068" cy="33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A197F04F-3016-4445-8F87-4C7263575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4999" y="3945904"/>
            <a:ext cx="1586191" cy="1569494"/>
          </a:xfrm>
          <a:prstGeom prst="rect">
            <a:avLst/>
          </a:prstGeom>
          <a:ln w="12700">
            <a:solidFill>
              <a:srgbClr val="369CF8"/>
            </a:solidFill>
          </a:ln>
        </p:spPr>
      </p:pic>
    </p:spTree>
    <p:extLst>
      <p:ext uri="{BB962C8B-B14F-4D97-AF65-F5344CB8AC3E}">
        <p14:creationId xmlns:p14="http://schemas.microsoft.com/office/powerpoint/2010/main" val="350320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、产品介绍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9238" y="1040934"/>
            <a:ext cx="11419679" cy="551820"/>
            <a:chOff x="269238" y="1209649"/>
            <a:chExt cx="11419679" cy="551820"/>
          </a:xfrm>
        </p:grpSpPr>
        <p:sp>
          <p:nvSpPr>
            <p:cNvPr id="6" name="MH_Desc_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135560" y="1220443"/>
              <a:ext cx="7595874" cy="52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使用行业先进的人工智能算法，实现业务机器人和闲聊机器人的协同服务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69238" y="1209649"/>
              <a:ext cx="11419679" cy="551820"/>
              <a:chOff x="269238" y="1209649"/>
              <a:chExt cx="11419679" cy="55182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69238" y="1209649"/>
                <a:ext cx="244238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腾讯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HR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zh-CN" altLang="en-US" sz="4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 flipV="1">
                <a:off x="384917" y="1751073"/>
                <a:ext cx="11304000" cy="10396"/>
              </a:xfrm>
              <a:prstGeom prst="line">
                <a:avLst/>
              </a:prstGeom>
              <a:ln w="28575">
                <a:solidFill>
                  <a:srgbClr val="4556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24EB338C-93E1-4D95-AE21-D27580DA33C2}"/>
              </a:ext>
            </a:extLst>
          </p:cNvPr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A3D2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场景应用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0EB230-1FF9-4BB4-9D00-8AB13819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1754351"/>
            <a:ext cx="6408712" cy="4487582"/>
          </a:xfrm>
          <a:prstGeom prst="rect">
            <a:avLst/>
          </a:prstGeom>
          <a:ln>
            <a:solidFill>
              <a:srgbClr val="369CF8"/>
            </a:solidFill>
          </a:ln>
        </p:spPr>
      </p:pic>
    </p:spTree>
    <p:extLst>
      <p:ext uri="{BB962C8B-B14F-4D97-AF65-F5344CB8AC3E}">
        <p14:creationId xmlns:p14="http://schemas.microsoft.com/office/powerpoint/2010/main" val="325905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、产品介绍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69238" y="1040934"/>
            <a:ext cx="11419679" cy="551820"/>
            <a:chOff x="269238" y="1209649"/>
            <a:chExt cx="11419679" cy="551820"/>
          </a:xfrm>
        </p:grpSpPr>
        <p:sp>
          <p:nvSpPr>
            <p:cNvPr id="8" name="文本框 7"/>
            <p:cNvSpPr txBox="1"/>
            <p:nvPr/>
          </p:nvSpPr>
          <p:spPr>
            <a:xfrm>
              <a:off x="269238" y="1209649"/>
              <a:ext cx="24423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384917" y="1751073"/>
              <a:ext cx="11304000" cy="10396"/>
            </a:xfrm>
            <a:prstGeom prst="line">
              <a:avLst/>
            </a:prstGeom>
            <a:ln w="28575">
              <a:solidFill>
                <a:srgbClr val="4556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B322AA2A-ED46-46F1-8EBB-64E590487699}"/>
              </a:ext>
            </a:extLst>
          </p:cNvPr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A3D2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场景应用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F1D5A1-8452-4068-A695-43E0B17C3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9" b="7491"/>
          <a:stretch/>
        </p:blipFill>
        <p:spPr>
          <a:xfrm>
            <a:off x="1704137" y="1753666"/>
            <a:ext cx="3503973" cy="4086426"/>
          </a:xfrm>
          <a:prstGeom prst="rect">
            <a:avLst/>
          </a:prstGeom>
          <a:ln w="19050" cap="sq">
            <a:solidFill>
              <a:srgbClr val="369CF8">
                <a:alpha val="72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56FE782-F7E3-4E9D-AD30-1B0037D9CC69}"/>
              </a:ext>
            </a:extLst>
          </p:cNvPr>
          <p:cNvSpPr txBox="1"/>
          <p:nvPr/>
        </p:nvSpPr>
        <p:spPr>
          <a:xfrm>
            <a:off x="2186804" y="5919903"/>
            <a:ext cx="24889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非标准问法识别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3E4EAC-088F-41CC-9D15-452A3846B6DE}"/>
              </a:ext>
            </a:extLst>
          </p:cNvPr>
          <p:cNvSpPr txBox="1"/>
          <p:nvPr/>
        </p:nvSpPr>
        <p:spPr>
          <a:xfrm>
            <a:off x="8124067" y="5925410"/>
            <a:ext cx="16046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推荐问题</a:t>
            </a:r>
          </a:p>
        </p:txBody>
      </p:sp>
      <p:sp>
        <p:nvSpPr>
          <p:cNvPr id="15" name="MH_Desc_1">
            <a:extLst>
              <a:ext uri="{FF2B5EF4-FFF2-40B4-BE49-F238E27FC236}">
                <a16:creationId xmlns:a16="http://schemas.microsoft.com/office/drawing/2014/main" id="{0CC3203A-DF70-4B2B-9473-FBBF744D349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8538" y="1032947"/>
            <a:ext cx="7595874" cy="52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智能识别相似问法，多种问法一种答案；智能推荐，提高用户体验。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C09B03C-ADBD-49F9-AF00-8BC432FB222D}"/>
              </a:ext>
            </a:extLst>
          </p:cNvPr>
          <p:cNvGrpSpPr/>
          <p:nvPr/>
        </p:nvGrpSpPr>
        <p:grpSpPr>
          <a:xfrm>
            <a:off x="7032104" y="1780498"/>
            <a:ext cx="3788601" cy="4086426"/>
            <a:chOff x="7032104" y="1780498"/>
            <a:chExt cx="3788601" cy="408642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FE92A49-394E-4856-950A-9A701C2F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2104" y="1780498"/>
              <a:ext cx="3788601" cy="4086426"/>
            </a:xfrm>
            <a:prstGeom prst="rect">
              <a:avLst/>
            </a:prstGeom>
            <a:ln w="12700">
              <a:solidFill>
                <a:srgbClr val="369CF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BE8D30-A4CD-4AE3-81DB-08C73DCFC9CC}"/>
                </a:ext>
              </a:extLst>
            </p:cNvPr>
            <p:cNvSpPr/>
            <p:nvPr/>
          </p:nvSpPr>
          <p:spPr>
            <a:xfrm>
              <a:off x="7176120" y="3020926"/>
              <a:ext cx="3420000" cy="9360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3536AA-78C5-4535-BCF4-FDD2B3E75995}"/>
                </a:ext>
              </a:extLst>
            </p:cNvPr>
            <p:cNvSpPr/>
            <p:nvPr/>
          </p:nvSpPr>
          <p:spPr>
            <a:xfrm>
              <a:off x="7176120" y="4941168"/>
              <a:ext cx="3420000" cy="46166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7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、产品介绍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20459" y="1002480"/>
            <a:ext cx="11419679" cy="602620"/>
            <a:chOff x="269238" y="1209649"/>
            <a:chExt cx="11419679" cy="602620"/>
          </a:xfrm>
        </p:grpSpPr>
        <p:sp>
          <p:nvSpPr>
            <p:cNvPr id="6" name="MH_Desc_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037317" y="1240116"/>
              <a:ext cx="7595874" cy="52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满足不同公司的使用需求，公共库通用，私有库供内部调用。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69238" y="1209649"/>
              <a:ext cx="11419679" cy="602620"/>
              <a:chOff x="269238" y="1209649"/>
              <a:chExt cx="11419679" cy="60262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69238" y="1209649"/>
                <a:ext cx="201051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场景应用：</a:t>
                </a:r>
                <a:endParaRPr lang="zh-CN" altLang="en-US" sz="4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 flipV="1">
                <a:off x="384917" y="1801873"/>
                <a:ext cx="11304000" cy="10396"/>
              </a:xfrm>
              <a:prstGeom prst="line">
                <a:avLst/>
              </a:prstGeom>
              <a:ln w="28575">
                <a:solidFill>
                  <a:srgbClr val="4556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文本框 10"/>
          <p:cNvSpPr txBox="1"/>
          <p:nvPr/>
        </p:nvSpPr>
        <p:spPr>
          <a:xfrm>
            <a:off x="8112224" y="5866591"/>
            <a:ext cx="23042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业务咨询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75520" y="5878410"/>
            <a:ext cx="25366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业务咨询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7ED0789-B819-43CB-8DF0-01D9658F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904686"/>
            <a:ext cx="4628571" cy="3961905"/>
          </a:xfrm>
          <a:prstGeom prst="rect">
            <a:avLst/>
          </a:prstGeom>
          <a:ln>
            <a:solidFill>
              <a:srgbClr val="369CF8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BD6975A-96CF-4CC5-B477-7DA79DACFF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5"/>
          <a:stretch/>
        </p:blipFill>
        <p:spPr>
          <a:xfrm>
            <a:off x="897627" y="1919073"/>
            <a:ext cx="4561905" cy="3933130"/>
          </a:xfrm>
          <a:prstGeom prst="rect">
            <a:avLst/>
          </a:prstGeom>
          <a:ln>
            <a:solidFill>
              <a:srgbClr val="369CF8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68D3918-D4CF-4A10-A5F3-E9CBCD1D0809}"/>
              </a:ext>
            </a:extLst>
          </p:cNvPr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A3D2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场景应用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75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、产品介绍</a:t>
            </a:r>
          </a:p>
        </p:txBody>
      </p:sp>
      <p:sp>
        <p:nvSpPr>
          <p:cNvPr id="6" name="MH_SubTitle_5"/>
          <p:cNvSpPr/>
          <p:nvPr>
            <p:custDataLst>
              <p:tags r:id="rId1"/>
            </p:custDataLst>
          </p:nvPr>
        </p:nvSpPr>
        <p:spPr>
          <a:xfrm>
            <a:off x="1701274" y="1771194"/>
            <a:ext cx="801688" cy="801687"/>
          </a:xfrm>
          <a:prstGeom prst="ellipse">
            <a:avLst/>
          </a:prstGeom>
          <a:solidFill>
            <a:srgbClr val="FF99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SubTitle_3"/>
          <p:cNvSpPr/>
          <p:nvPr>
            <p:custDataLst>
              <p:tags r:id="rId2"/>
            </p:custDataLst>
          </p:nvPr>
        </p:nvSpPr>
        <p:spPr>
          <a:xfrm>
            <a:off x="1701274" y="3572717"/>
            <a:ext cx="801688" cy="801687"/>
          </a:xfrm>
          <a:prstGeom prst="ellipse">
            <a:avLst/>
          </a:prstGeom>
          <a:solidFill>
            <a:srgbClr val="FF99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009589" y="1628800"/>
            <a:ext cx="5471060" cy="1286710"/>
            <a:chOff x="6707982" y="1541648"/>
            <a:chExt cx="5471060" cy="1286710"/>
          </a:xfrm>
        </p:grpSpPr>
        <p:sp>
          <p:nvSpPr>
            <p:cNvPr id="15" name="MH_SubTitle_1"/>
            <p:cNvSpPr/>
            <p:nvPr>
              <p:custDataLst>
                <p:tags r:id="rId5"/>
              </p:custDataLst>
            </p:nvPr>
          </p:nvSpPr>
          <p:spPr>
            <a:xfrm>
              <a:off x="6707982" y="1541648"/>
              <a:ext cx="2474118" cy="463087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方便移植</a:t>
              </a:r>
            </a:p>
          </p:txBody>
        </p:sp>
        <p:sp>
          <p:nvSpPr>
            <p:cNvPr id="16" name="MH_SubTitle_1"/>
            <p:cNvSpPr/>
            <p:nvPr>
              <p:custDataLst>
                <p:tags r:id="rId6"/>
              </p:custDataLst>
            </p:nvPr>
          </p:nvSpPr>
          <p:spPr>
            <a:xfrm>
              <a:off x="6710941" y="1958390"/>
              <a:ext cx="5468101" cy="869968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通过替换行业领域知识库支持不同公司咨询各自业务的功能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999656" y="3510474"/>
            <a:ext cx="4896544" cy="1386290"/>
            <a:chOff x="6707982" y="1541648"/>
            <a:chExt cx="4896544" cy="1386290"/>
          </a:xfrm>
        </p:grpSpPr>
        <p:sp>
          <p:nvSpPr>
            <p:cNvPr id="18" name="MH_SubTitle_1"/>
            <p:cNvSpPr/>
            <p:nvPr>
              <p:custDataLst>
                <p:tags r:id="rId3"/>
              </p:custDataLst>
            </p:nvPr>
          </p:nvSpPr>
          <p:spPr>
            <a:xfrm>
              <a:off x="6707982" y="1541648"/>
              <a:ext cx="2139156" cy="463087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精准回复</a:t>
              </a:r>
            </a:p>
          </p:txBody>
        </p:sp>
        <p:sp>
          <p:nvSpPr>
            <p:cNvPr id="19" name="MH_SubTitle_1"/>
            <p:cNvSpPr/>
            <p:nvPr>
              <p:custDataLst>
                <p:tags r:id="rId4"/>
              </p:custDataLst>
            </p:nvPr>
          </p:nvSpPr>
          <p:spPr>
            <a:xfrm>
              <a:off x="6707982" y="2057970"/>
              <a:ext cx="4896544" cy="869968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相比公司内部产品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8008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，准确率提升了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10%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0EB4361A-28BA-4EA0-9A60-9188575368EB}"/>
              </a:ext>
            </a:extLst>
          </p:cNvPr>
          <p:cNvSpPr/>
          <p:nvPr/>
        </p:nvSpPr>
        <p:spPr>
          <a:xfrm>
            <a:off x="3178580" y="260744"/>
            <a:ext cx="9000000" cy="503959"/>
          </a:xfrm>
          <a:prstGeom prst="rect">
            <a:avLst/>
          </a:prstGeom>
          <a:solidFill>
            <a:srgbClr val="A3D2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产品优点</a:t>
            </a:r>
          </a:p>
        </p:txBody>
      </p:sp>
    </p:spTree>
    <p:extLst>
      <p:ext uri="{BB962C8B-B14F-4D97-AF65-F5344CB8AC3E}">
        <p14:creationId xmlns:p14="http://schemas.microsoft.com/office/powerpoint/2010/main" val="399045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745"/>
            <a:ext cx="2880000" cy="503959"/>
          </a:xfrm>
          <a:prstGeom prst="rect">
            <a:avLst/>
          </a:prstGeom>
          <a:solidFill>
            <a:srgbClr val="369C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、技术流程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245" y="2574836"/>
            <a:ext cx="242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原算法的具体流程以及提出的改进思路</a:t>
            </a:r>
            <a:r>
              <a:rPr lang="zh-CN" altLang="en-US" sz="3200" dirty="0"/>
              <a:t>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5CF9B4-D397-4FC4-9911-DAD4DED0E3C4}"/>
              </a:ext>
            </a:extLst>
          </p:cNvPr>
          <p:cNvSpPr/>
          <p:nvPr/>
        </p:nvSpPr>
        <p:spPr>
          <a:xfrm>
            <a:off x="6368534" y="1267813"/>
            <a:ext cx="798716" cy="427805"/>
          </a:xfrm>
          <a:prstGeom prst="rect">
            <a:avLst/>
          </a:prstGeom>
          <a:solidFill>
            <a:srgbClr val="6666FF">
              <a:alpha val="20000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前端接口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61398D-A285-45F1-85B1-D53001798B5E}"/>
              </a:ext>
            </a:extLst>
          </p:cNvPr>
          <p:cNvSpPr/>
          <p:nvPr/>
        </p:nvSpPr>
        <p:spPr>
          <a:xfrm>
            <a:off x="7385515" y="1267936"/>
            <a:ext cx="798716" cy="427804"/>
          </a:xfrm>
          <a:prstGeom prst="rect">
            <a:avLst/>
          </a:prstGeom>
          <a:solidFill>
            <a:srgbClr val="6666FF">
              <a:alpha val="20000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后端处理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0B38D6C-D1EE-4DA6-9B36-D0CA601CA152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250" y="1481716"/>
            <a:ext cx="218265" cy="1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C40240F-E001-4712-BC60-C6AA5F0F3BC4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5919918" y="1481166"/>
            <a:ext cx="448616" cy="5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4917972D-CF3F-4919-8EC3-168EEC0207AA}"/>
              </a:ext>
            </a:extLst>
          </p:cNvPr>
          <p:cNvSpPr/>
          <p:nvPr/>
        </p:nvSpPr>
        <p:spPr>
          <a:xfrm>
            <a:off x="4968315" y="1267813"/>
            <a:ext cx="951603" cy="426706"/>
          </a:xfrm>
          <a:prstGeom prst="flowChartTerminator">
            <a:avLst/>
          </a:prstGeom>
          <a:solidFill>
            <a:srgbClr val="92D050">
              <a:alpha val="20000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用户输入</a:t>
            </a: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FE94DC88-5D26-49ED-B261-7328BF69E41E}"/>
              </a:ext>
            </a:extLst>
          </p:cNvPr>
          <p:cNvSpPr/>
          <p:nvPr/>
        </p:nvSpPr>
        <p:spPr>
          <a:xfrm>
            <a:off x="7990483" y="2460837"/>
            <a:ext cx="1334616" cy="648072"/>
          </a:xfrm>
          <a:prstGeom prst="flowChartDecision">
            <a:avLst/>
          </a:prstGeom>
          <a:solidFill>
            <a:srgbClr val="FF9966">
              <a:alpha val="20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问题</a:t>
            </a:r>
            <a:endParaRPr lang="en-US" altLang="zh-CN" sz="12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分类</a:t>
            </a:r>
          </a:p>
        </p:txBody>
      </p:sp>
      <p:sp>
        <p:nvSpPr>
          <p:cNvPr id="30" name="流程图: 决策 29">
            <a:extLst>
              <a:ext uri="{FF2B5EF4-FFF2-40B4-BE49-F238E27FC236}">
                <a16:creationId xmlns:a16="http://schemas.microsoft.com/office/drawing/2014/main" id="{2DD2B656-D7E1-4F4F-AB7B-F060CD3C8148}"/>
              </a:ext>
            </a:extLst>
          </p:cNvPr>
          <p:cNvSpPr/>
          <p:nvPr/>
        </p:nvSpPr>
        <p:spPr>
          <a:xfrm>
            <a:off x="10102312" y="4129030"/>
            <a:ext cx="1334616" cy="648072"/>
          </a:xfrm>
          <a:prstGeom prst="flowChartDecision">
            <a:avLst/>
          </a:prstGeom>
          <a:solidFill>
            <a:srgbClr val="FF9966">
              <a:alpha val="20000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阈值</a:t>
            </a:r>
            <a:endParaRPr lang="en-US" altLang="zh-CN" sz="12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判断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2EA7F62-DE84-44FD-A98C-919A55E52CF9}"/>
              </a:ext>
            </a:extLst>
          </p:cNvPr>
          <p:cNvSpPr/>
          <p:nvPr/>
        </p:nvSpPr>
        <p:spPr>
          <a:xfrm>
            <a:off x="10373576" y="3379818"/>
            <a:ext cx="792088" cy="440949"/>
          </a:xfrm>
          <a:prstGeom prst="rect">
            <a:avLst/>
          </a:prstGeom>
          <a:solidFill>
            <a:srgbClr val="FF9966">
              <a:alpha val="20000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输出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EBE999-1333-4041-ACB3-21993537E938}"/>
              </a:ext>
            </a:extLst>
          </p:cNvPr>
          <p:cNvSpPr/>
          <p:nvPr/>
        </p:nvSpPr>
        <p:spPr>
          <a:xfrm>
            <a:off x="8782621" y="4234569"/>
            <a:ext cx="841037" cy="440949"/>
          </a:xfrm>
          <a:prstGeom prst="rect">
            <a:avLst/>
          </a:prstGeom>
          <a:solidFill>
            <a:srgbClr val="FF9966">
              <a:alpha val="20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融合模型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1F07CD7-8FD6-491A-8D3A-9BBA1A261A78}"/>
              </a:ext>
            </a:extLst>
          </p:cNvPr>
          <p:cNvSpPr/>
          <p:nvPr/>
        </p:nvSpPr>
        <p:spPr>
          <a:xfrm>
            <a:off x="8782621" y="3399483"/>
            <a:ext cx="841037" cy="440949"/>
          </a:xfrm>
          <a:prstGeom prst="rect">
            <a:avLst/>
          </a:prstGeom>
          <a:solidFill>
            <a:srgbClr val="FF9966">
              <a:alpha val="20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词频排序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E7AFA2-7B23-43AE-8651-8DA85A2438AC}"/>
              </a:ext>
            </a:extLst>
          </p:cNvPr>
          <p:cNvSpPr/>
          <p:nvPr/>
        </p:nvSpPr>
        <p:spPr>
          <a:xfrm>
            <a:off x="7602461" y="4234569"/>
            <a:ext cx="792088" cy="440949"/>
          </a:xfrm>
          <a:prstGeom prst="rect">
            <a:avLst/>
          </a:prstGeom>
          <a:solidFill>
            <a:srgbClr val="FF9966">
              <a:alpha val="20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词向量排序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E7AFA2-7B23-43AE-8651-8DA85A2438AC}"/>
              </a:ext>
            </a:extLst>
          </p:cNvPr>
          <p:cNvSpPr/>
          <p:nvPr/>
        </p:nvSpPr>
        <p:spPr>
          <a:xfrm>
            <a:off x="9678596" y="2561312"/>
            <a:ext cx="904861" cy="440949"/>
          </a:xfrm>
          <a:prstGeom prst="rect">
            <a:avLst/>
          </a:prstGeom>
          <a:solidFill>
            <a:srgbClr val="FF9966">
              <a:alpha val="20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接入闲聊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FA06C4E-8C4A-4990-84BC-5365F4A636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rot="5400000">
            <a:off x="6022134" y="1910574"/>
            <a:ext cx="960715" cy="53080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51743BA-93BA-4DB2-AD86-82FEC2A6E9A8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6237089" y="3121983"/>
            <a:ext cx="8877" cy="4646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CAAE44D-4512-4A1A-8A40-8E27763B830C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912670" y="3807520"/>
            <a:ext cx="873221" cy="118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11338A41-F279-4EEA-BC4E-C7F31D0B4C28}"/>
              </a:ext>
            </a:extLst>
          </p:cNvPr>
          <p:cNvGrpSpPr/>
          <p:nvPr/>
        </p:nvGrpSpPr>
        <p:grpSpPr>
          <a:xfrm>
            <a:off x="3578054" y="2665910"/>
            <a:ext cx="1334616" cy="1465646"/>
            <a:chOff x="3578054" y="2665910"/>
            <a:chExt cx="1334616" cy="1465646"/>
          </a:xfrm>
        </p:grpSpPr>
        <p:sp>
          <p:nvSpPr>
            <p:cNvPr id="26" name="流程图: 决策 25">
              <a:extLst>
                <a:ext uri="{FF2B5EF4-FFF2-40B4-BE49-F238E27FC236}">
                  <a16:creationId xmlns:a16="http://schemas.microsoft.com/office/drawing/2014/main" id="{382011B4-EFED-41F7-B306-5FC27B71FEDF}"/>
                </a:ext>
              </a:extLst>
            </p:cNvPr>
            <p:cNvSpPr/>
            <p:nvPr/>
          </p:nvSpPr>
          <p:spPr>
            <a:xfrm>
              <a:off x="3578054" y="3483484"/>
              <a:ext cx="1334616" cy="648072"/>
            </a:xfrm>
            <a:prstGeom prst="flowChartDecision">
              <a:avLst/>
            </a:prstGeom>
            <a:solidFill>
              <a:srgbClr val="A3D2FC">
                <a:alpha val="20000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阈值</a:t>
              </a:r>
              <a:endParaRPr lang="en-US" altLang="zh-CN" sz="1200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判断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1E7AFA2-7B23-43AE-8651-8DA85A2438AC}"/>
                </a:ext>
              </a:extLst>
            </p:cNvPr>
            <p:cNvSpPr/>
            <p:nvPr/>
          </p:nvSpPr>
          <p:spPr>
            <a:xfrm>
              <a:off x="3756335" y="2665910"/>
              <a:ext cx="978054" cy="440949"/>
            </a:xfrm>
            <a:prstGeom prst="rect">
              <a:avLst/>
            </a:prstGeom>
            <a:solidFill>
              <a:srgbClr val="A3D2FC">
                <a:alpha val="20000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输出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C40240F-E001-4712-BC60-C6AA5F0F3BC4}"/>
                </a:ext>
              </a:extLst>
            </p:cNvPr>
            <p:cNvCxnSpPr>
              <a:cxnSpLocks/>
              <a:stCxn id="26" idx="0"/>
              <a:endCxn id="23" idx="2"/>
            </p:cNvCxnSpPr>
            <p:nvPr/>
          </p:nvCxnSpPr>
          <p:spPr>
            <a:xfrm flipV="1">
              <a:off x="4245362" y="3106859"/>
              <a:ext cx="0" cy="3766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C40240F-E001-4712-BC60-C6AA5F0F3BC4}"/>
              </a:ext>
            </a:extLst>
          </p:cNvPr>
          <p:cNvCxnSpPr>
            <a:cxnSpLocks/>
          </p:cNvCxnSpPr>
          <p:nvPr/>
        </p:nvCxnSpPr>
        <p:spPr>
          <a:xfrm flipH="1">
            <a:off x="6540400" y="5399002"/>
            <a:ext cx="2784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C40240F-E001-4712-BC60-C6AA5F0F3BC4}"/>
              </a:ext>
            </a:extLst>
          </p:cNvPr>
          <p:cNvCxnSpPr>
            <a:cxnSpLocks/>
            <a:stCxn id="37" idx="0"/>
            <a:endCxn id="5" idx="3"/>
          </p:cNvCxnSpPr>
          <p:nvPr/>
        </p:nvCxnSpPr>
        <p:spPr>
          <a:xfrm rot="16200000" flipV="1">
            <a:off x="5862190" y="3715254"/>
            <a:ext cx="2274200" cy="6220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C40240F-E001-4712-BC60-C6AA5F0F3BC4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16200000" flipH="1">
            <a:off x="7838784" y="1641829"/>
            <a:ext cx="765097" cy="87291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C40240F-E001-4712-BC60-C6AA5F0F3BC4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 flipV="1">
            <a:off x="9325099" y="2781787"/>
            <a:ext cx="353497" cy="3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C40240F-E001-4712-BC60-C6AA5F0F3BC4}"/>
              </a:ext>
            </a:extLst>
          </p:cNvPr>
          <p:cNvCxnSpPr>
            <a:cxnSpLocks/>
            <a:stCxn id="27" idx="1"/>
            <a:endCxn id="73" idx="0"/>
          </p:cNvCxnSpPr>
          <p:nvPr/>
        </p:nvCxnSpPr>
        <p:spPr>
          <a:xfrm flipH="1">
            <a:off x="7989775" y="2784873"/>
            <a:ext cx="708" cy="6146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C40240F-E001-4712-BC60-C6AA5F0F3BC4}"/>
              </a:ext>
            </a:extLst>
          </p:cNvPr>
          <p:cNvCxnSpPr>
            <a:cxnSpLocks/>
            <a:stCxn id="73" idx="3"/>
            <a:endCxn id="33" idx="1"/>
          </p:cNvCxnSpPr>
          <p:nvPr/>
        </p:nvCxnSpPr>
        <p:spPr>
          <a:xfrm flipV="1">
            <a:off x="8385819" y="3619958"/>
            <a:ext cx="39680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BC29B42-3868-43A5-A6D9-39CEFC55D03E}"/>
              </a:ext>
            </a:extLst>
          </p:cNvPr>
          <p:cNvSpPr/>
          <p:nvPr/>
        </p:nvSpPr>
        <p:spPr>
          <a:xfrm>
            <a:off x="7593731" y="3399484"/>
            <a:ext cx="792088" cy="440949"/>
          </a:xfrm>
          <a:prstGeom prst="rect">
            <a:avLst/>
          </a:prstGeom>
          <a:solidFill>
            <a:srgbClr val="FF9966">
              <a:alpha val="20000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业务</a:t>
            </a:r>
          </a:p>
        </p:txBody>
      </p: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80E41806-9CAC-40B2-B976-C19E3142CDC2}"/>
              </a:ext>
            </a:extLst>
          </p:cNvPr>
          <p:cNvGrpSpPr/>
          <p:nvPr/>
        </p:nvGrpSpPr>
        <p:grpSpPr>
          <a:xfrm>
            <a:off x="3123891" y="1031626"/>
            <a:ext cx="8278033" cy="5159066"/>
            <a:chOff x="3123891" y="1031626"/>
            <a:chExt cx="8278033" cy="5159066"/>
          </a:xfrm>
        </p:grpSpPr>
        <p:sp>
          <p:nvSpPr>
            <p:cNvPr id="36" name="流程图: 过程 35">
              <a:extLst>
                <a:ext uri="{FF2B5EF4-FFF2-40B4-BE49-F238E27FC236}">
                  <a16:creationId xmlns:a16="http://schemas.microsoft.com/office/drawing/2014/main" id="{B2DD10B5-19B3-4D32-AEFB-21723838E8E3}"/>
                </a:ext>
              </a:extLst>
            </p:cNvPr>
            <p:cNvSpPr/>
            <p:nvPr/>
          </p:nvSpPr>
          <p:spPr>
            <a:xfrm>
              <a:off x="8151919" y="5095424"/>
              <a:ext cx="1862330" cy="562573"/>
            </a:xfrm>
            <a:prstGeom prst="flowChartProcess">
              <a:avLst/>
            </a:prstGeom>
            <a:solidFill>
              <a:srgbClr val="6666FF">
                <a:alpha val="20000"/>
              </a:srgb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载入向量词典，</a:t>
              </a:r>
              <a:r>
                <a:rPr lang="en-US" altLang="zh-CN" sz="1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FAQ</a:t>
              </a:r>
              <a:r>
                <a:rPr lang="zh-CN" altLang="en-US" sz="1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转为向量，载入分类模型，计算</a:t>
              </a:r>
              <a:r>
                <a:rPr lang="en-US" altLang="zh-CN" sz="1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BM25</a:t>
              </a:r>
              <a:r>
                <a:rPr lang="zh-CN" altLang="en-US" sz="1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模型</a:t>
              </a:r>
            </a:p>
          </p:txBody>
        </p: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7E7994F1-89B4-44B5-8DE8-826323C3F379}"/>
                </a:ext>
              </a:extLst>
            </p:cNvPr>
            <p:cNvGrpSpPr/>
            <p:nvPr/>
          </p:nvGrpSpPr>
          <p:grpSpPr>
            <a:xfrm>
              <a:off x="3123891" y="1031626"/>
              <a:ext cx="8278033" cy="5159066"/>
              <a:chOff x="3123891" y="1031626"/>
              <a:chExt cx="8278033" cy="5159066"/>
            </a:xfrm>
          </p:grpSpPr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id="{3109B304-49CE-486B-930E-FEB838F7DE15}"/>
                  </a:ext>
                </a:extLst>
              </p:cNvPr>
              <p:cNvGrpSpPr/>
              <p:nvPr/>
            </p:nvGrpSpPr>
            <p:grpSpPr>
              <a:xfrm>
                <a:off x="3123891" y="1031626"/>
                <a:ext cx="8278033" cy="4645400"/>
                <a:chOff x="3123889" y="1009329"/>
                <a:chExt cx="8278033" cy="4645400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3C9127FD-5E5C-4703-9C51-388FB306B32F}"/>
                    </a:ext>
                  </a:extLst>
                </p:cNvPr>
                <p:cNvGrpSpPr/>
                <p:nvPr/>
              </p:nvGrpSpPr>
              <p:grpSpPr>
                <a:xfrm>
                  <a:off x="3123889" y="1009329"/>
                  <a:ext cx="8278033" cy="4008922"/>
                  <a:chOff x="3124862" y="1054047"/>
                  <a:chExt cx="8278033" cy="4008922"/>
                </a:xfrm>
              </p:grpSpPr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ABDC9B1D-4AA2-48B0-BC63-61E97829BFF2}"/>
                      </a:ext>
                    </a:extLst>
                  </p:cNvPr>
                  <p:cNvGrpSpPr/>
                  <p:nvPr/>
                </p:nvGrpSpPr>
                <p:grpSpPr>
                  <a:xfrm>
                    <a:off x="3124862" y="2173038"/>
                    <a:ext cx="8278033" cy="2889931"/>
                    <a:chOff x="3133732" y="2173038"/>
                    <a:chExt cx="8278033" cy="2889931"/>
                  </a:xfrm>
                </p:grpSpPr>
                <p:sp>
                  <p:nvSpPr>
                    <p:cNvPr id="2" name="矩形: 圆角 1">
                      <a:extLst>
                        <a:ext uri="{FF2B5EF4-FFF2-40B4-BE49-F238E27FC236}">
                          <a16:creationId xmlns:a16="http://schemas.microsoft.com/office/drawing/2014/main" id="{34FADC04-E728-4F8E-AD90-581D27EE2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3732" y="2173038"/>
                      <a:ext cx="4104456" cy="2889880"/>
                    </a:xfrm>
                    <a:prstGeom prst="roundRect">
                      <a:avLst/>
                    </a:prstGeom>
                    <a:solidFill>
                      <a:srgbClr val="A3D2FC">
                        <a:alpha val="20000"/>
                      </a:srgbClr>
                    </a:solidFill>
                    <a:ln>
                      <a:noFill/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8" name="矩形: 圆角 7">
                      <a:extLst>
                        <a:ext uri="{FF2B5EF4-FFF2-40B4-BE49-F238E27FC236}">
                          <a16:creationId xmlns:a16="http://schemas.microsoft.com/office/drawing/2014/main" id="{316BEFBB-9172-4594-8B21-BC101BCE7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7309" y="2173089"/>
                      <a:ext cx="4104456" cy="2889880"/>
                    </a:xfrm>
                    <a:prstGeom prst="roundRect">
                      <a:avLst/>
                    </a:prstGeom>
                    <a:solidFill>
                      <a:srgbClr val="FF9966">
                        <a:alpha val="20000"/>
                      </a:srgbClr>
                    </a:solidFill>
                    <a:ln>
                      <a:noFill/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sp>
                <p:nvSpPr>
                  <p:cNvPr id="10" name="矩形: 圆角 9">
                    <a:extLst>
                      <a:ext uri="{FF2B5EF4-FFF2-40B4-BE49-F238E27FC236}">
                        <a16:creationId xmlns:a16="http://schemas.microsoft.com/office/drawing/2014/main" id="{0794C76B-A7EE-4BD1-AE2A-BA46257070E9}"/>
                      </a:ext>
                    </a:extLst>
                  </p:cNvPr>
                  <p:cNvSpPr/>
                  <p:nvPr/>
                </p:nvSpPr>
                <p:spPr>
                  <a:xfrm>
                    <a:off x="6317718" y="1054047"/>
                    <a:ext cx="1944216" cy="844012"/>
                  </a:xfrm>
                  <a:prstGeom prst="roundRect">
                    <a:avLst/>
                  </a:prstGeom>
                  <a:solidFill>
                    <a:srgbClr val="6666FF">
                      <a:alpha val="20000"/>
                    </a:srgbClr>
                  </a:solidFill>
                  <a:ln>
                    <a:noFill/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0" name="组合 269">
                  <a:extLst>
                    <a:ext uri="{FF2B5EF4-FFF2-40B4-BE49-F238E27FC236}">
                      <a16:creationId xmlns:a16="http://schemas.microsoft.com/office/drawing/2014/main" id="{058E747F-1CD1-4A8C-9B8A-005919E0EBF8}"/>
                    </a:ext>
                  </a:extLst>
                </p:cNvPr>
                <p:cNvGrpSpPr/>
                <p:nvPr/>
              </p:nvGrpSpPr>
              <p:grpSpPr>
                <a:xfrm>
                  <a:off x="4678068" y="4029940"/>
                  <a:ext cx="1862330" cy="1624789"/>
                  <a:chOff x="4678068" y="4029940"/>
                  <a:chExt cx="1862330" cy="1624789"/>
                </a:xfrm>
              </p:grpSpPr>
              <p:sp>
                <p:nvSpPr>
                  <p:cNvPr id="24" name="流程图: 过程 23">
                    <a:extLst>
                      <a:ext uri="{FF2B5EF4-FFF2-40B4-BE49-F238E27FC236}">
                        <a16:creationId xmlns:a16="http://schemas.microsoft.com/office/drawing/2014/main" id="{09C1DC6E-22C1-4A7A-A070-9B0B843C403C}"/>
                      </a:ext>
                    </a:extLst>
                  </p:cNvPr>
                  <p:cNvSpPr/>
                  <p:nvPr/>
                </p:nvSpPr>
                <p:spPr>
                  <a:xfrm>
                    <a:off x="4678068" y="5079093"/>
                    <a:ext cx="1862330" cy="575636"/>
                  </a:xfrm>
                  <a:prstGeom prst="flowChartProcess">
                    <a:avLst/>
                  </a:prstGeom>
                  <a:solidFill>
                    <a:srgbClr val="6666FF">
                      <a:alpha val="20000"/>
                    </a:srgbClr>
                  </a:solidFill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</a:rPr>
                      <a:t>放入词袋，所有</a:t>
                    </a:r>
                    <a:r>
                      <a:rPr lang="en-US" altLang="zh-CN" sz="120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</a:rPr>
                      <a:t>FAQ</a:t>
                    </a:r>
                    <a:r>
                      <a:rPr lang="zh-CN" altLang="en-US" sz="120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</a:rPr>
                      <a:t>转为词向量</a:t>
                    </a:r>
                  </a:p>
                </p:txBody>
              </p:sp>
              <p:cxnSp>
                <p:nvCxnSpPr>
                  <p:cNvPr id="51" name="直接箭头连接符 50">
                    <a:extLst>
                      <a:ext uri="{FF2B5EF4-FFF2-40B4-BE49-F238E27FC236}">
                        <a16:creationId xmlns:a16="http://schemas.microsoft.com/office/drawing/2014/main" id="{DC40240F-E001-4712-BC60-C6AA5F0F3BC4}"/>
                      </a:ext>
                    </a:extLst>
                  </p:cNvPr>
                  <p:cNvCxnSpPr>
                    <a:cxnSpLocks/>
                    <a:stCxn id="24" idx="0"/>
                    <a:endCxn id="20" idx="2"/>
                  </p:cNvCxnSpPr>
                  <p:nvPr/>
                </p:nvCxnSpPr>
                <p:spPr>
                  <a:xfrm rot="5400000" flipH="1" flipV="1">
                    <a:off x="5403021" y="4236151"/>
                    <a:ext cx="1049154" cy="636731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404FA11E-29E6-4D57-A643-0A9195450F98}"/>
                  </a:ext>
                </a:extLst>
              </p:cNvPr>
              <p:cNvGrpSpPr/>
              <p:nvPr/>
            </p:nvGrpSpPr>
            <p:grpSpPr>
              <a:xfrm>
                <a:off x="6834492" y="3840433"/>
                <a:ext cx="1164013" cy="2350259"/>
                <a:chOff x="6834492" y="3840433"/>
                <a:chExt cx="1164013" cy="2350259"/>
              </a:xfrm>
            </p:grpSpPr>
            <p:sp>
              <p:nvSpPr>
                <p:cNvPr id="37" name="流程图: 终止 36">
                  <a:extLst>
                    <a:ext uri="{FF2B5EF4-FFF2-40B4-BE49-F238E27FC236}">
                      <a16:creationId xmlns:a16="http://schemas.microsoft.com/office/drawing/2014/main" id="{BBBB726D-D535-49FA-8614-18DD179D41F4}"/>
                    </a:ext>
                  </a:extLst>
                </p:cNvPr>
                <p:cNvSpPr/>
                <p:nvPr/>
              </p:nvSpPr>
              <p:spPr>
                <a:xfrm>
                  <a:off x="6834492" y="5163358"/>
                  <a:ext cx="951603" cy="426706"/>
                </a:xfrm>
                <a:prstGeom prst="flowChartTerminator">
                  <a:avLst/>
                </a:prstGeom>
                <a:solidFill>
                  <a:srgbClr val="6666FF">
                    <a:alpha val="20000"/>
                  </a:srgbClr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</a:rPr>
                    <a:t>问题分词</a:t>
                  </a:r>
                </a:p>
              </p:txBody>
            </p:sp>
            <p:sp>
              <p:nvSpPr>
                <p:cNvPr id="38" name="流程图: 终止 37">
                  <a:extLst>
                    <a:ext uri="{FF2B5EF4-FFF2-40B4-BE49-F238E27FC236}">
                      <a16:creationId xmlns:a16="http://schemas.microsoft.com/office/drawing/2014/main" id="{DE841DF2-8446-4CCC-ACBC-450DA138C66D}"/>
                    </a:ext>
                  </a:extLst>
                </p:cNvPr>
                <p:cNvSpPr/>
                <p:nvPr/>
              </p:nvSpPr>
              <p:spPr>
                <a:xfrm>
                  <a:off x="6834788" y="5763986"/>
                  <a:ext cx="951603" cy="426706"/>
                </a:xfrm>
                <a:prstGeom prst="flowChartTerminator">
                  <a:avLst/>
                </a:prstGeom>
                <a:solidFill>
                  <a:srgbClr val="6666FF">
                    <a:alpha val="20000"/>
                  </a:srgbClr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</a:rPr>
                    <a:t>服务器</a:t>
                  </a:r>
                  <a:endParaRPr lang="en-US" altLang="zh-CN" sz="1200" dirty="0">
                    <a:solidFill>
                      <a:schemeClr val="tx2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zh-CN" altLang="en-US" sz="1200" dirty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</a:rPr>
                    <a:t>存储端</a:t>
                  </a:r>
                </a:p>
              </p:txBody>
            </p:sp>
            <p:cxnSp>
              <p:nvCxnSpPr>
                <p:cNvPr id="77" name="直接箭头连接符 76">
                  <a:extLst>
                    <a:ext uri="{FF2B5EF4-FFF2-40B4-BE49-F238E27FC236}">
                      <a16:creationId xmlns:a16="http://schemas.microsoft.com/office/drawing/2014/main" id="{A4395A73-8EAA-46CE-9BAB-10ABD3D2A06E}"/>
                    </a:ext>
                  </a:extLst>
                </p:cNvPr>
                <p:cNvCxnSpPr>
                  <a:cxnSpLocks/>
                  <a:stCxn id="73" idx="2"/>
                  <a:endCxn id="34" idx="0"/>
                </p:cNvCxnSpPr>
                <p:nvPr/>
              </p:nvCxnSpPr>
              <p:spPr>
                <a:xfrm>
                  <a:off x="7989775" y="3840433"/>
                  <a:ext cx="8730" cy="39413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3FD07D7-BD15-48EB-BC02-F0B17CA0196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9203140" y="3840432"/>
            <a:ext cx="0" cy="394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3B0B492-D62E-4964-B7F0-6F637788C25D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8394549" y="4455044"/>
            <a:ext cx="3880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B25A079-5E3B-4888-B31D-661DBA4D4E88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 flipV="1">
            <a:off x="9623658" y="4453066"/>
            <a:ext cx="478654" cy="19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A89D88C-3C7C-44A1-A838-53B4938F8B12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10769620" y="3820767"/>
            <a:ext cx="0" cy="308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C40240F-E001-4712-BC60-C6AA5F0F3BC4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7786095" y="5376711"/>
            <a:ext cx="3658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C40240F-E001-4712-BC60-C6AA5F0F3BC4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7310294" y="5590064"/>
            <a:ext cx="296" cy="1739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DC40240F-E001-4712-BC60-C6AA5F0F3BC4}"/>
              </a:ext>
            </a:extLst>
          </p:cNvPr>
          <p:cNvCxnSpPr>
            <a:cxnSpLocks/>
            <a:stCxn id="36" idx="0"/>
            <a:endCxn id="73" idx="1"/>
          </p:cNvCxnSpPr>
          <p:nvPr/>
        </p:nvCxnSpPr>
        <p:spPr>
          <a:xfrm rot="16200000" flipV="1">
            <a:off x="7600676" y="3613015"/>
            <a:ext cx="1475465" cy="1489353"/>
          </a:xfrm>
          <a:prstGeom prst="bentConnector4">
            <a:avLst>
              <a:gd name="adj1" fmla="val 17206"/>
              <a:gd name="adj2" fmla="val 11270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B371D06D-2F99-414E-A01F-8530154528AF}"/>
              </a:ext>
            </a:extLst>
          </p:cNvPr>
          <p:cNvSpPr txBox="1"/>
          <p:nvPr/>
        </p:nvSpPr>
        <p:spPr>
          <a:xfrm>
            <a:off x="8271195" y="1299237"/>
            <a:ext cx="144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用户输入预处理</a:t>
            </a: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CB7ACDB0-6EE8-48F9-A79B-A31B7695CCC1}"/>
              </a:ext>
            </a:extLst>
          </p:cNvPr>
          <p:cNvSpPr txBox="1"/>
          <p:nvPr/>
        </p:nvSpPr>
        <p:spPr>
          <a:xfrm>
            <a:off x="3289869" y="1737790"/>
            <a:ext cx="144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21EED4B8-37B4-462A-B3BF-A7E226F72756}"/>
              </a:ext>
            </a:extLst>
          </p:cNvPr>
          <p:cNvSpPr txBox="1"/>
          <p:nvPr/>
        </p:nvSpPr>
        <p:spPr>
          <a:xfrm>
            <a:off x="9861197" y="1738658"/>
            <a:ext cx="144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新算法流程</a:t>
            </a: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CADE0C7A-5A5A-4B8E-9A43-89015ADFBD2C}"/>
              </a:ext>
            </a:extLst>
          </p:cNvPr>
          <p:cNvSpPr txBox="1"/>
          <p:nvPr/>
        </p:nvSpPr>
        <p:spPr>
          <a:xfrm>
            <a:off x="6739711" y="6204402"/>
            <a:ext cx="144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276" name="文本框 259">
            <a:extLst>
              <a:ext uri="{FF2B5EF4-FFF2-40B4-BE49-F238E27FC236}">
                <a16:creationId xmlns:a16="http://schemas.microsoft.com/office/drawing/2014/main" id="{B371D06D-2F99-414E-A01F-8530154528AF}"/>
              </a:ext>
            </a:extLst>
          </p:cNvPr>
          <p:cNvSpPr txBox="1"/>
          <p:nvPr/>
        </p:nvSpPr>
        <p:spPr>
          <a:xfrm>
            <a:off x="5619556" y="2262411"/>
            <a:ext cx="684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碰撞数</a:t>
            </a:r>
          </a:p>
        </p:txBody>
      </p:sp>
      <p:sp>
        <p:nvSpPr>
          <p:cNvPr id="277" name="文本框 259">
            <a:extLst>
              <a:ext uri="{FF2B5EF4-FFF2-40B4-BE49-F238E27FC236}">
                <a16:creationId xmlns:a16="http://schemas.microsoft.com/office/drawing/2014/main" id="{B60E960D-AB20-47BE-B7E8-A07377DD616F}"/>
              </a:ext>
            </a:extLst>
          </p:cNvPr>
          <p:cNvSpPr txBox="1"/>
          <p:nvPr/>
        </p:nvSpPr>
        <p:spPr>
          <a:xfrm>
            <a:off x="7876093" y="2344192"/>
            <a:ext cx="684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BiLSTM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文本框 259">
            <a:extLst>
              <a:ext uri="{FF2B5EF4-FFF2-40B4-BE49-F238E27FC236}">
                <a16:creationId xmlns:a16="http://schemas.microsoft.com/office/drawing/2014/main" id="{73F0CBBD-CB7F-4E46-A8AE-10140B2791B8}"/>
              </a:ext>
            </a:extLst>
          </p:cNvPr>
          <p:cNvSpPr txBox="1"/>
          <p:nvPr/>
        </p:nvSpPr>
        <p:spPr>
          <a:xfrm>
            <a:off x="8892793" y="3177820"/>
            <a:ext cx="684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BM25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文本框 259">
            <a:extLst>
              <a:ext uri="{FF2B5EF4-FFF2-40B4-BE49-F238E27FC236}">
                <a16:creationId xmlns:a16="http://schemas.microsoft.com/office/drawing/2014/main" id="{B371D06D-2F99-414E-A01F-8530154528AF}"/>
              </a:ext>
            </a:extLst>
          </p:cNvPr>
          <p:cNvSpPr txBox="1"/>
          <p:nvPr/>
        </p:nvSpPr>
        <p:spPr>
          <a:xfrm>
            <a:off x="7601585" y="4648375"/>
            <a:ext cx="889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文本框 259">
            <a:extLst>
              <a:ext uri="{FF2B5EF4-FFF2-40B4-BE49-F238E27FC236}">
                <a16:creationId xmlns:a16="http://schemas.microsoft.com/office/drawing/2014/main" id="{B371D06D-2F99-414E-A01F-8530154528AF}"/>
              </a:ext>
            </a:extLst>
          </p:cNvPr>
          <p:cNvSpPr txBox="1"/>
          <p:nvPr/>
        </p:nvSpPr>
        <p:spPr>
          <a:xfrm>
            <a:off x="8873202" y="4623782"/>
            <a:ext cx="841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281" name="文本框 259">
            <a:extLst>
              <a:ext uri="{FF2B5EF4-FFF2-40B4-BE49-F238E27FC236}">
                <a16:creationId xmlns:a16="http://schemas.microsoft.com/office/drawing/2014/main" id="{B371D06D-2F99-414E-A01F-8530154528AF}"/>
              </a:ext>
            </a:extLst>
          </p:cNvPr>
          <p:cNvSpPr txBox="1"/>
          <p:nvPr/>
        </p:nvSpPr>
        <p:spPr>
          <a:xfrm>
            <a:off x="5565756" y="3333947"/>
            <a:ext cx="684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对话气泡: 圆角矩形 287">
            <a:extLst>
              <a:ext uri="{FF2B5EF4-FFF2-40B4-BE49-F238E27FC236}">
                <a16:creationId xmlns:a16="http://schemas.microsoft.com/office/drawing/2014/main" id="{1C0BAB37-3BD6-4CEF-82A9-146529545E6B}"/>
              </a:ext>
            </a:extLst>
          </p:cNvPr>
          <p:cNvSpPr/>
          <p:nvPr/>
        </p:nvSpPr>
        <p:spPr>
          <a:xfrm>
            <a:off x="8731978" y="1419979"/>
            <a:ext cx="2260566" cy="844012"/>
          </a:xfrm>
          <a:prstGeom prst="wedgeRoundRectCallout">
            <a:avLst>
              <a:gd name="adj1" fmla="val -41343"/>
              <a:gd name="adj2" fmla="val 69599"/>
              <a:gd name="adj3" fmla="val 16667"/>
            </a:avLst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加入基于</a:t>
            </a:r>
            <a:r>
              <a:rPr lang="en-US" altLang="zh-CN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BiLSTM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的分类模型：使得将非业务话题识别出来进行闲聊处理</a:t>
            </a:r>
          </a:p>
        </p:txBody>
      </p:sp>
      <p:sp>
        <p:nvSpPr>
          <p:cNvPr id="290" name="对话气泡: 圆角矩形 289">
            <a:extLst>
              <a:ext uri="{FF2B5EF4-FFF2-40B4-BE49-F238E27FC236}">
                <a16:creationId xmlns:a16="http://schemas.microsoft.com/office/drawing/2014/main" id="{4A085C2F-354B-4E1B-9F57-5B5E6F63CF1E}"/>
              </a:ext>
            </a:extLst>
          </p:cNvPr>
          <p:cNvSpPr/>
          <p:nvPr/>
        </p:nvSpPr>
        <p:spPr>
          <a:xfrm>
            <a:off x="8066271" y="2187715"/>
            <a:ext cx="1965482" cy="1011166"/>
          </a:xfrm>
          <a:prstGeom prst="wedgeRoundRectCallout">
            <a:avLst>
              <a:gd name="adj1" fmla="val -6631"/>
              <a:gd name="adj2" fmla="val 64404"/>
              <a:gd name="adj3" fmla="val 16667"/>
            </a:avLst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BM25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算法，在</a:t>
            </a:r>
            <a:r>
              <a:rPr lang="en-US" altLang="zh-CN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TF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计算方法中增加了一个常量</a:t>
            </a:r>
            <a:r>
              <a:rPr lang="en-US" altLang="zh-CN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，用来限制</a:t>
            </a:r>
            <a:r>
              <a:rPr lang="en-US" altLang="zh-CN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TF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值的增长极限。</a:t>
            </a:r>
          </a:p>
        </p:txBody>
      </p:sp>
      <p:sp>
        <p:nvSpPr>
          <p:cNvPr id="291" name="对话气泡: 圆角矩形 290">
            <a:extLst>
              <a:ext uri="{FF2B5EF4-FFF2-40B4-BE49-F238E27FC236}">
                <a16:creationId xmlns:a16="http://schemas.microsoft.com/office/drawing/2014/main" id="{B815A001-0226-40C4-B3FF-45E0FC67BB35}"/>
              </a:ext>
            </a:extLst>
          </p:cNvPr>
          <p:cNvSpPr/>
          <p:nvPr/>
        </p:nvSpPr>
        <p:spPr>
          <a:xfrm>
            <a:off x="6806366" y="3051094"/>
            <a:ext cx="2041962" cy="975772"/>
          </a:xfrm>
          <a:prstGeom prst="wedgeRoundRectCallout">
            <a:avLst>
              <a:gd name="adj1" fmla="val -5278"/>
              <a:gd name="adj2" fmla="val 63486"/>
              <a:gd name="adj3" fmla="val 16667"/>
            </a:avLst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word2vec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的方法，使得每个单词蕴含了一些单词的语义信息</a:t>
            </a:r>
          </a:p>
        </p:txBody>
      </p:sp>
      <p:sp>
        <p:nvSpPr>
          <p:cNvPr id="292" name="对话气泡: 圆角矩形 291">
            <a:extLst>
              <a:ext uri="{FF2B5EF4-FFF2-40B4-BE49-F238E27FC236}">
                <a16:creationId xmlns:a16="http://schemas.microsoft.com/office/drawing/2014/main" id="{2E6F1FB8-00F9-4482-A53E-3EA7872BB395}"/>
              </a:ext>
            </a:extLst>
          </p:cNvPr>
          <p:cNvSpPr/>
          <p:nvPr/>
        </p:nvSpPr>
        <p:spPr>
          <a:xfrm>
            <a:off x="9242842" y="2976407"/>
            <a:ext cx="2472594" cy="1014153"/>
          </a:xfrm>
          <a:prstGeom prst="wedgeRoundRectCallout">
            <a:avLst>
              <a:gd name="adj1" fmla="val -46136"/>
              <a:gd name="adj2" fmla="val 67245"/>
              <a:gd name="adj3" fmla="val 16667"/>
            </a:avLst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使用逻辑回归，对前两个算法</a:t>
            </a:r>
            <a:r>
              <a:rPr lang="en-US" altLang="zh-CN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stacking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融合。对最终模型进行训练，综合两个算法的优点，达到互补的效果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39C671-5CF0-4665-9528-2CF0643F6123}"/>
              </a:ext>
            </a:extLst>
          </p:cNvPr>
          <p:cNvSpPr/>
          <p:nvPr/>
        </p:nvSpPr>
        <p:spPr>
          <a:xfrm>
            <a:off x="5785891" y="2656333"/>
            <a:ext cx="902395" cy="465650"/>
          </a:xfrm>
          <a:prstGeom prst="rect">
            <a:avLst/>
          </a:prstGeom>
          <a:solidFill>
            <a:srgbClr val="A3D2FC">
              <a:alpha val="2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预排序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14EF5F-590E-4897-8581-710B96FE1F33}"/>
              </a:ext>
            </a:extLst>
          </p:cNvPr>
          <p:cNvSpPr/>
          <p:nvPr/>
        </p:nvSpPr>
        <p:spPr>
          <a:xfrm>
            <a:off x="5785891" y="3586587"/>
            <a:ext cx="920150" cy="465649"/>
          </a:xfrm>
          <a:prstGeom prst="rect">
            <a:avLst/>
          </a:prstGeom>
          <a:solidFill>
            <a:srgbClr val="A3D2FC">
              <a:alpha val="2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词频排序</a:t>
            </a:r>
          </a:p>
        </p:txBody>
      </p:sp>
    </p:spTree>
    <p:extLst>
      <p:ext uri="{BB962C8B-B14F-4D97-AF65-F5344CB8AC3E}">
        <p14:creationId xmlns:p14="http://schemas.microsoft.com/office/powerpoint/2010/main" val="53741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  <p:bldP spid="290" grpId="0" animBg="1"/>
      <p:bldP spid="291" grpId="0" animBg="1"/>
      <p:bldP spid="29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6165611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215151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215151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215151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215151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6165611"/>
  <p:tag name="MH_LIBRARY" val="GRAPHIC"/>
  <p:tag name="MH_ORDER" val="Rectangle 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SubTitle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SubTitle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6165611"/>
  <p:tag name="MH_LIBRARY" val="GRAPHIC"/>
  <p:tag name="MH_ORDER" val="Rectangle 3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SubTitle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Other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9002002"/>
  <p:tag name="MH_LIBRARY" val="GRAPHIC"/>
  <p:tag name="MH_TYPE" val="SubTitle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01148"/>
  <p:tag name="MH_LIBRARY" val="GRAPHI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01148"/>
  <p:tag name="MH_LIBRARY" val="GRAPHIC"/>
  <p:tag name="MH_ORDER" val="Freeform 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01148"/>
  <p:tag name="MH_LIBRARY" val="GRAPHIC"/>
  <p:tag name="MH_ORDER" val="Freeform 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01148"/>
  <p:tag name="MH_LIBRARY" val="GRAPHIC"/>
  <p:tag name="MH_ORDER" val="Freeform 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6165611"/>
  <p:tag name="MH_LIBRARY" val="GRAPHIC"/>
  <p:tag name="MH_ORDER" val="文本框 3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01148"/>
  <p:tag name="MH_LIBRARY" val="GRAPHIC"/>
  <p:tag name="MH_ORDER" val="文本框 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01148"/>
  <p:tag name="MH_LIBRARY" val="GRAPHIC"/>
  <p:tag name="MH_ORDER" val="文本框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4215835"/>
  <p:tag name="MH_LIBRARY" val="GRAPHIC"/>
  <p:tag name="MH_TYPE" val="Desc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4215835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4215835"/>
  <p:tag name="MH_LIBRARY" val="GRAPHIC"/>
  <p:tag name="MH_TYPE" val="Desc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220723"/>
  <p:tag name="MH_LIBRARY" val="GRAPHIC"/>
  <p:tag name="MH_TYPE" val="SubTitle"/>
  <p:tag name="MH_ORDER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220723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培训讲座">
  <a:themeElements>
    <a:clrScheme name="培训讲座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FF8A15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7D12"/>
      </a:accent6>
      <a:hlink>
        <a:srgbClr val="463900"/>
      </a:hlink>
      <a:folHlink>
        <a:srgbClr val="FFF0AF"/>
      </a:folHlink>
    </a:clrScheme>
    <a:fontScheme name="培训讲座">
      <a:majorFont>
        <a:latin typeface="Arial"/>
        <a:ea typeface="微软雅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3D2FC">
            <a:alpha val="2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培训讲座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8A15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7D12"/>
        </a:accent6>
        <a:hlink>
          <a:srgbClr val="463900"/>
        </a:hlink>
        <a:folHlink>
          <a:srgbClr val="FFF0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8564</TotalTime>
  <Pages>0</Pages>
  <Words>1072</Words>
  <Characters>0</Characters>
  <Application>Microsoft Office PowerPoint</Application>
  <DocSecurity>0</DocSecurity>
  <PresentationFormat>宽屏</PresentationFormat>
  <Lines>0</Lines>
  <Paragraphs>223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等线</vt:lpstr>
      <vt:lpstr>方正舒体</vt:lpstr>
      <vt:lpstr>华文仿宋</vt:lpstr>
      <vt:lpstr>华文细黑</vt:lpstr>
      <vt:lpstr>宋体</vt:lpstr>
      <vt:lpstr>微软雅黑</vt:lpstr>
      <vt:lpstr>幼圆</vt:lpstr>
      <vt:lpstr>Arial</vt:lpstr>
      <vt:lpstr>Bell MT</vt:lpstr>
      <vt:lpstr>Bodoni MT Black</vt:lpstr>
      <vt:lpstr>Calibri</vt:lpstr>
      <vt:lpstr>Times New Roman</vt:lpstr>
      <vt:lpstr>Wingdings</vt:lpstr>
      <vt:lpstr>培训讲座</vt:lpstr>
      <vt:lpstr>实习答辩——腾讯HR小T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alisonli</dc:creator>
  <cp:lastModifiedBy>vickiewen(温晓芳)</cp:lastModifiedBy>
  <cp:revision>1007</cp:revision>
  <dcterms:created xsi:type="dcterms:W3CDTF">2013-03-20T06:39:53Z</dcterms:created>
  <dcterms:modified xsi:type="dcterms:W3CDTF">2018-08-29T08:28:33Z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