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Public Sans Bold" charset="1" panose="00000000000000000000"/>
      <p:regular r:id="rId11"/>
    </p:embeddedFont>
    <p:embeddedFont>
      <p:font typeface="Playfair Display" charset="1" panose="00000500000000000000"/>
      <p:regular r:id="rId12"/>
    </p:embeddedFont>
    <p:embeddedFont>
      <p:font typeface="Playfair Display Bold" charset="1" panose="00000800000000000000"/>
      <p:regular r:id="rId13"/>
    </p:embeddedFont>
    <p:embeddedFont>
      <p:font typeface="Eczar Bold" charset="1" panose="02000603040300000004"/>
      <p:regular r:id="rId14"/>
    </p:embeddedFont>
    <p:embeddedFont>
      <p:font typeface="Canva Sans Bold" charset="1" panose="020B0803030501040103"/>
      <p:regular r:id="rId15"/>
    </p:embeddedFont>
    <p:embeddedFont>
      <p:font typeface="Eczar" charset="1" panose="020006030403000000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5627147" y="603069"/>
            <a:ext cx="1833050" cy="425631"/>
          </a:xfrm>
          <a:custGeom>
            <a:avLst/>
            <a:gdLst/>
            <a:ahLst/>
            <a:cxnLst/>
            <a:rect r="r" b="b" t="t" l="l"/>
            <a:pathLst>
              <a:path h="425631" w="1833050">
                <a:moveTo>
                  <a:pt x="0" y="0"/>
                </a:moveTo>
                <a:lnTo>
                  <a:pt x="1833050" y="0"/>
                </a:lnTo>
                <a:lnTo>
                  <a:pt x="1833050" y="425631"/>
                </a:lnTo>
                <a:lnTo>
                  <a:pt x="0" y="425631"/>
                </a:lnTo>
                <a:lnTo>
                  <a:pt x="0" y="0"/>
                </a:lnTo>
                <a:close/>
              </a:path>
            </a:pathLst>
          </a:custGeom>
          <a:blipFill>
            <a:blip r:embed="rId2"/>
            <a:stretch>
              <a:fillRect l="0" t="0" r="0" b="0"/>
            </a:stretch>
          </a:blipFill>
        </p:spPr>
      </p:sp>
      <p:sp>
        <p:nvSpPr>
          <p:cNvPr name="Freeform 4" id="4"/>
          <p:cNvSpPr/>
          <p:nvPr/>
        </p:nvSpPr>
        <p:spPr>
          <a:xfrm flipH="false" flipV="false" rot="0">
            <a:off x="3704947" y="2241217"/>
            <a:ext cx="2002085" cy="2002085"/>
          </a:xfrm>
          <a:custGeom>
            <a:avLst/>
            <a:gdLst/>
            <a:ahLst/>
            <a:cxnLst/>
            <a:rect r="r" b="b" t="t" l="l"/>
            <a:pathLst>
              <a:path h="2002085" w="2002085">
                <a:moveTo>
                  <a:pt x="0" y="0"/>
                </a:moveTo>
                <a:lnTo>
                  <a:pt x="2002085" y="0"/>
                </a:lnTo>
                <a:lnTo>
                  <a:pt x="2002085" y="2002086"/>
                </a:lnTo>
                <a:lnTo>
                  <a:pt x="0" y="20020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06882" y="4728792"/>
            <a:ext cx="16230600" cy="648601"/>
          </a:xfrm>
          <a:prstGeom prst="rect">
            <a:avLst/>
          </a:prstGeom>
        </p:spPr>
        <p:txBody>
          <a:bodyPr anchor="t" rtlCol="false" tIns="0" lIns="0" bIns="0" rIns="0">
            <a:spAutoFit/>
          </a:bodyPr>
          <a:lstStyle/>
          <a:p>
            <a:pPr algn="ctr">
              <a:lnSpc>
                <a:spcPts val="5200"/>
              </a:lnSpc>
              <a:spcBef>
                <a:spcPct val="0"/>
              </a:spcBef>
            </a:pPr>
            <a:r>
              <a:rPr lang="en-US" sz="3714" spc="494">
                <a:solidFill>
                  <a:srgbClr val="2B2C30"/>
                </a:solidFill>
                <a:latin typeface="Public Sans Bold"/>
              </a:rPr>
              <a:t>EMPLOYEE MANAGEMENT MADE ACCESSIBLE</a:t>
            </a:r>
          </a:p>
        </p:txBody>
      </p:sp>
      <p:sp>
        <p:nvSpPr>
          <p:cNvPr name="TextBox 6" id="6"/>
          <p:cNvSpPr txBox="true"/>
          <p:nvPr/>
        </p:nvSpPr>
        <p:spPr>
          <a:xfrm rot="0">
            <a:off x="850974" y="2332416"/>
            <a:ext cx="16408332" cy="2084083"/>
          </a:xfrm>
          <a:prstGeom prst="rect">
            <a:avLst/>
          </a:prstGeom>
        </p:spPr>
        <p:txBody>
          <a:bodyPr anchor="t" rtlCol="false" tIns="0" lIns="0" bIns="0" rIns="0">
            <a:spAutoFit/>
          </a:bodyPr>
          <a:lstStyle/>
          <a:p>
            <a:pPr algn="ctr">
              <a:lnSpc>
                <a:spcPts val="15250"/>
              </a:lnSpc>
            </a:pPr>
            <a:r>
              <a:rPr lang="en-US" sz="16758" spc="83">
                <a:solidFill>
                  <a:srgbClr val="2B2C30"/>
                </a:solidFill>
                <a:latin typeface="Playfair Display"/>
              </a:rPr>
              <a:t> EMMA</a:t>
            </a:r>
          </a:p>
        </p:txBody>
      </p:sp>
      <p:sp>
        <p:nvSpPr>
          <p:cNvPr name="TextBox 7" id="7"/>
          <p:cNvSpPr txBox="true"/>
          <p:nvPr/>
        </p:nvSpPr>
        <p:spPr>
          <a:xfrm rot="0">
            <a:off x="1016407" y="7414260"/>
            <a:ext cx="3164789" cy="2062200"/>
          </a:xfrm>
          <a:prstGeom prst="rect">
            <a:avLst/>
          </a:prstGeom>
        </p:spPr>
        <p:txBody>
          <a:bodyPr anchor="t" rtlCol="false" tIns="0" lIns="0" bIns="0" rIns="0">
            <a:spAutoFit/>
          </a:bodyPr>
          <a:lstStyle/>
          <a:p>
            <a:pPr algn="l">
              <a:lnSpc>
                <a:spcPts val="4180"/>
              </a:lnSpc>
            </a:pPr>
            <a:r>
              <a:rPr lang="en-US" sz="2786">
                <a:solidFill>
                  <a:srgbClr val="2B2C30"/>
                </a:solidFill>
                <a:latin typeface="Public Sans Bold"/>
              </a:rPr>
              <a:t>ADITYA S</a:t>
            </a:r>
          </a:p>
          <a:p>
            <a:pPr algn="l">
              <a:lnSpc>
                <a:spcPts val="4180"/>
              </a:lnSpc>
            </a:pPr>
            <a:r>
              <a:rPr lang="en-US" sz="2786">
                <a:solidFill>
                  <a:srgbClr val="2B2C30"/>
                </a:solidFill>
                <a:latin typeface="Public Sans Bold"/>
              </a:rPr>
              <a:t>FERWIN LOPEZ</a:t>
            </a:r>
          </a:p>
          <a:p>
            <a:pPr algn="l">
              <a:lnSpc>
                <a:spcPts val="4180"/>
              </a:lnSpc>
            </a:pPr>
            <a:r>
              <a:rPr lang="en-US" sz="2786">
                <a:solidFill>
                  <a:srgbClr val="2B2C30"/>
                </a:solidFill>
                <a:latin typeface="Public Sans Bold"/>
              </a:rPr>
              <a:t>GOWRI S</a:t>
            </a:r>
          </a:p>
          <a:p>
            <a:pPr algn="l">
              <a:lnSpc>
                <a:spcPts val="4180"/>
              </a:lnSpc>
            </a:pPr>
            <a:r>
              <a:rPr lang="en-US" sz="2786">
                <a:solidFill>
                  <a:srgbClr val="2B2C30"/>
                </a:solidFill>
                <a:latin typeface="Public Sans Bold"/>
              </a:rPr>
              <a:t>V VANY SURIA</a:t>
            </a:r>
          </a:p>
        </p:txBody>
      </p:sp>
      <p:sp>
        <p:nvSpPr>
          <p:cNvPr name="TextBox 8" id="8"/>
          <p:cNvSpPr txBox="true"/>
          <p:nvPr/>
        </p:nvSpPr>
        <p:spPr>
          <a:xfrm rot="0">
            <a:off x="1028700" y="6676770"/>
            <a:ext cx="1911429" cy="548136"/>
          </a:xfrm>
          <a:prstGeom prst="rect">
            <a:avLst/>
          </a:prstGeom>
        </p:spPr>
        <p:txBody>
          <a:bodyPr anchor="t" rtlCol="false" tIns="0" lIns="0" bIns="0" rIns="0">
            <a:spAutoFit/>
          </a:bodyPr>
          <a:lstStyle/>
          <a:p>
            <a:pPr algn="ctr">
              <a:lnSpc>
                <a:spcPts val="4437"/>
              </a:lnSpc>
              <a:spcBef>
                <a:spcPct val="0"/>
              </a:spcBef>
            </a:pPr>
            <a:r>
              <a:rPr lang="en-US" sz="3169">
                <a:solidFill>
                  <a:srgbClr val="2B2C30"/>
                </a:solidFill>
                <a:latin typeface="Playfair Display Bold"/>
              </a:rPr>
              <a:t>Team Zest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14425" y="2855153"/>
            <a:ext cx="16017619" cy="4517158"/>
          </a:xfrm>
          <a:prstGeom prst="rect">
            <a:avLst/>
          </a:prstGeom>
        </p:spPr>
        <p:txBody>
          <a:bodyPr anchor="t" rtlCol="false" tIns="0" lIns="0" bIns="0" rIns="0">
            <a:spAutoFit/>
          </a:bodyPr>
          <a:lstStyle/>
          <a:p>
            <a:pPr algn="ctr">
              <a:lnSpc>
                <a:spcPts val="5122"/>
              </a:lnSpc>
            </a:pPr>
            <a:r>
              <a:rPr lang="en-US" sz="3659">
                <a:solidFill>
                  <a:srgbClr val="000000"/>
                </a:solidFill>
                <a:latin typeface="Eczar Bold"/>
              </a:rPr>
              <a:t> An efficient employee management system is crucial for businesses to streamline their human resources processes. The challenge is to create a web application with REST API endpoints that allow CRUD (Create, Read, Update, Delete) operations on employee and department data. Additionally, the system should include functionality to assign employees to departments and promote eligible employees to manager positions based on experience criteria.</a:t>
            </a:r>
          </a:p>
        </p:txBody>
      </p:sp>
      <p:sp>
        <p:nvSpPr>
          <p:cNvPr name="Freeform 3" id="3"/>
          <p:cNvSpPr/>
          <p:nvPr/>
        </p:nvSpPr>
        <p:spPr>
          <a:xfrm flipH="false" flipV="false" rot="0">
            <a:off x="16118307" y="7533409"/>
            <a:ext cx="1013737" cy="2057400"/>
          </a:xfrm>
          <a:custGeom>
            <a:avLst/>
            <a:gdLst/>
            <a:ahLst/>
            <a:cxnLst/>
            <a:rect r="r" b="b" t="t" l="l"/>
            <a:pathLst>
              <a:path h="2057400" w="1013737">
                <a:moveTo>
                  <a:pt x="0" y="0"/>
                </a:moveTo>
                <a:lnTo>
                  <a:pt x="1013737" y="0"/>
                </a:lnTo>
                <a:lnTo>
                  <a:pt x="1013737"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9900" y="7372311"/>
            <a:ext cx="943870" cy="2218499"/>
          </a:xfrm>
          <a:custGeom>
            <a:avLst/>
            <a:gdLst/>
            <a:ahLst/>
            <a:cxnLst/>
            <a:rect r="r" b="b" t="t" l="l"/>
            <a:pathLst>
              <a:path h="2218499" w="943870">
                <a:moveTo>
                  <a:pt x="0" y="0"/>
                </a:moveTo>
                <a:lnTo>
                  <a:pt x="943871" y="0"/>
                </a:lnTo>
                <a:lnTo>
                  <a:pt x="943871" y="2218498"/>
                </a:lnTo>
                <a:lnTo>
                  <a:pt x="0" y="22184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868632" y="857250"/>
            <a:ext cx="12550735" cy="1566544"/>
          </a:xfrm>
          <a:prstGeom prst="rect">
            <a:avLst/>
          </a:prstGeom>
        </p:spPr>
        <p:txBody>
          <a:bodyPr anchor="t" rtlCol="false" tIns="0" lIns="0" bIns="0" rIns="0">
            <a:spAutoFit/>
          </a:bodyPr>
          <a:lstStyle/>
          <a:p>
            <a:pPr algn="l">
              <a:lnSpc>
                <a:spcPts val="12880"/>
              </a:lnSpc>
            </a:pPr>
            <a:r>
              <a:rPr lang="en-US" sz="9200">
                <a:solidFill>
                  <a:srgbClr val="000000"/>
                </a:solidFill>
                <a:latin typeface="Playfair Display"/>
              </a:rPr>
              <a:t>PROBLEM STATEMENT</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232462" y="4216026"/>
            <a:ext cx="1261421" cy="1151752"/>
            <a:chOff x="0" y="0"/>
            <a:chExt cx="890194" cy="812800"/>
          </a:xfrm>
        </p:grpSpPr>
        <p:sp>
          <p:nvSpPr>
            <p:cNvPr name="Freeform 3" id="3"/>
            <p:cNvSpPr/>
            <p:nvPr/>
          </p:nvSpPr>
          <p:spPr>
            <a:xfrm flipH="false" flipV="false" rot="0">
              <a:off x="0" y="0"/>
              <a:ext cx="890194" cy="812800"/>
            </a:xfrm>
            <a:custGeom>
              <a:avLst/>
              <a:gdLst/>
              <a:ahLst/>
              <a:cxnLst/>
              <a:rect r="r" b="b" t="t" l="l"/>
              <a:pathLst>
                <a:path h="812800" w="890194">
                  <a:moveTo>
                    <a:pt x="445097" y="0"/>
                  </a:moveTo>
                  <a:cubicBezTo>
                    <a:pt x="199277" y="0"/>
                    <a:pt x="0" y="181951"/>
                    <a:pt x="0" y="406400"/>
                  </a:cubicBezTo>
                  <a:cubicBezTo>
                    <a:pt x="0" y="630849"/>
                    <a:pt x="199277" y="812800"/>
                    <a:pt x="445097" y="812800"/>
                  </a:cubicBezTo>
                  <a:cubicBezTo>
                    <a:pt x="690918" y="812800"/>
                    <a:pt x="890194" y="630849"/>
                    <a:pt x="890194" y="406400"/>
                  </a:cubicBezTo>
                  <a:cubicBezTo>
                    <a:pt x="890194" y="181951"/>
                    <a:pt x="690918" y="0"/>
                    <a:pt x="445097" y="0"/>
                  </a:cubicBezTo>
                  <a:close/>
                </a:path>
              </a:pathLst>
            </a:custGeom>
            <a:solidFill>
              <a:srgbClr val="737373"/>
            </a:solidFill>
          </p:spPr>
        </p:sp>
        <p:sp>
          <p:nvSpPr>
            <p:cNvPr name="TextBox 4" id="4"/>
            <p:cNvSpPr txBox="true"/>
            <p:nvPr/>
          </p:nvSpPr>
          <p:spPr>
            <a:xfrm>
              <a:off x="83456" y="38100"/>
              <a:ext cx="723283" cy="698500"/>
            </a:xfrm>
            <a:prstGeom prst="rect">
              <a:avLst/>
            </a:prstGeom>
          </p:spPr>
          <p:txBody>
            <a:bodyPr anchor="ctr" rtlCol="false" tIns="50800" lIns="50800" bIns="50800" rIns="50800"/>
            <a:lstStyle/>
            <a:p>
              <a:pPr algn="ctr">
                <a:lnSpc>
                  <a:spcPts val="2799"/>
                </a:lnSpc>
                <a:spcBef>
                  <a:spcPct val="0"/>
                </a:spcBef>
              </a:pPr>
            </a:p>
          </p:txBody>
        </p:sp>
      </p:grpSp>
      <p:sp>
        <p:nvSpPr>
          <p:cNvPr name="TextBox 5" id="5"/>
          <p:cNvSpPr txBox="true"/>
          <p:nvPr/>
        </p:nvSpPr>
        <p:spPr>
          <a:xfrm rot="0">
            <a:off x="5074628" y="273504"/>
            <a:ext cx="7498675"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layfair Display"/>
              </a:rPr>
              <a:t>CHALLENGES</a:t>
            </a:r>
          </a:p>
        </p:txBody>
      </p:sp>
      <p:sp>
        <p:nvSpPr>
          <p:cNvPr name="TextBox 6" id="6"/>
          <p:cNvSpPr txBox="true"/>
          <p:nvPr/>
        </p:nvSpPr>
        <p:spPr>
          <a:xfrm rot="0">
            <a:off x="3414848" y="4418099"/>
            <a:ext cx="896650" cy="671406"/>
          </a:xfrm>
          <a:prstGeom prst="rect">
            <a:avLst/>
          </a:prstGeom>
        </p:spPr>
        <p:txBody>
          <a:bodyPr anchor="t" rtlCol="false" tIns="0" lIns="0" bIns="0" rIns="0">
            <a:spAutoFit/>
          </a:bodyPr>
          <a:lstStyle/>
          <a:p>
            <a:pPr algn="ctr">
              <a:lnSpc>
                <a:spcPts val="5585"/>
              </a:lnSpc>
            </a:pPr>
            <a:r>
              <a:rPr lang="en-US" sz="3989">
                <a:solidFill>
                  <a:srgbClr val="FFFFFF"/>
                </a:solidFill>
                <a:latin typeface="Canva Sans Bold"/>
              </a:rPr>
              <a:t>1</a:t>
            </a:r>
          </a:p>
        </p:txBody>
      </p:sp>
      <p:grpSp>
        <p:nvGrpSpPr>
          <p:cNvPr name="Group 7" id="7"/>
          <p:cNvGrpSpPr/>
          <p:nvPr/>
        </p:nvGrpSpPr>
        <p:grpSpPr>
          <a:xfrm rot="0">
            <a:off x="6778139" y="4244456"/>
            <a:ext cx="1151752" cy="115175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799"/>
                </a:lnSpc>
                <a:spcBef>
                  <a:spcPct val="0"/>
                </a:spcBef>
              </a:pPr>
            </a:p>
          </p:txBody>
        </p:sp>
      </p:grpSp>
      <p:sp>
        <p:nvSpPr>
          <p:cNvPr name="TextBox 10" id="10"/>
          <p:cNvSpPr txBox="true"/>
          <p:nvPr/>
        </p:nvSpPr>
        <p:spPr>
          <a:xfrm rot="0">
            <a:off x="6668470" y="4403884"/>
            <a:ext cx="1371090" cy="671406"/>
          </a:xfrm>
          <a:prstGeom prst="rect">
            <a:avLst/>
          </a:prstGeom>
        </p:spPr>
        <p:txBody>
          <a:bodyPr anchor="t" rtlCol="false" tIns="0" lIns="0" bIns="0" rIns="0">
            <a:spAutoFit/>
          </a:bodyPr>
          <a:lstStyle/>
          <a:p>
            <a:pPr algn="ctr">
              <a:lnSpc>
                <a:spcPts val="5585"/>
              </a:lnSpc>
            </a:pPr>
            <a:r>
              <a:rPr lang="en-US" sz="3989">
                <a:solidFill>
                  <a:srgbClr val="FFFFFF"/>
                </a:solidFill>
                <a:latin typeface="Canva Sans Bold"/>
              </a:rPr>
              <a:t>2</a:t>
            </a:r>
          </a:p>
        </p:txBody>
      </p:sp>
      <p:sp>
        <p:nvSpPr>
          <p:cNvPr name="AutoShape 11" id="11"/>
          <p:cNvSpPr/>
          <p:nvPr/>
        </p:nvSpPr>
        <p:spPr>
          <a:xfrm>
            <a:off x="7929891" y="4834547"/>
            <a:ext cx="2284256" cy="0"/>
          </a:xfrm>
          <a:prstGeom prst="line">
            <a:avLst/>
          </a:prstGeom>
          <a:ln cap="flat" w="57150">
            <a:solidFill>
              <a:srgbClr val="000000"/>
            </a:solidFill>
            <a:prstDash val="solid"/>
            <a:headEnd type="none" len="sm" w="sm"/>
            <a:tailEnd type="none" len="sm" w="sm"/>
          </a:ln>
        </p:spPr>
      </p:sp>
      <p:sp>
        <p:nvSpPr>
          <p:cNvPr name="TextBox 12" id="12"/>
          <p:cNvSpPr txBox="true"/>
          <p:nvPr/>
        </p:nvSpPr>
        <p:spPr>
          <a:xfrm rot="0">
            <a:off x="11458715" y="4403884"/>
            <a:ext cx="1371090" cy="671406"/>
          </a:xfrm>
          <a:prstGeom prst="rect">
            <a:avLst/>
          </a:prstGeom>
        </p:spPr>
        <p:txBody>
          <a:bodyPr anchor="t" rtlCol="false" tIns="0" lIns="0" bIns="0" rIns="0">
            <a:spAutoFit/>
          </a:bodyPr>
          <a:lstStyle/>
          <a:p>
            <a:pPr algn="ctr">
              <a:lnSpc>
                <a:spcPts val="5585"/>
              </a:lnSpc>
            </a:pPr>
            <a:r>
              <a:rPr lang="en-US" sz="3989">
                <a:solidFill>
                  <a:srgbClr val="FFFFFF"/>
                </a:solidFill>
                <a:latin typeface="Canva Sans Bold"/>
              </a:rPr>
              <a:t>2</a:t>
            </a:r>
          </a:p>
        </p:txBody>
      </p:sp>
      <p:grpSp>
        <p:nvGrpSpPr>
          <p:cNvPr name="Group 13" id="13"/>
          <p:cNvGrpSpPr/>
          <p:nvPr/>
        </p:nvGrpSpPr>
        <p:grpSpPr>
          <a:xfrm rot="0">
            <a:off x="10197294" y="4258671"/>
            <a:ext cx="1151752" cy="115175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37373"/>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799"/>
                </a:lnSpc>
                <a:spcBef>
                  <a:spcPct val="0"/>
                </a:spcBef>
              </a:pPr>
            </a:p>
          </p:txBody>
        </p:sp>
      </p:grpSp>
      <p:sp>
        <p:nvSpPr>
          <p:cNvPr name="TextBox 16" id="16"/>
          <p:cNvSpPr txBox="true"/>
          <p:nvPr/>
        </p:nvSpPr>
        <p:spPr>
          <a:xfrm rot="0">
            <a:off x="10087625" y="4403884"/>
            <a:ext cx="1371090" cy="671406"/>
          </a:xfrm>
          <a:prstGeom prst="rect">
            <a:avLst/>
          </a:prstGeom>
        </p:spPr>
        <p:txBody>
          <a:bodyPr anchor="t" rtlCol="false" tIns="0" lIns="0" bIns="0" rIns="0">
            <a:spAutoFit/>
          </a:bodyPr>
          <a:lstStyle/>
          <a:p>
            <a:pPr algn="ctr">
              <a:lnSpc>
                <a:spcPts val="5585"/>
              </a:lnSpc>
            </a:pPr>
            <a:r>
              <a:rPr lang="en-US" sz="3989">
                <a:solidFill>
                  <a:srgbClr val="FFFFFF"/>
                </a:solidFill>
                <a:latin typeface="Canva Sans Bold"/>
              </a:rPr>
              <a:t>3</a:t>
            </a:r>
          </a:p>
        </p:txBody>
      </p:sp>
      <p:sp>
        <p:nvSpPr>
          <p:cNvPr name="AutoShape 17" id="17"/>
          <p:cNvSpPr/>
          <p:nvPr/>
        </p:nvSpPr>
        <p:spPr>
          <a:xfrm>
            <a:off x="4493883" y="4820332"/>
            <a:ext cx="2284256" cy="0"/>
          </a:xfrm>
          <a:prstGeom prst="line">
            <a:avLst/>
          </a:prstGeom>
          <a:ln cap="flat" w="57150">
            <a:solidFill>
              <a:srgbClr val="000000"/>
            </a:solidFill>
            <a:prstDash val="solid"/>
            <a:headEnd type="none" len="sm" w="sm"/>
            <a:tailEnd type="none" len="sm" w="sm"/>
          </a:ln>
        </p:spPr>
      </p:sp>
      <p:sp>
        <p:nvSpPr>
          <p:cNvPr name="AutoShape 18" id="18"/>
          <p:cNvSpPr/>
          <p:nvPr/>
        </p:nvSpPr>
        <p:spPr>
          <a:xfrm flipV="true">
            <a:off x="11349037" y="4820332"/>
            <a:ext cx="1937352" cy="10958"/>
          </a:xfrm>
          <a:prstGeom prst="line">
            <a:avLst/>
          </a:prstGeom>
          <a:ln cap="flat" w="57150">
            <a:solidFill>
              <a:srgbClr val="000000"/>
            </a:solidFill>
            <a:prstDash val="solid"/>
            <a:headEnd type="none" len="sm" w="sm"/>
            <a:tailEnd type="none" len="sm" w="sm"/>
          </a:ln>
        </p:spPr>
      </p:sp>
      <p:grpSp>
        <p:nvGrpSpPr>
          <p:cNvPr name="Group 19" id="19"/>
          <p:cNvGrpSpPr/>
          <p:nvPr/>
        </p:nvGrpSpPr>
        <p:grpSpPr>
          <a:xfrm rot="0">
            <a:off x="13176606" y="4258671"/>
            <a:ext cx="1151752" cy="115175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799"/>
                </a:lnSpc>
                <a:spcBef>
                  <a:spcPct val="0"/>
                </a:spcBef>
              </a:pPr>
            </a:p>
          </p:txBody>
        </p:sp>
      </p:grpSp>
      <p:sp>
        <p:nvSpPr>
          <p:cNvPr name="TextBox 22" id="22"/>
          <p:cNvSpPr txBox="true"/>
          <p:nvPr/>
        </p:nvSpPr>
        <p:spPr>
          <a:xfrm rot="0">
            <a:off x="13066936" y="4460744"/>
            <a:ext cx="1371090" cy="671406"/>
          </a:xfrm>
          <a:prstGeom prst="rect">
            <a:avLst/>
          </a:prstGeom>
        </p:spPr>
        <p:txBody>
          <a:bodyPr anchor="t" rtlCol="false" tIns="0" lIns="0" bIns="0" rIns="0">
            <a:spAutoFit/>
          </a:bodyPr>
          <a:lstStyle/>
          <a:p>
            <a:pPr algn="ctr">
              <a:lnSpc>
                <a:spcPts val="5585"/>
              </a:lnSpc>
            </a:pPr>
            <a:r>
              <a:rPr lang="en-US" sz="3989">
                <a:solidFill>
                  <a:srgbClr val="FFFFFF"/>
                </a:solidFill>
                <a:latin typeface="Canva Sans Bold"/>
              </a:rPr>
              <a:t>4</a:t>
            </a:r>
          </a:p>
        </p:txBody>
      </p:sp>
      <p:sp>
        <p:nvSpPr>
          <p:cNvPr name="AutoShape 23" id="23"/>
          <p:cNvSpPr/>
          <p:nvPr/>
        </p:nvSpPr>
        <p:spPr>
          <a:xfrm flipH="true">
            <a:off x="7343084" y="5410930"/>
            <a:ext cx="21863" cy="1231634"/>
          </a:xfrm>
          <a:prstGeom prst="line">
            <a:avLst/>
          </a:prstGeom>
          <a:ln cap="flat" w="57150">
            <a:solidFill>
              <a:srgbClr val="000000"/>
            </a:solidFill>
            <a:prstDash val="solid"/>
            <a:headEnd type="none" len="sm" w="sm"/>
            <a:tailEnd type="none" len="sm" w="sm"/>
          </a:ln>
        </p:spPr>
      </p:sp>
      <p:sp>
        <p:nvSpPr>
          <p:cNvPr name="AutoShape 24" id="24"/>
          <p:cNvSpPr/>
          <p:nvPr/>
        </p:nvSpPr>
        <p:spPr>
          <a:xfrm flipV="true">
            <a:off x="3851129" y="2996229"/>
            <a:ext cx="9837" cy="1219188"/>
          </a:xfrm>
          <a:prstGeom prst="line">
            <a:avLst/>
          </a:prstGeom>
          <a:ln cap="flat" w="57150">
            <a:solidFill>
              <a:srgbClr val="000000"/>
            </a:solidFill>
            <a:prstDash val="solid"/>
            <a:headEnd type="none" len="sm" w="sm"/>
            <a:tailEnd type="none" len="sm" w="sm"/>
          </a:ln>
        </p:spPr>
      </p:sp>
      <p:sp>
        <p:nvSpPr>
          <p:cNvPr name="AutoShape 25" id="25"/>
          <p:cNvSpPr/>
          <p:nvPr/>
        </p:nvSpPr>
        <p:spPr>
          <a:xfrm flipH="true">
            <a:off x="10801740" y="3026530"/>
            <a:ext cx="21863" cy="1231634"/>
          </a:xfrm>
          <a:prstGeom prst="line">
            <a:avLst/>
          </a:prstGeom>
          <a:ln cap="flat" w="57150">
            <a:solidFill>
              <a:srgbClr val="000000"/>
            </a:solidFill>
            <a:prstDash val="solid"/>
            <a:headEnd type="none" len="sm" w="sm"/>
            <a:tailEnd type="none" len="sm" w="sm"/>
          </a:ln>
        </p:spPr>
      </p:sp>
      <p:sp>
        <p:nvSpPr>
          <p:cNvPr name="AutoShape 26" id="26"/>
          <p:cNvSpPr/>
          <p:nvPr/>
        </p:nvSpPr>
        <p:spPr>
          <a:xfrm flipH="true">
            <a:off x="13702048" y="5411437"/>
            <a:ext cx="21863" cy="1231634"/>
          </a:xfrm>
          <a:prstGeom prst="line">
            <a:avLst/>
          </a:prstGeom>
          <a:ln cap="flat" w="57150">
            <a:solidFill>
              <a:srgbClr val="000000"/>
            </a:solidFill>
            <a:prstDash val="solid"/>
            <a:headEnd type="none" len="sm" w="sm"/>
            <a:tailEnd type="none" len="sm" w="sm"/>
          </a:ln>
        </p:spPr>
      </p:sp>
      <p:sp>
        <p:nvSpPr>
          <p:cNvPr name="TextBox 27" id="27"/>
          <p:cNvSpPr txBox="true"/>
          <p:nvPr/>
        </p:nvSpPr>
        <p:spPr>
          <a:xfrm rot="0">
            <a:off x="2726780" y="2382819"/>
            <a:ext cx="2272784" cy="613410"/>
          </a:xfrm>
          <a:prstGeom prst="rect">
            <a:avLst/>
          </a:prstGeom>
        </p:spPr>
        <p:txBody>
          <a:bodyPr anchor="t" rtlCol="false" tIns="0" lIns="0" bIns="0" rIns="0">
            <a:spAutoFit/>
          </a:bodyPr>
          <a:lstStyle/>
          <a:p>
            <a:pPr algn="ctr">
              <a:lnSpc>
                <a:spcPts val="5040"/>
              </a:lnSpc>
            </a:pPr>
            <a:r>
              <a:rPr lang="en-US" sz="3600">
                <a:solidFill>
                  <a:srgbClr val="000000"/>
                </a:solidFill>
                <a:latin typeface="Playfair Display Bold"/>
              </a:rPr>
              <a:t>SECURITY</a:t>
            </a:r>
          </a:p>
        </p:txBody>
      </p:sp>
      <p:sp>
        <p:nvSpPr>
          <p:cNvPr name="TextBox 28" id="28"/>
          <p:cNvSpPr txBox="true"/>
          <p:nvPr/>
        </p:nvSpPr>
        <p:spPr>
          <a:xfrm rot="0">
            <a:off x="5398793" y="6585921"/>
            <a:ext cx="3888581" cy="613410"/>
          </a:xfrm>
          <a:prstGeom prst="rect">
            <a:avLst/>
          </a:prstGeom>
        </p:spPr>
        <p:txBody>
          <a:bodyPr anchor="t" rtlCol="false" tIns="0" lIns="0" bIns="0" rIns="0">
            <a:spAutoFit/>
          </a:bodyPr>
          <a:lstStyle/>
          <a:p>
            <a:pPr algn="ctr">
              <a:lnSpc>
                <a:spcPts val="5040"/>
              </a:lnSpc>
            </a:pPr>
            <a:r>
              <a:rPr lang="en-US" sz="3600">
                <a:solidFill>
                  <a:srgbClr val="000000"/>
                </a:solidFill>
                <a:latin typeface="Playfair Display Bold"/>
              </a:rPr>
              <a:t>DATA INTEGRITY</a:t>
            </a:r>
          </a:p>
        </p:txBody>
      </p:sp>
      <p:sp>
        <p:nvSpPr>
          <p:cNvPr name="TextBox 29" id="29"/>
          <p:cNvSpPr txBox="true"/>
          <p:nvPr/>
        </p:nvSpPr>
        <p:spPr>
          <a:xfrm rot="0">
            <a:off x="9013129" y="2413120"/>
            <a:ext cx="3520083" cy="613410"/>
          </a:xfrm>
          <a:prstGeom prst="rect">
            <a:avLst/>
          </a:prstGeom>
        </p:spPr>
        <p:txBody>
          <a:bodyPr anchor="t" rtlCol="false" tIns="0" lIns="0" bIns="0" rIns="0">
            <a:spAutoFit/>
          </a:bodyPr>
          <a:lstStyle/>
          <a:p>
            <a:pPr algn="ctr">
              <a:lnSpc>
                <a:spcPts val="5040"/>
              </a:lnSpc>
            </a:pPr>
            <a:r>
              <a:rPr lang="en-US" sz="3600">
                <a:solidFill>
                  <a:srgbClr val="000000"/>
                </a:solidFill>
                <a:latin typeface="Playfair Display Bold"/>
              </a:rPr>
              <a:t>PERFORMANCE</a:t>
            </a:r>
          </a:p>
        </p:txBody>
      </p:sp>
      <p:sp>
        <p:nvSpPr>
          <p:cNvPr name="TextBox 30" id="30"/>
          <p:cNvSpPr txBox="true"/>
          <p:nvPr/>
        </p:nvSpPr>
        <p:spPr>
          <a:xfrm rot="0">
            <a:off x="11943744" y="6585921"/>
            <a:ext cx="3617476" cy="1251585"/>
          </a:xfrm>
          <a:prstGeom prst="rect">
            <a:avLst/>
          </a:prstGeom>
        </p:spPr>
        <p:txBody>
          <a:bodyPr anchor="t" rtlCol="false" tIns="0" lIns="0" bIns="0" rIns="0">
            <a:spAutoFit/>
          </a:bodyPr>
          <a:lstStyle/>
          <a:p>
            <a:pPr algn="ctr">
              <a:lnSpc>
                <a:spcPts val="5040"/>
              </a:lnSpc>
            </a:pPr>
            <a:r>
              <a:rPr lang="en-US" sz="3600">
                <a:solidFill>
                  <a:srgbClr val="000000"/>
                </a:solidFill>
                <a:latin typeface="Playfair Display Bold"/>
              </a:rPr>
              <a:t>COMPLIANCE &amp;</a:t>
            </a:r>
          </a:p>
          <a:p>
            <a:pPr algn="ctr">
              <a:lnSpc>
                <a:spcPts val="5040"/>
              </a:lnSpc>
            </a:pPr>
            <a:r>
              <a:rPr lang="en-US" sz="3600">
                <a:solidFill>
                  <a:srgbClr val="000000"/>
                </a:solidFill>
                <a:latin typeface="Playfair Display Bold"/>
              </a:rPr>
              <a:t> REGULATIONS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738509" y="923925"/>
            <a:ext cx="8810983" cy="920116"/>
          </a:xfrm>
          <a:prstGeom prst="rect">
            <a:avLst/>
          </a:prstGeom>
        </p:spPr>
        <p:txBody>
          <a:bodyPr anchor="t" rtlCol="false" tIns="0" lIns="0" bIns="0" rIns="0">
            <a:spAutoFit/>
          </a:bodyPr>
          <a:lstStyle/>
          <a:p>
            <a:pPr algn="ctr">
              <a:lnSpc>
                <a:spcPts val="7559"/>
              </a:lnSpc>
            </a:pPr>
            <a:r>
              <a:rPr lang="en-US" sz="5399">
                <a:solidFill>
                  <a:srgbClr val="000000"/>
                </a:solidFill>
                <a:latin typeface="Playfair Display Bold"/>
              </a:rPr>
              <a:t> FUTURE ENHANCEMENTS</a:t>
            </a:r>
          </a:p>
        </p:txBody>
      </p:sp>
      <p:sp>
        <p:nvSpPr>
          <p:cNvPr name="TextBox 3" id="3"/>
          <p:cNvSpPr txBox="true"/>
          <p:nvPr/>
        </p:nvSpPr>
        <p:spPr>
          <a:xfrm rot="0">
            <a:off x="2505383" y="2622088"/>
            <a:ext cx="13864222" cy="5718810"/>
          </a:xfrm>
          <a:prstGeom prst="rect">
            <a:avLst/>
          </a:prstGeom>
        </p:spPr>
        <p:txBody>
          <a:bodyPr anchor="t" rtlCol="false" tIns="0" lIns="0" bIns="0" rIns="0">
            <a:spAutoFit/>
          </a:bodyPr>
          <a:lstStyle/>
          <a:p>
            <a:pPr algn="l">
              <a:lnSpc>
                <a:spcPts val="5040"/>
              </a:lnSpc>
            </a:pPr>
            <a:r>
              <a:rPr lang="en-US" sz="3600">
                <a:solidFill>
                  <a:srgbClr val="000000"/>
                </a:solidFill>
                <a:latin typeface="Eczar"/>
              </a:rPr>
              <a:t>The Employee Management Made Accessible System (EMMA)  delivers a comprehensive and efficient solution for modern organizations to streamline workforce management. As the system evolves, future enhancements may include attendance tracking and reporting, clock in/clock out time, leave request, performance-based incentives, and integration with other HR tools.</a:t>
            </a:r>
          </a:p>
          <a:p>
            <a:pPr algn="l">
              <a:lnSpc>
                <a:spcPts val="5040"/>
              </a:lnSpc>
            </a:pPr>
          </a:p>
          <a:p>
            <a:pPr algn="l">
              <a:lnSpc>
                <a:spcPts val="5040"/>
              </a:lnSpc>
            </a:pPr>
          </a:p>
          <a:p>
            <a:pPr algn="ctr">
              <a:lnSpc>
                <a:spcPts val="5040"/>
              </a:lnSpc>
            </a:pPr>
          </a:p>
        </p:txBody>
      </p:sp>
      <p:sp>
        <p:nvSpPr>
          <p:cNvPr name="Freeform 4" id="4"/>
          <p:cNvSpPr/>
          <p:nvPr/>
        </p:nvSpPr>
        <p:spPr>
          <a:xfrm flipH="false" flipV="false" rot="0">
            <a:off x="2449972" y="7200900"/>
            <a:ext cx="1013737" cy="2057400"/>
          </a:xfrm>
          <a:custGeom>
            <a:avLst/>
            <a:gdLst/>
            <a:ahLst/>
            <a:cxnLst/>
            <a:rect r="r" b="b" t="t" l="l"/>
            <a:pathLst>
              <a:path h="2057400" w="1013737">
                <a:moveTo>
                  <a:pt x="0" y="0"/>
                </a:moveTo>
                <a:lnTo>
                  <a:pt x="1013737" y="0"/>
                </a:lnTo>
                <a:lnTo>
                  <a:pt x="1013737"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71565" y="7063429"/>
            <a:ext cx="933818" cy="2194871"/>
          </a:xfrm>
          <a:custGeom>
            <a:avLst/>
            <a:gdLst/>
            <a:ahLst/>
            <a:cxnLst/>
            <a:rect r="r" b="b" t="t" l="l"/>
            <a:pathLst>
              <a:path h="2194871" w="933818">
                <a:moveTo>
                  <a:pt x="0" y="0"/>
                </a:moveTo>
                <a:lnTo>
                  <a:pt x="933818" y="0"/>
                </a:lnTo>
                <a:lnTo>
                  <a:pt x="933818" y="2194871"/>
                </a:lnTo>
                <a:lnTo>
                  <a:pt x="0" y="21948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1927" y="2824015"/>
            <a:ext cx="1335232" cy="1204474"/>
            <a:chOff x="0" y="0"/>
            <a:chExt cx="351666" cy="317228"/>
          </a:xfrm>
        </p:grpSpPr>
        <p:sp>
          <p:nvSpPr>
            <p:cNvPr name="Freeform 3" id="3"/>
            <p:cNvSpPr/>
            <p:nvPr/>
          </p:nvSpPr>
          <p:spPr>
            <a:xfrm flipH="false" flipV="false" rot="0">
              <a:off x="0" y="0"/>
              <a:ext cx="351666" cy="317228"/>
            </a:xfrm>
            <a:custGeom>
              <a:avLst/>
              <a:gdLst/>
              <a:ahLst/>
              <a:cxnLst/>
              <a:rect r="r" b="b" t="t" l="l"/>
              <a:pathLst>
                <a:path h="317228" w="351666">
                  <a:moveTo>
                    <a:pt x="158614" y="0"/>
                  </a:moveTo>
                  <a:lnTo>
                    <a:pt x="193052" y="0"/>
                  </a:lnTo>
                  <a:cubicBezTo>
                    <a:pt x="235119" y="0"/>
                    <a:pt x="275463" y="16711"/>
                    <a:pt x="305209" y="46457"/>
                  </a:cubicBezTo>
                  <a:cubicBezTo>
                    <a:pt x="334955" y="76203"/>
                    <a:pt x="351666" y="116547"/>
                    <a:pt x="351666" y="158614"/>
                  </a:cubicBezTo>
                  <a:lnTo>
                    <a:pt x="351666" y="158614"/>
                  </a:lnTo>
                  <a:cubicBezTo>
                    <a:pt x="351666" y="246214"/>
                    <a:pt x="280652" y="317228"/>
                    <a:pt x="193052" y="317228"/>
                  </a:cubicBezTo>
                  <a:lnTo>
                    <a:pt x="158614" y="317228"/>
                  </a:lnTo>
                  <a:cubicBezTo>
                    <a:pt x="71014" y="317228"/>
                    <a:pt x="0" y="246214"/>
                    <a:pt x="0" y="158614"/>
                  </a:cubicBezTo>
                  <a:lnTo>
                    <a:pt x="0" y="158614"/>
                  </a:lnTo>
                  <a:cubicBezTo>
                    <a:pt x="0" y="71014"/>
                    <a:pt x="71014" y="0"/>
                    <a:pt x="158614" y="0"/>
                  </a:cubicBezTo>
                  <a:close/>
                </a:path>
              </a:pathLst>
            </a:custGeom>
            <a:solidFill>
              <a:srgbClr val="000000"/>
            </a:solidFill>
          </p:spPr>
        </p:sp>
        <p:sp>
          <p:nvSpPr>
            <p:cNvPr name="TextBox 4" id="4"/>
            <p:cNvSpPr txBox="true"/>
            <p:nvPr/>
          </p:nvSpPr>
          <p:spPr>
            <a:xfrm>
              <a:off x="0" y="-66675"/>
              <a:ext cx="351666" cy="383903"/>
            </a:xfrm>
            <a:prstGeom prst="rect">
              <a:avLst/>
            </a:prstGeom>
          </p:spPr>
          <p:txBody>
            <a:bodyPr anchor="ctr" rtlCol="false" tIns="50800" lIns="50800" bIns="50800" rIns="50800"/>
            <a:lstStyle/>
            <a:p>
              <a:pPr algn="ctr">
                <a:lnSpc>
                  <a:spcPts val="4759"/>
                </a:lnSpc>
              </a:pPr>
              <a:r>
                <a:rPr lang="en-US" sz="3399">
                  <a:solidFill>
                    <a:srgbClr val="FFFFFF"/>
                  </a:solidFill>
                  <a:latin typeface="Canva Sans Bold"/>
                </a:rPr>
                <a:t>1</a:t>
              </a:r>
            </a:p>
          </p:txBody>
        </p:sp>
      </p:grpSp>
      <p:sp>
        <p:nvSpPr>
          <p:cNvPr name="TextBox 5" id="5"/>
          <p:cNvSpPr txBox="true"/>
          <p:nvPr/>
        </p:nvSpPr>
        <p:spPr>
          <a:xfrm rot="0">
            <a:off x="10735541" y="3052835"/>
            <a:ext cx="4656004" cy="661109"/>
          </a:xfrm>
          <a:prstGeom prst="rect">
            <a:avLst/>
          </a:prstGeom>
        </p:spPr>
        <p:txBody>
          <a:bodyPr anchor="t" rtlCol="false" tIns="0" lIns="0" bIns="0" rIns="0">
            <a:spAutoFit/>
          </a:bodyPr>
          <a:lstStyle/>
          <a:p>
            <a:pPr algn="ctr">
              <a:lnSpc>
                <a:spcPts val="5304"/>
              </a:lnSpc>
            </a:pPr>
            <a:r>
              <a:rPr lang="en-US" sz="3788">
                <a:solidFill>
                  <a:srgbClr val="000000"/>
                </a:solidFill>
                <a:latin typeface="Playfair Display Bold"/>
              </a:rPr>
              <a:t>DEPARTMENT-</a:t>
            </a:r>
          </a:p>
        </p:txBody>
      </p:sp>
      <p:grpSp>
        <p:nvGrpSpPr>
          <p:cNvPr name="Group 6" id="6"/>
          <p:cNvGrpSpPr/>
          <p:nvPr/>
        </p:nvGrpSpPr>
        <p:grpSpPr>
          <a:xfrm rot="0">
            <a:off x="9575223" y="2824015"/>
            <a:ext cx="1335232" cy="1204474"/>
            <a:chOff x="0" y="0"/>
            <a:chExt cx="351666" cy="317228"/>
          </a:xfrm>
        </p:grpSpPr>
        <p:sp>
          <p:nvSpPr>
            <p:cNvPr name="Freeform 7" id="7"/>
            <p:cNvSpPr/>
            <p:nvPr/>
          </p:nvSpPr>
          <p:spPr>
            <a:xfrm flipH="false" flipV="false" rot="0">
              <a:off x="0" y="0"/>
              <a:ext cx="351666" cy="317228"/>
            </a:xfrm>
            <a:custGeom>
              <a:avLst/>
              <a:gdLst/>
              <a:ahLst/>
              <a:cxnLst/>
              <a:rect r="r" b="b" t="t" l="l"/>
              <a:pathLst>
                <a:path h="317228" w="351666">
                  <a:moveTo>
                    <a:pt x="158614" y="0"/>
                  </a:moveTo>
                  <a:lnTo>
                    <a:pt x="193052" y="0"/>
                  </a:lnTo>
                  <a:cubicBezTo>
                    <a:pt x="235119" y="0"/>
                    <a:pt x="275463" y="16711"/>
                    <a:pt x="305209" y="46457"/>
                  </a:cubicBezTo>
                  <a:cubicBezTo>
                    <a:pt x="334955" y="76203"/>
                    <a:pt x="351666" y="116547"/>
                    <a:pt x="351666" y="158614"/>
                  </a:cubicBezTo>
                  <a:lnTo>
                    <a:pt x="351666" y="158614"/>
                  </a:lnTo>
                  <a:cubicBezTo>
                    <a:pt x="351666" y="246214"/>
                    <a:pt x="280652" y="317228"/>
                    <a:pt x="193052" y="317228"/>
                  </a:cubicBezTo>
                  <a:lnTo>
                    <a:pt x="158614" y="317228"/>
                  </a:lnTo>
                  <a:cubicBezTo>
                    <a:pt x="71014" y="317228"/>
                    <a:pt x="0" y="246214"/>
                    <a:pt x="0" y="158614"/>
                  </a:cubicBezTo>
                  <a:lnTo>
                    <a:pt x="0" y="158614"/>
                  </a:lnTo>
                  <a:cubicBezTo>
                    <a:pt x="0" y="71014"/>
                    <a:pt x="71014" y="0"/>
                    <a:pt x="158614" y="0"/>
                  </a:cubicBezTo>
                  <a:close/>
                </a:path>
              </a:pathLst>
            </a:custGeom>
            <a:solidFill>
              <a:srgbClr val="000000"/>
            </a:solidFill>
          </p:spPr>
        </p:sp>
        <p:sp>
          <p:nvSpPr>
            <p:cNvPr name="TextBox 8" id="8"/>
            <p:cNvSpPr txBox="true"/>
            <p:nvPr/>
          </p:nvSpPr>
          <p:spPr>
            <a:xfrm>
              <a:off x="0" y="-66675"/>
              <a:ext cx="351666" cy="383903"/>
            </a:xfrm>
            <a:prstGeom prst="rect">
              <a:avLst/>
            </a:prstGeom>
          </p:spPr>
          <p:txBody>
            <a:bodyPr anchor="ctr" rtlCol="false" tIns="50800" lIns="50800" bIns="50800" rIns="50800"/>
            <a:lstStyle/>
            <a:p>
              <a:pPr algn="ctr">
                <a:lnSpc>
                  <a:spcPts val="4759"/>
                </a:lnSpc>
              </a:pPr>
              <a:r>
                <a:rPr lang="en-US" sz="3399">
                  <a:solidFill>
                    <a:srgbClr val="FFFFFF"/>
                  </a:solidFill>
                  <a:latin typeface="Canva Sans Bold"/>
                </a:rPr>
                <a:t>2</a:t>
              </a:r>
            </a:p>
          </p:txBody>
        </p:sp>
      </p:grpSp>
      <p:grpSp>
        <p:nvGrpSpPr>
          <p:cNvPr name="Group 9" id="9"/>
          <p:cNvGrpSpPr/>
          <p:nvPr/>
        </p:nvGrpSpPr>
        <p:grpSpPr>
          <a:xfrm rot="0">
            <a:off x="2098918" y="6769138"/>
            <a:ext cx="735467" cy="1204474"/>
            <a:chOff x="0" y="0"/>
            <a:chExt cx="193703" cy="317228"/>
          </a:xfrm>
        </p:grpSpPr>
        <p:sp>
          <p:nvSpPr>
            <p:cNvPr name="Freeform 10" id="10"/>
            <p:cNvSpPr/>
            <p:nvPr/>
          </p:nvSpPr>
          <p:spPr>
            <a:xfrm flipH="false" flipV="false" rot="0">
              <a:off x="0" y="0"/>
              <a:ext cx="193703" cy="317228"/>
            </a:xfrm>
            <a:custGeom>
              <a:avLst/>
              <a:gdLst/>
              <a:ahLst/>
              <a:cxnLst/>
              <a:rect r="r" b="b" t="t" l="l"/>
              <a:pathLst>
                <a:path h="317228" w="193703">
                  <a:moveTo>
                    <a:pt x="96852" y="0"/>
                  </a:moveTo>
                  <a:lnTo>
                    <a:pt x="96852" y="0"/>
                  </a:lnTo>
                  <a:cubicBezTo>
                    <a:pt x="150341" y="0"/>
                    <a:pt x="193703" y="43362"/>
                    <a:pt x="193703" y="96852"/>
                  </a:cubicBezTo>
                  <a:lnTo>
                    <a:pt x="193703" y="220376"/>
                  </a:lnTo>
                  <a:cubicBezTo>
                    <a:pt x="193703" y="246063"/>
                    <a:pt x="183499" y="270697"/>
                    <a:pt x="165336" y="288861"/>
                  </a:cubicBezTo>
                  <a:cubicBezTo>
                    <a:pt x="147173" y="307024"/>
                    <a:pt x="122538" y="317228"/>
                    <a:pt x="96852" y="317228"/>
                  </a:cubicBezTo>
                  <a:lnTo>
                    <a:pt x="96852" y="317228"/>
                  </a:lnTo>
                  <a:cubicBezTo>
                    <a:pt x="43362" y="317228"/>
                    <a:pt x="0" y="273866"/>
                    <a:pt x="0" y="220376"/>
                  </a:cubicBezTo>
                  <a:lnTo>
                    <a:pt x="0" y="96852"/>
                  </a:lnTo>
                  <a:cubicBezTo>
                    <a:pt x="0" y="71165"/>
                    <a:pt x="10204" y="46530"/>
                    <a:pt x="28367" y="28367"/>
                  </a:cubicBezTo>
                  <a:cubicBezTo>
                    <a:pt x="46530" y="10204"/>
                    <a:pt x="71165" y="0"/>
                    <a:pt x="96852" y="0"/>
                  </a:cubicBezTo>
                  <a:close/>
                </a:path>
              </a:pathLst>
            </a:custGeom>
            <a:solidFill>
              <a:srgbClr val="000000"/>
            </a:solidFill>
          </p:spPr>
        </p:sp>
        <p:sp>
          <p:nvSpPr>
            <p:cNvPr name="TextBox 11" id="11"/>
            <p:cNvSpPr txBox="true"/>
            <p:nvPr/>
          </p:nvSpPr>
          <p:spPr>
            <a:xfrm>
              <a:off x="0" y="-66675"/>
              <a:ext cx="193703" cy="383903"/>
            </a:xfrm>
            <a:prstGeom prst="rect">
              <a:avLst/>
            </a:prstGeom>
          </p:spPr>
          <p:txBody>
            <a:bodyPr anchor="ctr" rtlCol="false" tIns="50800" lIns="50800" bIns="50800" rIns="50800"/>
            <a:lstStyle/>
            <a:p>
              <a:pPr algn="ctr">
                <a:lnSpc>
                  <a:spcPts val="4759"/>
                </a:lnSpc>
              </a:pPr>
              <a:r>
                <a:rPr lang="en-US" sz="3399">
                  <a:solidFill>
                    <a:srgbClr val="FFFFFF"/>
                  </a:solidFill>
                  <a:latin typeface="Canva Sans Bold"/>
                </a:rPr>
                <a:t>3</a:t>
              </a:r>
            </a:p>
          </p:txBody>
        </p:sp>
      </p:grpSp>
      <p:sp>
        <p:nvSpPr>
          <p:cNvPr name="Freeform 12" id="12"/>
          <p:cNvSpPr/>
          <p:nvPr/>
        </p:nvSpPr>
        <p:spPr>
          <a:xfrm flipH="false" flipV="false" rot="0">
            <a:off x="1714500" y="2589544"/>
            <a:ext cx="7429500" cy="3936269"/>
          </a:xfrm>
          <a:custGeom>
            <a:avLst/>
            <a:gdLst/>
            <a:ahLst/>
            <a:cxnLst/>
            <a:rect r="r" b="b" t="t" l="l"/>
            <a:pathLst>
              <a:path h="3936269" w="7429500">
                <a:moveTo>
                  <a:pt x="0" y="0"/>
                </a:moveTo>
                <a:lnTo>
                  <a:pt x="7429500" y="0"/>
                </a:lnTo>
                <a:lnTo>
                  <a:pt x="7429500" y="3936269"/>
                </a:lnTo>
                <a:lnTo>
                  <a:pt x="0" y="3936269"/>
                </a:lnTo>
                <a:lnTo>
                  <a:pt x="0" y="0"/>
                </a:lnTo>
                <a:close/>
              </a:path>
            </a:pathLst>
          </a:custGeom>
          <a:blipFill>
            <a:blip r:embed="rId2"/>
            <a:stretch>
              <a:fillRect l="0" t="-13348" r="-4680" b="-13348"/>
            </a:stretch>
          </a:blipFill>
          <a:ln w="38100" cap="rnd">
            <a:solidFill>
              <a:srgbClr val="737373"/>
            </a:solidFill>
            <a:prstDash val="solid"/>
            <a:round/>
          </a:ln>
        </p:spPr>
      </p:sp>
      <p:sp>
        <p:nvSpPr>
          <p:cNvPr name="TextBox 13" id="13"/>
          <p:cNvSpPr txBox="true"/>
          <p:nvPr/>
        </p:nvSpPr>
        <p:spPr>
          <a:xfrm rot="0">
            <a:off x="4575036" y="470550"/>
            <a:ext cx="9137928"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Playfair Display"/>
              </a:rPr>
              <a:t>FUNCTIONALITY</a:t>
            </a:r>
          </a:p>
        </p:txBody>
      </p:sp>
      <p:sp>
        <p:nvSpPr>
          <p:cNvPr name="TextBox 14" id="14"/>
          <p:cNvSpPr txBox="true"/>
          <p:nvPr/>
        </p:nvSpPr>
        <p:spPr>
          <a:xfrm rot="0">
            <a:off x="3433312" y="3052835"/>
            <a:ext cx="3213921" cy="661109"/>
          </a:xfrm>
          <a:prstGeom prst="rect">
            <a:avLst/>
          </a:prstGeom>
        </p:spPr>
        <p:txBody>
          <a:bodyPr anchor="t" rtlCol="false" tIns="0" lIns="0" bIns="0" rIns="0">
            <a:spAutoFit/>
          </a:bodyPr>
          <a:lstStyle/>
          <a:p>
            <a:pPr algn="ctr">
              <a:lnSpc>
                <a:spcPts val="5304"/>
              </a:lnSpc>
            </a:pPr>
            <a:r>
              <a:rPr lang="en-US" sz="3788">
                <a:solidFill>
                  <a:srgbClr val="000000"/>
                </a:solidFill>
                <a:latin typeface="Playfair Display Bold"/>
              </a:rPr>
              <a:t>EMPLOYEE-</a:t>
            </a:r>
          </a:p>
        </p:txBody>
      </p:sp>
      <p:sp>
        <p:nvSpPr>
          <p:cNvPr name="TextBox 15" id="15"/>
          <p:cNvSpPr txBox="true"/>
          <p:nvPr/>
        </p:nvSpPr>
        <p:spPr>
          <a:xfrm rot="0">
            <a:off x="2834385" y="7017089"/>
            <a:ext cx="6585287" cy="2224058"/>
          </a:xfrm>
          <a:prstGeom prst="rect">
            <a:avLst/>
          </a:prstGeom>
        </p:spPr>
        <p:txBody>
          <a:bodyPr anchor="t" rtlCol="false" tIns="0" lIns="0" bIns="0" rIns="0">
            <a:spAutoFit/>
          </a:bodyPr>
          <a:lstStyle/>
          <a:p>
            <a:pPr algn="l">
              <a:lnSpc>
                <a:spcPts val="4464"/>
              </a:lnSpc>
            </a:pPr>
            <a:r>
              <a:rPr lang="en-US" sz="3188">
                <a:solidFill>
                  <a:srgbClr val="000000"/>
                </a:solidFill>
                <a:latin typeface="Playfair Display Bold"/>
              </a:rPr>
              <a:t> LISTS EMPLOYEES THAT CAN</a:t>
            </a:r>
          </a:p>
          <a:p>
            <a:pPr algn="l">
              <a:lnSpc>
                <a:spcPts val="4464"/>
              </a:lnSpc>
            </a:pPr>
            <a:r>
              <a:rPr lang="en-US" sz="3188">
                <a:solidFill>
                  <a:srgbClr val="000000"/>
                </a:solidFill>
                <a:latin typeface="Playfair Display Bold"/>
              </a:rPr>
              <a:t> BE PROMOTED WITH </a:t>
            </a:r>
          </a:p>
          <a:p>
            <a:pPr algn="l">
              <a:lnSpc>
                <a:spcPts val="4464"/>
              </a:lnSpc>
            </a:pPr>
            <a:r>
              <a:rPr lang="en-US" sz="3188">
                <a:solidFill>
                  <a:srgbClr val="000000"/>
                </a:solidFill>
                <a:latin typeface="Playfair Display Bold"/>
              </a:rPr>
              <a:t>FIVE OR MORE YEARS OF EXPERIENCE </a:t>
            </a:r>
          </a:p>
        </p:txBody>
      </p:sp>
      <p:sp>
        <p:nvSpPr>
          <p:cNvPr name="TextBox 16" id="16"/>
          <p:cNvSpPr txBox="true"/>
          <p:nvPr/>
        </p:nvSpPr>
        <p:spPr>
          <a:xfrm rot="0">
            <a:off x="4064576" y="3805951"/>
            <a:ext cx="3788354" cy="2234061"/>
          </a:xfrm>
          <a:prstGeom prst="rect">
            <a:avLst/>
          </a:prstGeom>
        </p:spPr>
        <p:txBody>
          <a:bodyPr anchor="t" rtlCol="false" tIns="0" lIns="0" bIns="0" rIns="0">
            <a:spAutoFit/>
          </a:bodyPr>
          <a:lstStyle/>
          <a:p>
            <a:pPr algn="l">
              <a:lnSpc>
                <a:spcPts val="4437"/>
              </a:lnSpc>
            </a:pPr>
            <a:r>
              <a:rPr lang="en-US" sz="3169">
                <a:solidFill>
                  <a:srgbClr val="000000"/>
                </a:solidFill>
                <a:latin typeface="Playfair Display Bold"/>
              </a:rPr>
              <a:t>CREATING</a:t>
            </a:r>
          </a:p>
          <a:p>
            <a:pPr algn="l">
              <a:lnSpc>
                <a:spcPts val="4437"/>
              </a:lnSpc>
            </a:pPr>
            <a:r>
              <a:rPr lang="en-US" sz="3169">
                <a:solidFill>
                  <a:srgbClr val="000000"/>
                </a:solidFill>
                <a:latin typeface="Playfair Display Bold"/>
              </a:rPr>
              <a:t>READING</a:t>
            </a:r>
          </a:p>
          <a:p>
            <a:pPr algn="l">
              <a:lnSpc>
                <a:spcPts val="4437"/>
              </a:lnSpc>
            </a:pPr>
            <a:r>
              <a:rPr lang="en-US" sz="3169">
                <a:solidFill>
                  <a:srgbClr val="000000"/>
                </a:solidFill>
                <a:latin typeface="Playfair Display Bold"/>
              </a:rPr>
              <a:t>UPDATING</a:t>
            </a:r>
          </a:p>
          <a:p>
            <a:pPr algn="l">
              <a:lnSpc>
                <a:spcPts val="4437"/>
              </a:lnSpc>
            </a:pPr>
            <a:r>
              <a:rPr lang="en-US" sz="3169">
                <a:solidFill>
                  <a:srgbClr val="000000"/>
                </a:solidFill>
                <a:latin typeface="Playfair Display Bold"/>
              </a:rPr>
              <a:t>DELETING</a:t>
            </a:r>
          </a:p>
        </p:txBody>
      </p:sp>
      <p:sp>
        <p:nvSpPr>
          <p:cNvPr name="TextBox 17" id="17"/>
          <p:cNvSpPr txBox="true"/>
          <p:nvPr/>
        </p:nvSpPr>
        <p:spPr>
          <a:xfrm rot="0">
            <a:off x="11818787" y="3805951"/>
            <a:ext cx="3788354" cy="2234061"/>
          </a:xfrm>
          <a:prstGeom prst="rect">
            <a:avLst/>
          </a:prstGeom>
        </p:spPr>
        <p:txBody>
          <a:bodyPr anchor="t" rtlCol="false" tIns="0" lIns="0" bIns="0" rIns="0">
            <a:spAutoFit/>
          </a:bodyPr>
          <a:lstStyle/>
          <a:p>
            <a:pPr algn="l">
              <a:lnSpc>
                <a:spcPts val="4437"/>
              </a:lnSpc>
            </a:pPr>
            <a:r>
              <a:rPr lang="en-US" sz="3169">
                <a:solidFill>
                  <a:srgbClr val="000000"/>
                </a:solidFill>
                <a:latin typeface="Playfair Display Bold"/>
              </a:rPr>
              <a:t>CREATING</a:t>
            </a:r>
          </a:p>
          <a:p>
            <a:pPr algn="l">
              <a:lnSpc>
                <a:spcPts val="4437"/>
              </a:lnSpc>
            </a:pPr>
            <a:r>
              <a:rPr lang="en-US" sz="3169">
                <a:solidFill>
                  <a:srgbClr val="000000"/>
                </a:solidFill>
                <a:latin typeface="Playfair Display Bold"/>
              </a:rPr>
              <a:t>READING</a:t>
            </a:r>
          </a:p>
          <a:p>
            <a:pPr algn="l">
              <a:lnSpc>
                <a:spcPts val="4437"/>
              </a:lnSpc>
            </a:pPr>
            <a:r>
              <a:rPr lang="en-US" sz="3169">
                <a:solidFill>
                  <a:srgbClr val="000000"/>
                </a:solidFill>
                <a:latin typeface="Playfair Display Bold"/>
              </a:rPr>
              <a:t>UPDATING</a:t>
            </a:r>
          </a:p>
          <a:p>
            <a:pPr algn="l">
              <a:lnSpc>
                <a:spcPts val="4437"/>
              </a:lnSpc>
            </a:pPr>
            <a:r>
              <a:rPr lang="en-US" sz="3169">
                <a:solidFill>
                  <a:srgbClr val="000000"/>
                </a:solidFill>
                <a:latin typeface="Playfair Display Bold"/>
              </a:rPr>
              <a:t>DELETING</a:t>
            </a:r>
          </a:p>
        </p:txBody>
      </p:sp>
      <p:sp>
        <p:nvSpPr>
          <p:cNvPr name="Freeform 18" id="18"/>
          <p:cNvSpPr/>
          <p:nvPr/>
        </p:nvSpPr>
        <p:spPr>
          <a:xfrm flipH="false" flipV="false" rot="0">
            <a:off x="9144000" y="2606594"/>
            <a:ext cx="7491334" cy="3936269"/>
          </a:xfrm>
          <a:custGeom>
            <a:avLst/>
            <a:gdLst/>
            <a:ahLst/>
            <a:cxnLst/>
            <a:rect r="r" b="b" t="t" l="l"/>
            <a:pathLst>
              <a:path h="3936269" w="7491334">
                <a:moveTo>
                  <a:pt x="0" y="0"/>
                </a:moveTo>
                <a:lnTo>
                  <a:pt x="7491334" y="0"/>
                </a:lnTo>
                <a:lnTo>
                  <a:pt x="7491334" y="3936269"/>
                </a:lnTo>
                <a:lnTo>
                  <a:pt x="0" y="3936269"/>
                </a:lnTo>
                <a:lnTo>
                  <a:pt x="0" y="0"/>
                </a:lnTo>
                <a:close/>
              </a:path>
            </a:pathLst>
          </a:custGeom>
          <a:blipFill>
            <a:blip r:embed="rId2"/>
            <a:stretch>
              <a:fillRect l="0" t="-11019" r="0" b="-11019"/>
            </a:stretch>
          </a:blipFill>
          <a:ln w="38100" cap="rnd">
            <a:solidFill>
              <a:srgbClr val="737373"/>
            </a:solidFill>
            <a:prstDash val="solid"/>
            <a:round/>
          </a:ln>
        </p:spPr>
      </p:sp>
      <p:sp>
        <p:nvSpPr>
          <p:cNvPr name="Freeform 19" id="19"/>
          <p:cNvSpPr/>
          <p:nvPr/>
        </p:nvSpPr>
        <p:spPr>
          <a:xfrm flipH="false" flipV="false" rot="0">
            <a:off x="1683355" y="6487094"/>
            <a:ext cx="7491791" cy="2973037"/>
          </a:xfrm>
          <a:custGeom>
            <a:avLst/>
            <a:gdLst/>
            <a:ahLst/>
            <a:cxnLst/>
            <a:rect r="r" b="b" t="t" l="l"/>
            <a:pathLst>
              <a:path h="2973037" w="7491791">
                <a:moveTo>
                  <a:pt x="0" y="0"/>
                </a:moveTo>
                <a:lnTo>
                  <a:pt x="7491790" y="0"/>
                </a:lnTo>
                <a:lnTo>
                  <a:pt x="7491790" y="2973037"/>
                </a:lnTo>
                <a:lnTo>
                  <a:pt x="0" y="2973037"/>
                </a:lnTo>
                <a:lnTo>
                  <a:pt x="0" y="0"/>
                </a:lnTo>
                <a:close/>
              </a:path>
            </a:pathLst>
          </a:custGeom>
          <a:blipFill>
            <a:blip r:embed="rId2"/>
            <a:stretch>
              <a:fillRect l="0" t="-6677" r="-14286" b="-77998"/>
            </a:stretch>
          </a:blipFill>
          <a:ln w="47625" cap="rnd">
            <a:solidFill>
              <a:srgbClr val="737373"/>
            </a:solidFill>
            <a:prstDash val="solid"/>
            <a:round/>
          </a:ln>
        </p:spPr>
      </p:sp>
      <p:sp>
        <p:nvSpPr>
          <p:cNvPr name="Freeform 20" id="20"/>
          <p:cNvSpPr/>
          <p:nvPr/>
        </p:nvSpPr>
        <p:spPr>
          <a:xfrm flipH="false" flipV="false" rot="0">
            <a:off x="9143543" y="6487094"/>
            <a:ext cx="7491791" cy="2973037"/>
          </a:xfrm>
          <a:custGeom>
            <a:avLst/>
            <a:gdLst/>
            <a:ahLst/>
            <a:cxnLst/>
            <a:rect r="r" b="b" t="t" l="l"/>
            <a:pathLst>
              <a:path h="2973037" w="7491791">
                <a:moveTo>
                  <a:pt x="0" y="0"/>
                </a:moveTo>
                <a:lnTo>
                  <a:pt x="7491791" y="0"/>
                </a:lnTo>
                <a:lnTo>
                  <a:pt x="7491791" y="2973037"/>
                </a:lnTo>
                <a:lnTo>
                  <a:pt x="0" y="2973037"/>
                </a:lnTo>
                <a:lnTo>
                  <a:pt x="0" y="0"/>
                </a:lnTo>
                <a:close/>
              </a:path>
            </a:pathLst>
          </a:custGeom>
          <a:blipFill>
            <a:blip r:embed="rId2"/>
            <a:stretch>
              <a:fillRect l="0" t="-6677" r="-14286" b="-77998"/>
            </a:stretch>
          </a:blipFill>
          <a:ln w="47625" cap="rnd">
            <a:solidFill>
              <a:srgbClr val="737373"/>
            </a:solidFill>
            <a:prstDash val="solid"/>
            <a:round/>
          </a:ln>
        </p:spPr>
      </p:sp>
      <p:grpSp>
        <p:nvGrpSpPr>
          <p:cNvPr name="Group 21" id="21"/>
          <p:cNvGrpSpPr/>
          <p:nvPr/>
        </p:nvGrpSpPr>
        <p:grpSpPr>
          <a:xfrm rot="0">
            <a:off x="9875105" y="6769138"/>
            <a:ext cx="735467" cy="1204474"/>
            <a:chOff x="0" y="0"/>
            <a:chExt cx="193703" cy="317228"/>
          </a:xfrm>
        </p:grpSpPr>
        <p:sp>
          <p:nvSpPr>
            <p:cNvPr name="Freeform 22" id="22"/>
            <p:cNvSpPr/>
            <p:nvPr/>
          </p:nvSpPr>
          <p:spPr>
            <a:xfrm flipH="false" flipV="false" rot="0">
              <a:off x="0" y="0"/>
              <a:ext cx="193703" cy="317228"/>
            </a:xfrm>
            <a:custGeom>
              <a:avLst/>
              <a:gdLst/>
              <a:ahLst/>
              <a:cxnLst/>
              <a:rect r="r" b="b" t="t" l="l"/>
              <a:pathLst>
                <a:path h="317228" w="193703">
                  <a:moveTo>
                    <a:pt x="96852" y="0"/>
                  </a:moveTo>
                  <a:lnTo>
                    <a:pt x="96852" y="0"/>
                  </a:lnTo>
                  <a:cubicBezTo>
                    <a:pt x="150341" y="0"/>
                    <a:pt x="193703" y="43362"/>
                    <a:pt x="193703" y="96852"/>
                  </a:cubicBezTo>
                  <a:lnTo>
                    <a:pt x="193703" y="220376"/>
                  </a:lnTo>
                  <a:cubicBezTo>
                    <a:pt x="193703" y="246063"/>
                    <a:pt x="183499" y="270697"/>
                    <a:pt x="165336" y="288861"/>
                  </a:cubicBezTo>
                  <a:cubicBezTo>
                    <a:pt x="147173" y="307024"/>
                    <a:pt x="122538" y="317228"/>
                    <a:pt x="96852" y="317228"/>
                  </a:cubicBezTo>
                  <a:lnTo>
                    <a:pt x="96852" y="317228"/>
                  </a:lnTo>
                  <a:cubicBezTo>
                    <a:pt x="43362" y="317228"/>
                    <a:pt x="0" y="273866"/>
                    <a:pt x="0" y="220376"/>
                  </a:cubicBezTo>
                  <a:lnTo>
                    <a:pt x="0" y="96852"/>
                  </a:lnTo>
                  <a:cubicBezTo>
                    <a:pt x="0" y="71165"/>
                    <a:pt x="10204" y="46530"/>
                    <a:pt x="28367" y="28367"/>
                  </a:cubicBezTo>
                  <a:cubicBezTo>
                    <a:pt x="46530" y="10204"/>
                    <a:pt x="71165" y="0"/>
                    <a:pt x="96852" y="0"/>
                  </a:cubicBezTo>
                  <a:close/>
                </a:path>
              </a:pathLst>
            </a:custGeom>
            <a:solidFill>
              <a:srgbClr val="000000"/>
            </a:solidFill>
          </p:spPr>
        </p:sp>
        <p:sp>
          <p:nvSpPr>
            <p:cNvPr name="TextBox 23" id="23"/>
            <p:cNvSpPr txBox="true"/>
            <p:nvPr/>
          </p:nvSpPr>
          <p:spPr>
            <a:xfrm>
              <a:off x="0" y="-66675"/>
              <a:ext cx="193703" cy="383903"/>
            </a:xfrm>
            <a:prstGeom prst="rect">
              <a:avLst/>
            </a:prstGeom>
          </p:spPr>
          <p:txBody>
            <a:bodyPr anchor="ctr" rtlCol="false" tIns="50800" lIns="50800" bIns="50800" rIns="50800"/>
            <a:lstStyle/>
            <a:p>
              <a:pPr algn="ctr">
                <a:lnSpc>
                  <a:spcPts val="4759"/>
                </a:lnSpc>
              </a:pPr>
              <a:r>
                <a:rPr lang="en-US" sz="3399">
                  <a:solidFill>
                    <a:srgbClr val="FFFFFF"/>
                  </a:solidFill>
                  <a:latin typeface="Canva Sans Bold"/>
                </a:rPr>
                <a:t>4</a:t>
              </a:r>
            </a:p>
          </p:txBody>
        </p:sp>
      </p:grpSp>
      <p:sp>
        <p:nvSpPr>
          <p:cNvPr name="TextBox 24" id="24"/>
          <p:cNvSpPr txBox="true"/>
          <p:nvPr/>
        </p:nvSpPr>
        <p:spPr>
          <a:xfrm rot="0">
            <a:off x="8806258" y="7017089"/>
            <a:ext cx="6585287" cy="538133"/>
          </a:xfrm>
          <a:prstGeom prst="rect">
            <a:avLst/>
          </a:prstGeom>
        </p:spPr>
        <p:txBody>
          <a:bodyPr anchor="t" rtlCol="false" tIns="0" lIns="0" bIns="0" rIns="0">
            <a:spAutoFit/>
          </a:bodyPr>
          <a:lstStyle/>
          <a:p>
            <a:pPr algn="ctr">
              <a:lnSpc>
                <a:spcPts val="4464"/>
              </a:lnSpc>
            </a:pPr>
            <a:r>
              <a:rPr lang="en-US" sz="3188">
                <a:solidFill>
                  <a:srgbClr val="000000"/>
                </a:solidFill>
                <a:latin typeface="Playfair Display Bold"/>
              </a:rPr>
              <a:t> ANALYTICS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DAGFGPY8xcI</dc:identifier>
  <dcterms:modified xsi:type="dcterms:W3CDTF">2011-08-01T06:04:30Z</dcterms:modified>
  <cp:revision>1</cp:revision>
  <dc:title>EMPLOYEE MANAGEMENT SYSTEM</dc:title>
</cp:coreProperties>
</file>