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swald Bold" charset="1" panose="00000800000000000000"/>
      <p:regular r:id="rId26"/>
    </p:embeddedFont>
    <p:embeddedFont>
      <p:font typeface="Canva Sans Bold" charset="1" panose="020B0803030501040103"/>
      <p:regular r:id="rId27"/>
    </p:embeddedFont>
    <p:embeddedFont>
      <p:font typeface="Canva Sans" charset="1" panose="020B0503030501040103"/>
      <p:regular r:id="rId28"/>
    </p:embeddedFont>
    <p:embeddedFont>
      <p:font typeface="DM Sans" charset="1" panose="00000000000000000000"/>
      <p:regular r:id="rId29"/>
    </p:embeddedFont>
    <p:embeddedFont>
      <p:font typeface="Open Sauce" charset="1" panose="00000500000000000000"/>
      <p:regular r:id="rId30"/>
    </p:embeddedFont>
    <p:embeddedFont>
      <p:font typeface="DM Sans Italics" charset="1" panose="00000000000000000000"/>
      <p:regular r:id="rId31"/>
    </p:embeddedFont>
    <p:embeddedFont>
      <p:font typeface="Eczar Bold" charset="1" panose="020006030403000000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866164" y="1522737"/>
            <a:ext cx="8713126" cy="4996135"/>
            <a:chOff x="0" y="0"/>
            <a:chExt cx="1682646" cy="964835"/>
          </a:xfrm>
        </p:grpSpPr>
        <p:sp>
          <p:nvSpPr>
            <p:cNvPr name="Freeform 5" id="5"/>
            <p:cNvSpPr/>
            <p:nvPr/>
          </p:nvSpPr>
          <p:spPr>
            <a:xfrm flipH="false" flipV="false" rot="0">
              <a:off x="0" y="0"/>
              <a:ext cx="1682646" cy="964835"/>
            </a:xfrm>
            <a:custGeom>
              <a:avLst/>
              <a:gdLst/>
              <a:ahLst/>
              <a:cxnLst/>
              <a:rect r="r" b="b" t="t" l="l"/>
              <a:pathLst>
                <a:path h="964835" w="1682646">
                  <a:moveTo>
                    <a:pt x="0" y="0"/>
                  </a:moveTo>
                  <a:lnTo>
                    <a:pt x="1682646" y="0"/>
                  </a:lnTo>
                  <a:lnTo>
                    <a:pt x="1682646" y="964835"/>
                  </a:lnTo>
                  <a:lnTo>
                    <a:pt x="0" y="964835"/>
                  </a:ln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0" y="-19050"/>
              <a:ext cx="1682646" cy="983885"/>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4366432" y="2932383"/>
            <a:ext cx="9815307" cy="2766619"/>
          </a:xfrm>
          <a:prstGeom prst="rect">
            <a:avLst/>
          </a:prstGeom>
        </p:spPr>
        <p:txBody>
          <a:bodyPr anchor="t" rtlCol="false" tIns="0" lIns="0" bIns="0" rIns="0">
            <a:spAutoFit/>
          </a:bodyPr>
          <a:lstStyle/>
          <a:p>
            <a:pPr algn="ctr">
              <a:lnSpc>
                <a:spcPts val="22684"/>
              </a:lnSpc>
            </a:pPr>
            <a:r>
              <a:rPr lang="en-US" sz="16437" spc="1610">
                <a:solidFill>
                  <a:srgbClr val="231F20"/>
                </a:solidFill>
                <a:latin typeface="Oswald Bold"/>
              </a:rPr>
              <a:t>ROBOT</a:t>
            </a:r>
          </a:p>
        </p:txBody>
      </p:sp>
      <p:sp>
        <p:nvSpPr>
          <p:cNvPr name="TextBox 8" id="8"/>
          <p:cNvSpPr txBox="true"/>
          <p:nvPr/>
        </p:nvSpPr>
        <p:spPr>
          <a:xfrm rot="0">
            <a:off x="4236347" y="2304634"/>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FIREFIGHTING</a:t>
            </a:r>
          </a:p>
        </p:txBody>
      </p:sp>
      <p:sp>
        <p:nvSpPr>
          <p:cNvPr name="TextBox 9" id="9"/>
          <p:cNvSpPr txBox="true"/>
          <p:nvPr/>
        </p:nvSpPr>
        <p:spPr>
          <a:xfrm rot="0">
            <a:off x="1385869" y="6760639"/>
            <a:ext cx="2850478" cy="1339245"/>
          </a:xfrm>
          <a:prstGeom prst="rect">
            <a:avLst/>
          </a:prstGeom>
        </p:spPr>
        <p:txBody>
          <a:bodyPr anchor="t" rtlCol="false" tIns="0" lIns="0" bIns="0" rIns="0">
            <a:spAutoFit/>
          </a:bodyPr>
          <a:lstStyle/>
          <a:p>
            <a:pPr algn="ctr">
              <a:lnSpc>
                <a:spcPts val="5399"/>
              </a:lnSpc>
            </a:pPr>
            <a:r>
              <a:rPr lang="en-US" sz="3856">
                <a:solidFill>
                  <a:srgbClr val="231F20"/>
                </a:solidFill>
                <a:latin typeface="Canva Sans Bold"/>
              </a:rPr>
              <a:t>GUIDED BY:</a:t>
            </a:r>
          </a:p>
          <a:p>
            <a:pPr algn="ctr">
              <a:lnSpc>
                <a:spcPts val="5399"/>
              </a:lnSpc>
            </a:pPr>
          </a:p>
        </p:txBody>
      </p:sp>
      <p:sp>
        <p:nvSpPr>
          <p:cNvPr name="TextBox 10" id="10"/>
          <p:cNvSpPr txBox="true"/>
          <p:nvPr/>
        </p:nvSpPr>
        <p:spPr>
          <a:xfrm rot="0">
            <a:off x="1385869" y="7519494"/>
            <a:ext cx="3872984" cy="580390"/>
          </a:xfrm>
          <a:prstGeom prst="rect">
            <a:avLst/>
          </a:prstGeom>
        </p:spPr>
        <p:txBody>
          <a:bodyPr anchor="t" rtlCol="false" tIns="0" lIns="0" bIns="0" rIns="0">
            <a:spAutoFit/>
          </a:bodyPr>
          <a:lstStyle/>
          <a:p>
            <a:pPr algn="ctr">
              <a:lnSpc>
                <a:spcPts val="4759"/>
              </a:lnSpc>
            </a:pPr>
            <a:r>
              <a:rPr lang="en-US" sz="3399">
                <a:solidFill>
                  <a:srgbClr val="231F20"/>
                </a:solidFill>
                <a:latin typeface="Canva Sans"/>
              </a:rPr>
              <a:t>Ms.Nitya Mohanan</a:t>
            </a:r>
          </a:p>
        </p:txBody>
      </p:sp>
      <p:sp>
        <p:nvSpPr>
          <p:cNvPr name="TextBox 11" id="11"/>
          <p:cNvSpPr txBox="true"/>
          <p:nvPr/>
        </p:nvSpPr>
        <p:spPr>
          <a:xfrm rot="0">
            <a:off x="13324628" y="6752947"/>
            <a:ext cx="4846629" cy="710652"/>
          </a:xfrm>
          <a:prstGeom prst="rect">
            <a:avLst/>
          </a:prstGeom>
        </p:spPr>
        <p:txBody>
          <a:bodyPr anchor="t" rtlCol="false" tIns="0" lIns="0" bIns="0" rIns="0">
            <a:spAutoFit/>
          </a:bodyPr>
          <a:lstStyle/>
          <a:p>
            <a:pPr algn="ctr">
              <a:lnSpc>
                <a:spcPts val="5832"/>
              </a:lnSpc>
            </a:pPr>
            <a:r>
              <a:rPr lang="en-US" sz="4166">
                <a:solidFill>
                  <a:srgbClr val="231F20"/>
                </a:solidFill>
                <a:latin typeface="Canva Sans Bold"/>
              </a:rPr>
              <a:t>GROUP MEMBERS:</a:t>
            </a:r>
          </a:p>
        </p:txBody>
      </p:sp>
      <p:sp>
        <p:nvSpPr>
          <p:cNvPr name="TextBox 12" id="12"/>
          <p:cNvSpPr txBox="true"/>
          <p:nvPr/>
        </p:nvSpPr>
        <p:spPr>
          <a:xfrm rot="0">
            <a:off x="13314780" y="7669711"/>
            <a:ext cx="4866326" cy="2368709"/>
          </a:xfrm>
          <a:prstGeom prst="rect">
            <a:avLst/>
          </a:prstGeom>
        </p:spPr>
        <p:txBody>
          <a:bodyPr anchor="t" rtlCol="false" tIns="0" lIns="0" bIns="0" rIns="0">
            <a:spAutoFit/>
          </a:bodyPr>
          <a:lstStyle/>
          <a:p>
            <a:pPr algn="ctr">
              <a:lnSpc>
                <a:spcPts val="4760"/>
              </a:lnSpc>
            </a:pPr>
            <a:r>
              <a:rPr lang="en-US" sz="3400">
                <a:solidFill>
                  <a:srgbClr val="231F20"/>
                </a:solidFill>
                <a:latin typeface="Canva Sans"/>
              </a:rPr>
              <a:t>Devanandana B</a:t>
            </a:r>
          </a:p>
          <a:p>
            <a:pPr algn="ctr">
              <a:lnSpc>
                <a:spcPts val="4760"/>
              </a:lnSpc>
            </a:pPr>
            <a:r>
              <a:rPr lang="en-US" sz="3400">
                <a:solidFill>
                  <a:srgbClr val="231F20"/>
                </a:solidFill>
                <a:latin typeface="Canva Sans"/>
              </a:rPr>
              <a:t>Gowri S</a:t>
            </a:r>
          </a:p>
          <a:p>
            <a:pPr algn="ctr">
              <a:lnSpc>
                <a:spcPts val="4760"/>
              </a:lnSpc>
            </a:pPr>
            <a:r>
              <a:rPr lang="en-US" sz="3400">
                <a:solidFill>
                  <a:srgbClr val="231F20"/>
                </a:solidFill>
                <a:latin typeface="Canva Sans"/>
              </a:rPr>
              <a:t>Rohin Sabu</a:t>
            </a:r>
          </a:p>
          <a:p>
            <a:pPr algn="ctr">
              <a:lnSpc>
                <a:spcPts val="4760"/>
              </a:lnSpc>
            </a:pPr>
            <a:r>
              <a:rPr lang="en-US" sz="3400">
                <a:solidFill>
                  <a:srgbClr val="231F20"/>
                </a:solidFill>
                <a:latin typeface="Canva Sans"/>
              </a:rPr>
              <a:t>Sruthy P J</a:t>
            </a:r>
          </a:p>
        </p:txBody>
      </p:sp>
      <p:sp>
        <p:nvSpPr>
          <p:cNvPr name="TextBox 13" id="13"/>
          <p:cNvSpPr txBox="true"/>
          <p:nvPr/>
        </p:nvSpPr>
        <p:spPr>
          <a:xfrm rot="0">
            <a:off x="1253246" y="8934767"/>
            <a:ext cx="227528" cy="580390"/>
          </a:xfrm>
          <a:prstGeom prst="rect">
            <a:avLst/>
          </a:prstGeom>
        </p:spPr>
        <p:txBody>
          <a:bodyPr anchor="t" rtlCol="false" tIns="0" lIns="0" bIns="0" rIns="0">
            <a:spAutoFit/>
          </a:bodyPr>
          <a:lstStyle/>
          <a:p>
            <a:pPr algn="ctr">
              <a:lnSpc>
                <a:spcPts val="4759"/>
              </a:lnSpc>
            </a:pPr>
            <a:r>
              <a:rPr lang="en-US" sz="3399">
                <a:solidFill>
                  <a:srgbClr val="231F20"/>
                </a:solidFill>
                <a:latin typeface="Canva Sans Bold"/>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82495" y="521235"/>
            <a:ext cx="10297907" cy="1469574"/>
          </a:xfrm>
          <a:prstGeom prst="rect">
            <a:avLst/>
          </a:prstGeom>
        </p:spPr>
        <p:txBody>
          <a:bodyPr anchor="t" rtlCol="false" tIns="0" lIns="0" bIns="0" rIns="0">
            <a:spAutoFit/>
          </a:bodyPr>
          <a:lstStyle/>
          <a:p>
            <a:pPr algn="l">
              <a:lnSpc>
                <a:spcPts val="11912"/>
              </a:lnSpc>
            </a:pPr>
            <a:r>
              <a:rPr lang="en-US" sz="8632" spc="845">
                <a:solidFill>
                  <a:srgbClr val="FFFFFF"/>
                </a:solidFill>
                <a:latin typeface="Oswald Bold"/>
              </a:rPr>
              <a:t>BLOCK DIAGRAM</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53696" y="2684961"/>
            <a:ext cx="13180609" cy="4917077"/>
          </a:xfrm>
          <a:custGeom>
            <a:avLst/>
            <a:gdLst/>
            <a:ahLst/>
            <a:cxnLst/>
            <a:rect r="r" b="b" t="t" l="l"/>
            <a:pathLst>
              <a:path h="4917077" w="13180609">
                <a:moveTo>
                  <a:pt x="0" y="0"/>
                </a:moveTo>
                <a:lnTo>
                  <a:pt x="13180608" y="0"/>
                </a:lnTo>
                <a:lnTo>
                  <a:pt x="13180608" y="4917078"/>
                </a:lnTo>
                <a:lnTo>
                  <a:pt x="0" y="4917078"/>
                </a:lnTo>
                <a:lnTo>
                  <a:pt x="0" y="0"/>
                </a:lnTo>
                <a:close/>
              </a:path>
            </a:pathLst>
          </a:custGeom>
          <a:blipFill>
            <a:blip r:embed="rId4"/>
            <a:stretch>
              <a:fillRect l="0" t="0" r="0" b="0"/>
            </a:stretch>
          </a:blipFill>
        </p:spPr>
      </p:sp>
      <p:sp>
        <p:nvSpPr>
          <p:cNvPr name="TextBox 6" id="6"/>
          <p:cNvSpPr txBox="true"/>
          <p:nvPr/>
        </p:nvSpPr>
        <p:spPr>
          <a:xfrm rot="0">
            <a:off x="1100488" y="8934767"/>
            <a:ext cx="533043"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52118" y="2069018"/>
            <a:ext cx="9454695" cy="6871306"/>
          </a:xfrm>
          <a:custGeom>
            <a:avLst/>
            <a:gdLst/>
            <a:ahLst/>
            <a:cxnLst/>
            <a:rect r="r" b="b" t="t" l="l"/>
            <a:pathLst>
              <a:path h="6871306" w="9454695">
                <a:moveTo>
                  <a:pt x="0" y="0"/>
                </a:moveTo>
                <a:lnTo>
                  <a:pt x="9454696" y="0"/>
                </a:lnTo>
                <a:lnTo>
                  <a:pt x="9454696" y="6871305"/>
                </a:lnTo>
                <a:lnTo>
                  <a:pt x="0" y="6871305"/>
                </a:lnTo>
                <a:lnTo>
                  <a:pt x="0" y="0"/>
                </a:lnTo>
                <a:close/>
              </a:path>
            </a:pathLst>
          </a:custGeom>
          <a:blipFill>
            <a:blip r:embed="rId2"/>
            <a:stretch>
              <a:fillRect l="-5726" t="0" r="-6031" b="-1878"/>
            </a:stretch>
          </a:blipFill>
        </p:spPr>
      </p:sp>
      <p:sp>
        <p:nvSpPr>
          <p:cNvPr name="TextBox 3" id="3"/>
          <p:cNvSpPr txBox="true"/>
          <p:nvPr/>
        </p:nvSpPr>
        <p:spPr>
          <a:xfrm rot="0">
            <a:off x="4300835" y="348615"/>
            <a:ext cx="8341281" cy="1226820"/>
          </a:xfrm>
          <a:prstGeom prst="rect">
            <a:avLst/>
          </a:prstGeom>
        </p:spPr>
        <p:txBody>
          <a:bodyPr anchor="t" rtlCol="false" tIns="0" lIns="0" bIns="0" rIns="0">
            <a:spAutoFit/>
          </a:bodyPr>
          <a:lstStyle/>
          <a:p>
            <a:pPr algn="ctr">
              <a:lnSpc>
                <a:spcPts val="10080"/>
              </a:lnSpc>
            </a:pPr>
            <a:r>
              <a:rPr lang="en-US" sz="7200">
                <a:solidFill>
                  <a:srgbClr val="000000"/>
                </a:solidFill>
                <a:latin typeface="Canva Sans Bold"/>
              </a:rPr>
              <a:t>CIRCUIT DIAGRAM</a:t>
            </a:r>
          </a:p>
        </p:txBody>
      </p:sp>
      <p:sp>
        <p:nvSpPr>
          <p:cNvPr name="TextBox 4" id="4"/>
          <p:cNvSpPr txBox="true"/>
          <p:nvPr/>
        </p:nvSpPr>
        <p:spPr>
          <a:xfrm rot="0">
            <a:off x="1125676" y="8864123"/>
            <a:ext cx="521970" cy="662939"/>
          </a:xfrm>
          <a:prstGeom prst="rect">
            <a:avLst/>
          </a:prstGeom>
        </p:spPr>
        <p:txBody>
          <a:bodyPr anchor="t" rtlCol="false" tIns="0" lIns="0" bIns="0" rIns="0">
            <a:spAutoFit/>
          </a:bodyPr>
          <a:lstStyle/>
          <a:p>
            <a:pPr algn="ctr">
              <a:lnSpc>
                <a:spcPts val="5460"/>
              </a:lnSpc>
            </a:pPr>
            <a:r>
              <a:rPr lang="en-US" sz="3900">
                <a:solidFill>
                  <a:srgbClr val="000000"/>
                </a:solidFill>
                <a:latin typeface="Canva Sans Bold"/>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796396" y="-961404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86102" y="914400"/>
            <a:ext cx="12057353" cy="1082421"/>
          </a:xfrm>
          <a:prstGeom prst="rect">
            <a:avLst/>
          </a:prstGeom>
        </p:spPr>
        <p:txBody>
          <a:bodyPr anchor="t" rtlCol="false" tIns="0" lIns="0" bIns="0" rIns="0">
            <a:spAutoFit/>
          </a:bodyPr>
          <a:lstStyle/>
          <a:p>
            <a:pPr algn="l">
              <a:lnSpc>
                <a:spcPts val="8831"/>
              </a:lnSpc>
            </a:pPr>
            <a:r>
              <a:rPr lang="en-US" sz="6399" spc="627">
                <a:solidFill>
                  <a:srgbClr val="FFFFFF"/>
                </a:solidFill>
                <a:latin typeface="Oswald Bold"/>
              </a:rPr>
              <a:t>STEPS AND PROCEDURE</a:t>
            </a:r>
          </a:p>
        </p:txBody>
      </p:sp>
      <p:sp>
        <p:nvSpPr>
          <p:cNvPr name="Freeform 4" id="4"/>
          <p:cNvSpPr/>
          <p:nvPr/>
        </p:nvSpPr>
        <p:spPr>
          <a:xfrm flipH="false" flipV="false" rot="0">
            <a:off x="15835353" y="-1486231"/>
            <a:ext cx="15841853" cy="16255633"/>
          </a:xfrm>
          <a:custGeom>
            <a:avLst/>
            <a:gdLst/>
            <a:ahLst/>
            <a:cxnLst/>
            <a:rect r="r" b="b" t="t" l="l"/>
            <a:pathLst>
              <a:path h="16255633" w="15841853">
                <a:moveTo>
                  <a:pt x="0" y="0"/>
                </a:moveTo>
                <a:lnTo>
                  <a:pt x="15841852" y="0"/>
                </a:lnTo>
                <a:lnTo>
                  <a:pt x="15841852"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3787481"/>
            <a:ext cx="16435121" cy="3377446"/>
          </a:xfrm>
          <a:prstGeom prst="rect">
            <a:avLst/>
          </a:prstGeom>
        </p:spPr>
        <p:txBody>
          <a:bodyPr anchor="t" rtlCol="false" tIns="0" lIns="0" bIns="0" rIns="0">
            <a:spAutoFit/>
          </a:bodyPr>
          <a:lstStyle/>
          <a:p>
            <a:pPr algn="l">
              <a:lnSpc>
                <a:spcPts val="3891"/>
              </a:lnSpc>
            </a:pPr>
            <a:r>
              <a:rPr lang="en-US" sz="2779">
                <a:solidFill>
                  <a:srgbClr val="FFFFFF"/>
                </a:solidFill>
                <a:latin typeface="Canva Sans"/>
              </a:rPr>
              <a:t> </a:t>
            </a:r>
            <a:r>
              <a:rPr lang="en-US" sz="2779">
                <a:solidFill>
                  <a:srgbClr val="FFFFFF"/>
                </a:solidFill>
                <a:latin typeface="Canva Sans"/>
                <a:ea typeface="Canva Sans"/>
              </a:rPr>
              <a:t>● Assemble the chassis and attach the wheels, motors, and water pump according to the robot's      design.</a:t>
            </a:r>
          </a:p>
          <a:p>
            <a:pPr algn="l">
              <a:lnSpc>
                <a:spcPts val="3891"/>
              </a:lnSpc>
            </a:pPr>
            <a:r>
              <a:rPr lang="en-US" sz="2779">
                <a:solidFill>
                  <a:srgbClr val="FFFFFF"/>
                </a:solidFill>
                <a:latin typeface="Canva Sans"/>
                <a:ea typeface="Canva Sans"/>
              </a:rPr>
              <a:t>● Connect the flame sensors to the Arduino Uno R3. Make sure to use digital pins for simplicity.</a:t>
            </a:r>
          </a:p>
          <a:p>
            <a:pPr algn="l">
              <a:lnSpc>
                <a:spcPts val="3891"/>
              </a:lnSpc>
            </a:pPr>
            <a:r>
              <a:rPr lang="en-US" sz="2779">
                <a:solidFill>
                  <a:srgbClr val="FFFFFF"/>
                </a:solidFill>
                <a:latin typeface="Canva Sans"/>
                <a:ea typeface="Canva Sans"/>
              </a:rPr>
              <a:t>● Connect the water pump to the Arduino Uno R3. Use a relay module if the pump requires higher voltage or current than the Arduino can provide directly.</a:t>
            </a:r>
          </a:p>
          <a:p>
            <a:pPr algn="l">
              <a:lnSpc>
                <a:spcPts val="3891"/>
              </a:lnSpc>
            </a:pPr>
            <a:r>
              <a:rPr lang="en-US" sz="2779">
                <a:solidFill>
                  <a:srgbClr val="FFFFFF"/>
                </a:solidFill>
                <a:latin typeface="Canva Sans"/>
                <a:ea typeface="Canva Sans"/>
              </a:rPr>
              <a:t>● Connect the DC motor for the wheels to the Arduino Uno R3 using a motor driver module to control its speed and direction.</a:t>
            </a:r>
          </a:p>
        </p:txBody>
      </p:sp>
      <p:sp>
        <p:nvSpPr>
          <p:cNvPr name="TextBox 6" id="6"/>
          <p:cNvSpPr txBox="true"/>
          <p:nvPr/>
        </p:nvSpPr>
        <p:spPr>
          <a:xfrm rot="0">
            <a:off x="-3902198" y="2526520"/>
            <a:ext cx="17008647"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ASSEMBLY</a:t>
            </a:r>
          </a:p>
        </p:txBody>
      </p:sp>
      <p:sp>
        <p:nvSpPr>
          <p:cNvPr name="TextBox 7" id="7"/>
          <p:cNvSpPr txBox="true"/>
          <p:nvPr/>
        </p:nvSpPr>
        <p:spPr>
          <a:xfrm rot="0">
            <a:off x="2166717" y="2761076"/>
            <a:ext cx="224565" cy="574752"/>
          </a:xfrm>
          <a:prstGeom prst="rect">
            <a:avLst/>
          </a:prstGeom>
        </p:spPr>
        <p:txBody>
          <a:bodyPr anchor="t" rtlCol="false" tIns="0" lIns="0" bIns="0" rIns="0">
            <a:spAutoFit/>
          </a:bodyPr>
          <a:lstStyle/>
          <a:p>
            <a:pPr algn="ctr">
              <a:lnSpc>
                <a:spcPts val="4695"/>
              </a:lnSpc>
            </a:pPr>
            <a:r>
              <a:rPr lang="en-US" sz="3353">
                <a:solidFill>
                  <a:srgbClr val="FFFFFF"/>
                </a:solidFill>
                <a:latin typeface="Canva Sans Bold"/>
              </a:rPr>
              <a:t>1</a:t>
            </a:r>
          </a:p>
        </p:txBody>
      </p:sp>
      <p:sp>
        <p:nvSpPr>
          <p:cNvPr name="TextBox 8" id="8"/>
          <p:cNvSpPr txBox="true"/>
          <p:nvPr/>
        </p:nvSpPr>
        <p:spPr>
          <a:xfrm rot="0">
            <a:off x="1132993" y="8934767"/>
            <a:ext cx="46803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6596382" y="-145514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951509"/>
            <a:ext cx="16753056" cy="4350067"/>
          </a:xfrm>
          <a:prstGeom prst="rect">
            <a:avLst/>
          </a:prstGeom>
        </p:spPr>
        <p:txBody>
          <a:bodyPr anchor="t" rtlCol="false" tIns="0" lIns="0" bIns="0" rIns="0">
            <a:spAutoFit/>
          </a:bodyPr>
          <a:lstStyle/>
          <a:p>
            <a:pPr algn="ctr">
              <a:lnSpc>
                <a:spcPts val="3832"/>
              </a:lnSpc>
            </a:pPr>
          </a:p>
          <a:p>
            <a:pPr algn="l">
              <a:lnSpc>
                <a:spcPts val="3832"/>
              </a:lnSpc>
            </a:pPr>
            <a:r>
              <a:rPr lang="en-US" sz="2737">
                <a:solidFill>
                  <a:srgbClr val="FFFFFF"/>
                </a:solidFill>
                <a:latin typeface="Canva Sans"/>
                <a:ea typeface="Canva Sans"/>
              </a:rPr>
              <a:t>● Write the Arduino code to read data from the flame sensors and determine if a fire is detected. Use conditional statements to trigger actions based on sensor readings.</a:t>
            </a:r>
          </a:p>
          <a:p>
            <a:pPr algn="l">
              <a:lnSpc>
                <a:spcPts val="3832"/>
              </a:lnSpc>
            </a:pPr>
            <a:r>
              <a:rPr lang="en-US" sz="2737">
                <a:solidFill>
                  <a:srgbClr val="FFFFFF"/>
                </a:solidFill>
                <a:ea typeface="Canva Sans"/>
              </a:rPr>
              <a:t>●</a:t>
            </a:r>
            <a:r>
              <a:rPr lang="en-US" sz="2737">
                <a:solidFill>
                  <a:srgbClr val="FFFFFF"/>
                </a:solidFill>
                <a:latin typeface="Canva Sans"/>
              </a:rPr>
              <a:t>Implement logic to control the movement of the robot towards the fire. This may involve using proportional control to adjust the motor speed based on the distance from the flame.</a:t>
            </a:r>
          </a:p>
          <a:p>
            <a:pPr algn="l">
              <a:lnSpc>
                <a:spcPts val="3832"/>
              </a:lnSpc>
            </a:pPr>
            <a:r>
              <a:rPr lang="en-US" sz="2737">
                <a:solidFill>
                  <a:srgbClr val="FFFFFF"/>
                </a:solidFill>
                <a:latin typeface="Canva Sans"/>
                <a:ea typeface="Canva Sans"/>
              </a:rPr>
              <a:t>● Program the Arduino to stop the robot at a safe distance from the flame using input from the flame sensors.</a:t>
            </a:r>
          </a:p>
          <a:p>
            <a:pPr algn="l">
              <a:lnSpc>
                <a:spcPts val="3832"/>
              </a:lnSpc>
            </a:pPr>
            <a:r>
              <a:rPr lang="en-US" sz="2737">
                <a:solidFill>
                  <a:srgbClr val="FFFFFF"/>
                </a:solidFill>
                <a:latin typeface="Canva Sans"/>
                <a:ea typeface="Canva Sans"/>
              </a:rPr>
              <a:t>● Write code to activate the water pump when the robot is within range of the flame to extinguish it. Ensure that the pump is turned off after a certain duration to conserve water.</a:t>
            </a:r>
          </a:p>
        </p:txBody>
      </p:sp>
      <p:sp>
        <p:nvSpPr>
          <p:cNvPr name="TextBox 4" id="4"/>
          <p:cNvSpPr txBox="true"/>
          <p:nvPr/>
        </p:nvSpPr>
        <p:spPr>
          <a:xfrm rot="0">
            <a:off x="2099437" y="1586230"/>
            <a:ext cx="2280047"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Coding</a:t>
            </a:r>
          </a:p>
        </p:txBody>
      </p:sp>
      <p:sp>
        <p:nvSpPr>
          <p:cNvPr name="TextBox 5" id="5"/>
          <p:cNvSpPr txBox="true"/>
          <p:nvPr/>
        </p:nvSpPr>
        <p:spPr>
          <a:xfrm rot="0">
            <a:off x="1264882" y="1753870"/>
            <a:ext cx="350639"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2.</a:t>
            </a:r>
          </a:p>
        </p:txBody>
      </p:sp>
      <p:sp>
        <p:nvSpPr>
          <p:cNvPr name="TextBox 6" id="6"/>
          <p:cNvSpPr txBox="true"/>
          <p:nvPr/>
        </p:nvSpPr>
        <p:spPr>
          <a:xfrm rot="0">
            <a:off x="1132993" y="8934767"/>
            <a:ext cx="46803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6596382" y="-145514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4" id="4"/>
          <p:cNvSpPr txBox="true"/>
          <p:nvPr/>
        </p:nvSpPr>
        <p:spPr>
          <a:xfrm rot="0">
            <a:off x="1504686" y="6181504"/>
            <a:ext cx="4204335"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Optimization</a:t>
            </a:r>
          </a:p>
        </p:txBody>
      </p:sp>
      <p:sp>
        <p:nvSpPr>
          <p:cNvPr name="TextBox 5" id="5"/>
          <p:cNvSpPr txBox="true"/>
          <p:nvPr/>
        </p:nvSpPr>
        <p:spPr>
          <a:xfrm rot="0">
            <a:off x="-1073467" y="6349144"/>
            <a:ext cx="420433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4.</a:t>
            </a:r>
          </a:p>
        </p:txBody>
      </p:sp>
      <p:sp>
        <p:nvSpPr>
          <p:cNvPr name="TextBox 6" id="6"/>
          <p:cNvSpPr txBox="true"/>
          <p:nvPr/>
        </p:nvSpPr>
        <p:spPr>
          <a:xfrm rot="0">
            <a:off x="1028700" y="7291070"/>
            <a:ext cx="14740030" cy="1967230"/>
          </a:xfrm>
          <a:prstGeom prst="rect">
            <a:avLst/>
          </a:prstGeom>
        </p:spPr>
        <p:txBody>
          <a:bodyPr anchor="t" rtlCol="false" tIns="0" lIns="0" bIns="0" rIns="0">
            <a:spAutoFit/>
          </a:bodyPr>
          <a:lstStyle/>
          <a:p>
            <a:pPr algn="just">
              <a:lnSpc>
                <a:spcPts val="3919"/>
              </a:lnSpc>
            </a:pPr>
            <a:r>
              <a:rPr lang="en-US" sz="2799">
                <a:solidFill>
                  <a:srgbClr val="FFFFFF"/>
                </a:solidFill>
                <a:latin typeface="Canva Sans"/>
                <a:ea typeface="Canva Sans"/>
              </a:rPr>
              <a:t>● Fine-tune the robot's behavior by adjusting parameters such as sensor thresholds, motor speeds, and stopping distances.</a:t>
            </a:r>
          </a:p>
          <a:p>
            <a:pPr algn="just">
              <a:lnSpc>
                <a:spcPts val="3919"/>
              </a:lnSpc>
            </a:pPr>
            <a:r>
              <a:rPr lang="en-US" sz="2799">
                <a:solidFill>
                  <a:srgbClr val="FFFFFF"/>
                </a:solidFill>
                <a:latin typeface="Canva Sans"/>
                <a:ea typeface="Canva Sans"/>
              </a:rPr>
              <a:t>● Address any issues encountered during testing and debugging, such as false fire detections or difficulties in movement.</a:t>
            </a:r>
          </a:p>
        </p:txBody>
      </p:sp>
      <p:sp>
        <p:nvSpPr>
          <p:cNvPr name="TextBox 7" id="7"/>
          <p:cNvSpPr txBox="true"/>
          <p:nvPr/>
        </p:nvSpPr>
        <p:spPr>
          <a:xfrm rot="0">
            <a:off x="1028700" y="2620327"/>
            <a:ext cx="12069387" cy="3220720"/>
          </a:xfrm>
          <a:prstGeom prst="rect">
            <a:avLst/>
          </a:prstGeom>
        </p:spPr>
        <p:txBody>
          <a:bodyPr anchor="t" rtlCol="false" tIns="0" lIns="0" bIns="0" rIns="0">
            <a:spAutoFit/>
          </a:bodyPr>
          <a:lstStyle/>
          <a:p>
            <a:pPr algn="ctr">
              <a:lnSpc>
                <a:spcPts val="2239"/>
              </a:lnSpc>
            </a:pPr>
          </a:p>
          <a:p>
            <a:pPr algn="just">
              <a:lnSpc>
                <a:spcPts val="3919"/>
              </a:lnSpc>
            </a:pPr>
            <a:r>
              <a:rPr lang="en-US" sz="2799">
                <a:solidFill>
                  <a:srgbClr val="FFFFFF"/>
                </a:solidFill>
                <a:latin typeface="Canva Sans"/>
                <a:ea typeface="Canva Sans"/>
              </a:rPr>
              <a:t>● Test the individual components of the robot, including the flame sensors, motors, and water pump, to ensure they are functioning correctly.</a:t>
            </a:r>
          </a:p>
          <a:p>
            <a:pPr algn="just">
              <a:lnSpc>
                <a:spcPts val="3919"/>
              </a:lnSpc>
            </a:pPr>
            <a:r>
              <a:rPr lang="en-US" sz="2799">
                <a:solidFill>
                  <a:srgbClr val="FFFFFF"/>
                </a:solidFill>
                <a:latin typeface="Canva Sans"/>
                <a:ea typeface="Canva Sans"/>
              </a:rPr>
              <a:t>● Assemble the robot and conduct comprehensive tests to verify its ability to detect fires, navigate towards them, stop at a safe distance, and extinguish them with water.</a:t>
            </a:r>
          </a:p>
        </p:txBody>
      </p:sp>
      <p:sp>
        <p:nvSpPr>
          <p:cNvPr name="TextBox 8" id="8"/>
          <p:cNvSpPr txBox="true"/>
          <p:nvPr/>
        </p:nvSpPr>
        <p:spPr>
          <a:xfrm rot="0">
            <a:off x="1247154" y="537527"/>
            <a:ext cx="2359700"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Testing</a:t>
            </a:r>
          </a:p>
        </p:txBody>
      </p:sp>
      <p:sp>
        <p:nvSpPr>
          <p:cNvPr name="TextBox 9" id="9"/>
          <p:cNvSpPr txBox="true"/>
          <p:nvPr/>
        </p:nvSpPr>
        <p:spPr>
          <a:xfrm rot="0">
            <a:off x="664607" y="705167"/>
            <a:ext cx="364093"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rPr>
              <a:t>3.</a:t>
            </a:r>
          </a:p>
        </p:txBody>
      </p:sp>
      <p:sp>
        <p:nvSpPr>
          <p:cNvPr name="TextBox 10" id="10"/>
          <p:cNvSpPr txBox="true"/>
          <p:nvPr/>
        </p:nvSpPr>
        <p:spPr>
          <a:xfrm rot="0">
            <a:off x="669667" y="9191625"/>
            <a:ext cx="496133"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309921" y="6486961"/>
            <a:ext cx="21273218" cy="9128145"/>
          </a:xfrm>
          <a:custGeom>
            <a:avLst/>
            <a:gdLst/>
            <a:ahLst/>
            <a:cxnLst/>
            <a:rect r="r" b="b" t="t" l="l"/>
            <a:pathLst>
              <a:path h="9128145" w="21273218">
                <a:moveTo>
                  <a:pt x="0" y="0"/>
                </a:moveTo>
                <a:lnTo>
                  <a:pt x="21273219" y="0"/>
                </a:lnTo>
                <a:lnTo>
                  <a:pt x="21273219" y="9128144"/>
                </a:lnTo>
                <a:lnTo>
                  <a:pt x="0" y="91281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6" id="6"/>
          <p:cNvSpPr/>
          <p:nvPr/>
        </p:nvSpPr>
        <p:spPr>
          <a:xfrm flipH="false" flipV="false" rot="0">
            <a:off x="2343797" y="8070803"/>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7" id="7"/>
          <p:cNvGrpSpPr/>
          <p:nvPr/>
        </p:nvGrpSpPr>
        <p:grpSpPr>
          <a:xfrm rot="0">
            <a:off x="3513059" y="3287638"/>
            <a:ext cx="10701551" cy="6212735"/>
            <a:chOff x="0" y="0"/>
            <a:chExt cx="3329547" cy="1932953"/>
          </a:xfrm>
        </p:grpSpPr>
        <p:sp>
          <p:nvSpPr>
            <p:cNvPr name="Freeform 8" id="8"/>
            <p:cNvSpPr/>
            <p:nvPr/>
          </p:nvSpPr>
          <p:spPr>
            <a:xfrm flipH="false" flipV="false" rot="0">
              <a:off x="0" y="0"/>
              <a:ext cx="3329547" cy="1932953"/>
            </a:xfrm>
            <a:custGeom>
              <a:avLst/>
              <a:gdLst/>
              <a:ahLst/>
              <a:cxnLst/>
              <a:rect r="r" b="b" t="t" l="l"/>
              <a:pathLst>
                <a:path h="1932953" w="3329547">
                  <a:moveTo>
                    <a:pt x="0" y="0"/>
                  </a:moveTo>
                  <a:lnTo>
                    <a:pt x="3329547" y="0"/>
                  </a:lnTo>
                  <a:lnTo>
                    <a:pt x="3329547" y="1932953"/>
                  </a:lnTo>
                  <a:lnTo>
                    <a:pt x="0" y="1932953"/>
                  </a:lnTo>
                  <a:close/>
                </a:path>
              </a:pathLst>
            </a:custGeom>
            <a:solidFill>
              <a:srgbClr val="000000"/>
            </a:solidFill>
          </p:spPr>
        </p:sp>
        <p:sp>
          <p:nvSpPr>
            <p:cNvPr name="TextBox 9" id="9"/>
            <p:cNvSpPr txBox="true"/>
            <p:nvPr/>
          </p:nvSpPr>
          <p:spPr>
            <a:xfrm>
              <a:off x="0" y="-57150"/>
              <a:ext cx="3329547" cy="1990103"/>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0" id="10"/>
          <p:cNvGrpSpPr/>
          <p:nvPr/>
        </p:nvGrpSpPr>
        <p:grpSpPr>
          <a:xfrm rot="0">
            <a:off x="7330510" y="2160588"/>
            <a:ext cx="2600265" cy="2661498"/>
            <a:chOff x="0" y="0"/>
            <a:chExt cx="1031392" cy="1055680"/>
          </a:xfrm>
        </p:grpSpPr>
        <p:sp>
          <p:nvSpPr>
            <p:cNvPr name="Freeform 11" id="11"/>
            <p:cNvSpPr/>
            <p:nvPr/>
          </p:nvSpPr>
          <p:spPr>
            <a:xfrm flipH="false" flipV="false" rot="0">
              <a:off x="0" y="0"/>
              <a:ext cx="1031392" cy="1055680"/>
            </a:xfrm>
            <a:custGeom>
              <a:avLst/>
              <a:gdLst/>
              <a:ahLst/>
              <a:cxnLst/>
              <a:rect r="r" b="b" t="t" l="l"/>
              <a:pathLst>
                <a:path h="1055680" w="1031392">
                  <a:moveTo>
                    <a:pt x="515696" y="0"/>
                  </a:moveTo>
                  <a:cubicBezTo>
                    <a:pt x="230885" y="0"/>
                    <a:pt x="0" y="236322"/>
                    <a:pt x="0" y="527840"/>
                  </a:cubicBezTo>
                  <a:cubicBezTo>
                    <a:pt x="0" y="819358"/>
                    <a:pt x="230885" y="1055680"/>
                    <a:pt x="515696" y="1055680"/>
                  </a:cubicBezTo>
                  <a:cubicBezTo>
                    <a:pt x="800507" y="1055680"/>
                    <a:pt x="1031392" y="819358"/>
                    <a:pt x="1031392" y="527840"/>
                  </a:cubicBezTo>
                  <a:cubicBezTo>
                    <a:pt x="1031392" y="236322"/>
                    <a:pt x="800507" y="0"/>
                    <a:pt x="515696" y="0"/>
                  </a:cubicBezTo>
                  <a:close/>
                </a:path>
              </a:pathLst>
            </a:custGeom>
            <a:solidFill>
              <a:srgbClr val="1A1A1A"/>
            </a:solidFill>
          </p:spPr>
        </p:sp>
        <p:sp>
          <p:nvSpPr>
            <p:cNvPr name="TextBox 12" id="12"/>
            <p:cNvSpPr txBox="true"/>
            <p:nvPr/>
          </p:nvSpPr>
          <p:spPr>
            <a:xfrm>
              <a:off x="96693" y="41820"/>
              <a:ext cx="838006" cy="91489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13" id="13"/>
          <p:cNvSpPr txBox="true"/>
          <p:nvPr/>
        </p:nvSpPr>
        <p:spPr>
          <a:xfrm rot="0">
            <a:off x="2150148" y="150669"/>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DESIGN</a:t>
            </a:r>
          </a:p>
        </p:txBody>
      </p:sp>
      <p:sp>
        <p:nvSpPr>
          <p:cNvPr name="TextBox 14" id="14"/>
          <p:cNvSpPr txBox="true"/>
          <p:nvPr/>
        </p:nvSpPr>
        <p:spPr>
          <a:xfrm rot="0">
            <a:off x="4614098" y="3399629"/>
            <a:ext cx="8239380" cy="3193910"/>
          </a:xfrm>
          <a:prstGeom prst="rect">
            <a:avLst/>
          </a:prstGeom>
        </p:spPr>
        <p:txBody>
          <a:bodyPr anchor="t" rtlCol="false" tIns="0" lIns="0" bIns="0" rIns="0">
            <a:spAutoFit/>
          </a:bodyPr>
          <a:lstStyle/>
          <a:p>
            <a:pPr algn="ctr">
              <a:lnSpc>
                <a:spcPts val="3311"/>
              </a:lnSpc>
            </a:pPr>
            <a:r>
              <a:rPr lang="en-US" sz="2400" spc="235">
                <a:solidFill>
                  <a:srgbClr val="FFFBFB"/>
                </a:solidFill>
                <a:latin typeface="DM Sans"/>
              </a:rPr>
              <a:t>1.IR Flame Sensor:</a:t>
            </a:r>
          </a:p>
          <a:p>
            <a:pPr algn="ctr">
              <a:lnSpc>
                <a:spcPts val="3311"/>
              </a:lnSpc>
            </a:pPr>
            <a:r>
              <a:rPr lang="en-US" sz="2400" spc="235">
                <a:solidFill>
                  <a:srgbClr val="FFFBFB"/>
                </a:solidFill>
                <a:latin typeface="DM Sans"/>
              </a:rPr>
              <a:t>  </a:t>
            </a:r>
          </a:p>
          <a:p>
            <a:pPr algn="ctr">
              <a:lnSpc>
                <a:spcPts val="3311"/>
              </a:lnSpc>
            </a:pPr>
            <a:r>
              <a:rPr lang="en-US" sz="2400" spc="235">
                <a:solidFill>
                  <a:srgbClr val="FFFBFB"/>
                </a:solidFill>
                <a:latin typeface="DM Sans"/>
              </a:rPr>
              <a:t> - Operating Voltage: 3.3V - 5V</a:t>
            </a:r>
          </a:p>
          <a:p>
            <a:pPr algn="ctr">
              <a:lnSpc>
                <a:spcPts val="3311"/>
              </a:lnSpc>
            </a:pPr>
            <a:r>
              <a:rPr lang="en-US" sz="2400" spc="235">
                <a:solidFill>
                  <a:srgbClr val="FFFBFB"/>
                </a:solidFill>
                <a:latin typeface="DM Sans"/>
              </a:rPr>
              <a:t>   - Detection Range: Typically around 100cm</a:t>
            </a:r>
          </a:p>
          <a:p>
            <a:pPr algn="ctr">
              <a:lnSpc>
                <a:spcPts val="3311"/>
              </a:lnSpc>
            </a:pPr>
            <a:r>
              <a:rPr lang="en-US" sz="2400" spc="235">
                <a:solidFill>
                  <a:srgbClr val="FFFBFB"/>
                </a:solidFill>
                <a:latin typeface="DM Sans"/>
              </a:rPr>
              <a:t>   - Output: Digital signal</a:t>
            </a:r>
          </a:p>
          <a:p>
            <a:pPr algn="ctr">
              <a:lnSpc>
                <a:spcPts val="3311"/>
              </a:lnSpc>
            </a:pPr>
            <a:r>
              <a:rPr lang="en-US" sz="2400" spc="235">
                <a:solidFill>
                  <a:srgbClr val="FFFBFB"/>
                </a:solidFill>
                <a:latin typeface="DM Sans"/>
              </a:rPr>
              <a:t>           -  Interface: Typically digital output (depends on specific model)</a:t>
            </a:r>
          </a:p>
          <a:p>
            <a:pPr algn="ctr">
              <a:lnSpc>
                <a:spcPts val="2071"/>
              </a:lnSpc>
            </a:pPr>
          </a:p>
        </p:txBody>
      </p:sp>
      <p:sp>
        <p:nvSpPr>
          <p:cNvPr name="TextBox 15" id="15"/>
          <p:cNvSpPr txBox="true"/>
          <p:nvPr/>
        </p:nvSpPr>
        <p:spPr>
          <a:xfrm rot="0">
            <a:off x="3513059" y="7026203"/>
            <a:ext cx="113434" cy="181610"/>
          </a:xfrm>
          <a:prstGeom prst="rect">
            <a:avLst/>
          </a:prstGeom>
        </p:spPr>
        <p:txBody>
          <a:bodyPr anchor="t" rtlCol="false" tIns="0" lIns="0" bIns="0" rIns="0">
            <a:spAutoFit/>
          </a:bodyPr>
          <a:lstStyle/>
          <a:p>
            <a:pPr algn="ctr">
              <a:lnSpc>
                <a:spcPts val="1540"/>
              </a:lnSpc>
            </a:pPr>
            <a:r>
              <a:rPr lang="en-US" sz="1100">
                <a:solidFill>
                  <a:srgbClr val="FFFFFF"/>
                </a:solidFill>
                <a:latin typeface="Canva Sans"/>
              </a:rPr>
              <a:t>2.</a:t>
            </a:r>
          </a:p>
        </p:txBody>
      </p:sp>
      <p:sp>
        <p:nvSpPr>
          <p:cNvPr name="TextBox 16" id="16"/>
          <p:cNvSpPr txBox="true"/>
          <p:nvPr/>
        </p:nvSpPr>
        <p:spPr>
          <a:xfrm rot="0">
            <a:off x="3983492" y="6355905"/>
            <a:ext cx="9500592" cy="33299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rPr>
              <a:t>2.MQ2 Smoke Detector</a:t>
            </a:r>
          </a:p>
          <a:p>
            <a:pPr algn="ctr">
              <a:lnSpc>
                <a:spcPts val="3359"/>
              </a:lnSpc>
            </a:pPr>
          </a:p>
          <a:p>
            <a:pPr algn="ctr">
              <a:lnSpc>
                <a:spcPts val="3359"/>
              </a:lnSpc>
            </a:pPr>
            <a:r>
              <a:rPr lang="en-US" sz="2400">
                <a:solidFill>
                  <a:srgbClr val="FFFFFF"/>
                </a:solidFill>
                <a:latin typeface="Canva Sans"/>
              </a:rPr>
              <a:t>  - Operating Voltage: 5V</a:t>
            </a:r>
          </a:p>
          <a:p>
            <a:pPr algn="ctr">
              <a:lnSpc>
                <a:spcPts val="3359"/>
              </a:lnSpc>
            </a:pPr>
            <a:r>
              <a:rPr lang="en-US" sz="2400">
                <a:solidFill>
                  <a:srgbClr val="FFFFFF"/>
                </a:solidFill>
                <a:latin typeface="Canva Sans"/>
              </a:rPr>
              <a:t>  - Sensing Element: Tin dioxide (SnO2)</a:t>
            </a:r>
          </a:p>
          <a:p>
            <a:pPr algn="ctr">
              <a:lnSpc>
                <a:spcPts val="3359"/>
              </a:lnSpc>
            </a:pPr>
            <a:r>
              <a:rPr lang="en-US" sz="2400">
                <a:solidFill>
                  <a:srgbClr val="FFFFFF"/>
                </a:solidFill>
                <a:latin typeface="Canva Sans"/>
              </a:rPr>
              <a:t>  - Sensitivity Adjustable via Potentiometer</a:t>
            </a:r>
          </a:p>
          <a:p>
            <a:pPr algn="ctr">
              <a:lnSpc>
                <a:spcPts val="3359"/>
              </a:lnSpc>
            </a:pPr>
            <a:r>
              <a:rPr lang="en-US" sz="2400">
                <a:solidFill>
                  <a:srgbClr val="FFFFFF"/>
                </a:solidFill>
                <a:latin typeface="Canva Sans"/>
              </a:rPr>
              <a:t>  - Output: Analog and Digital (TTL compatible)</a:t>
            </a:r>
          </a:p>
          <a:p>
            <a:pPr algn="ctr">
              <a:lnSpc>
                <a:spcPts val="3359"/>
              </a:lnSpc>
            </a:pPr>
            <a:r>
              <a:rPr lang="en-US" sz="2400">
                <a:solidFill>
                  <a:srgbClr val="FFFFFF"/>
                </a:solidFill>
                <a:latin typeface="Canva Sans"/>
              </a:rPr>
              <a:t>  -  Detection Range: Varies based on concentration of smoke/gas</a:t>
            </a:r>
          </a:p>
          <a:p>
            <a:pPr algn="ctr">
              <a:lnSpc>
                <a:spcPts val="3359"/>
              </a:lnSpc>
            </a:pPr>
          </a:p>
        </p:txBody>
      </p:sp>
      <p:sp>
        <p:nvSpPr>
          <p:cNvPr name="TextBox 17" id="17"/>
          <p:cNvSpPr txBox="true"/>
          <p:nvPr/>
        </p:nvSpPr>
        <p:spPr>
          <a:xfrm rot="0">
            <a:off x="1123408" y="8934767"/>
            <a:ext cx="48720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309921" y="6486961"/>
            <a:ext cx="21273218" cy="9128145"/>
          </a:xfrm>
          <a:custGeom>
            <a:avLst/>
            <a:gdLst/>
            <a:ahLst/>
            <a:cxnLst/>
            <a:rect r="r" b="b" t="t" l="l"/>
            <a:pathLst>
              <a:path h="9128145" w="21273218">
                <a:moveTo>
                  <a:pt x="0" y="0"/>
                </a:moveTo>
                <a:lnTo>
                  <a:pt x="21273219" y="0"/>
                </a:lnTo>
                <a:lnTo>
                  <a:pt x="21273219" y="9128144"/>
                </a:lnTo>
                <a:lnTo>
                  <a:pt x="0" y="91281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6" id="6"/>
          <p:cNvGrpSpPr/>
          <p:nvPr/>
        </p:nvGrpSpPr>
        <p:grpSpPr>
          <a:xfrm rot="0">
            <a:off x="3626493" y="3061630"/>
            <a:ext cx="12182172" cy="6631190"/>
            <a:chOff x="0" y="0"/>
            <a:chExt cx="3790209" cy="2063146"/>
          </a:xfrm>
        </p:grpSpPr>
        <p:sp>
          <p:nvSpPr>
            <p:cNvPr name="Freeform 7" id="7"/>
            <p:cNvSpPr/>
            <p:nvPr/>
          </p:nvSpPr>
          <p:spPr>
            <a:xfrm flipH="false" flipV="false" rot="0">
              <a:off x="0" y="0"/>
              <a:ext cx="3790209" cy="2063146"/>
            </a:xfrm>
            <a:custGeom>
              <a:avLst/>
              <a:gdLst/>
              <a:ahLst/>
              <a:cxnLst/>
              <a:rect r="r" b="b" t="t" l="l"/>
              <a:pathLst>
                <a:path h="2063146" w="3790209">
                  <a:moveTo>
                    <a:pt x="0" y="0"/>
                  </a:moveTo>
                  <a:lnTo>
                    <a:pt x="3790209" y="0"/>
                  </a:lnTo>
                  <a:lnTo>
                    <a:pt x="3790209" y="2063146"/>
                  </a:lnTo>
                  <a:lnTo>
                    <a:pt x="0" y="2063146"/>
                  </a:lnTo>
                  <a:close/>
                </a:path>
              </a:pathLst>
            </a:custGeom>
            <a:solidFill>
              <a:srgbClr val="1A1A1A"/>
            </a:solidFill>
          </p:spPr>
        </p:sp>
        <p:sp>
          <p:nvSpPr>
            <p:cNvPr name="TextBox 8" id="8"/>
            <p:cNvSpPr txBox="true"/>
            <p:nvPr/>
          </p:nvSpPr>
          <p:spPr>
            <a:xfrm>
              <a:off x="0" y="-57150"/>
              <a:ext cx="3790209" cy="2120296"/>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9" id="9"/>
          <p:cNvSpPr/>
          <p:nvPr/>
        </p:nvSpPr>
        <p:spPr>
          <a:xfrm flipH="false" flipV="false" rot="0">
            <a:off x="2343797" y="8070803"/>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10" id="10"/>
          <p:cNvGrpSpPr/>
          <p:nvPr/>
        </p:nvGrpSpPr>
        <p:grpSpPr>
          <a:xfrm rot="0">
            <a:off x="8282180" y="2003946"/>
            <a:ext cx="2421387" cy="2661498"/>
            <a:chOff x="0" y="0"/>
            <a:chExt cx="960440" cy="1055680"/>
          </a:xfrm>
        </p:grpSpPr>
        <p:sp>
          <p:nvSpPr>
            <p:cNvPr name="Freeform 11" id="11"/>
            <p:cNvSpPr/>
            <p:nvPr/>
          </p:nvSpPr>
          <p:spPr>
            <a:xfrm flipH="false" flipV="false" rot="0">
              <a:off x="0" y="0"/>
              <a:ext cx="960440" cy="1055680"/>
            </a:xfrm>
            <a:custGeom>
              <a:avLst/>
              <a:gdLst/>
              <a:ahLst/>
              <a:cxnLst/>
              <a:rect r="r" b="b" t="t" l="l"/>
              <a:pathLst>
                <a:path h="1055680" w="960440">
                  <a:moveTo>
                    <a:pt x="480220" y="0"/>
                  </a:moveTo>
                  <a:cubicBezTo>
                    <a:pt x="215002" y="0"/>
                    <a:pt x="0" y="236322"/>
                    <a:pt x="0" y="527840"/>
                  </a:cubicBezTo>
                  <a:cubicBezTo>
                    <a:pt x="0" y="819358"/>
                    <a:pt x="215002" y="1055680"/>
                    <a:pt x="480220" y="1055680"/>
                  </a:cubicBezTo>
                  <a:cubicBezTo>
                    <a:pt x="745438" y="1055680"/>
                    <a:pt x="960440" y="819358"/>
                    <a:pt x="960440" y="527840"/>
                  </a:cubicBezTo>
                  <a:cubicBezTo>
                    <a:pt x="960440" y="236322"/>
                    <a:pt x="745438" y="0"/>
                    <a:pt x="480220" y="0"/>
                  </a:cubicBezTo>
                  <a:close/>
                </a:path>
              </a:pathLst>
            </a:custGeom>
            <a:solidFill>
              <a:srgbClr val="1A1A1A"/>
            </a:solidFill>
          </p:spPr>
        </p:sp>
        <p:sp>
          <p:nvSpPr>
            <p:cNvPr name="TextBox 12" id="12"/>
            <p:cNvSpPr txBox="true"/>
            <p:nvPr/>
          </p:nvSpPr>
          <p:spPr>
            <a:xfrm>
              <a:off x="90041" y="41820"/>
              <a:ext cx="780357" cy="91489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13" id="13"/>
          <p:cNvSpPr txBox="true"/>
          <p:nvPr/>
        </p:nvSpPr>
        <p:spPr>
          <a:xfrm rot="0">
            <a:off x="1425313" y="-115040"/>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DESIGN</a:t>
            </a:r>
          </a:p>
        </p:txBody>
      </p:sp>
      <p:sp>
        <p:nvSpPr>
          <p:cNvPr name="TextBox 14" id="14"/>
          <p:cNvSpPr txBox="true"/>
          <p:nvPr/>
        </p:nvSpPr>
        <p:spPr>
          <a:xfrm rot="0">
            <a:off x="4900165" y="3727784"/>
            <a:ext cx="4825365" cy="6279261"/>
          </a:xfrm>
          <a:prstGeom prst="rect">
            <a:avLst/>
          </a:prstGeom>
        </p:spPr>
        <p:txBody>
          <a:bodyPr anchor="t" rtlCol="false" tIns="0" lIns="0" bIns="0" rIns="0">
            <a:spAutoFit/>
          </a:bodyPr>
          <a:lstStyle/>
          <a:p>
            <a:pPr algn="ctr">
              <a:lnSpc>
                <a:spcPts val="3311"/>
              </a:lnSpc>
            </a:pPr>
            <a:r>
              <a:rPr lang="en-US" sz="2400" spc="235">
                <a:solidFill>
                  <a:srgbClr val="FFFBFB"/>
                </a:solidFill>
                <a:latin typeface="DM Sans"/>
              </a:rPr>
              <a:t>3.DHT11 Temperature and Humidity Sensor:</a:t>
            </a:r>
          </a:p>
          <a:p>
            <a:pPr algn="ctr">
              <a:lnSpc>
                <a:spcPts val="3311"/>
              </a:lnSpc>
            </a:pPr>
            <a:r>
              <a:rPr lang="en-US" sz="2400" spc="235">
                <a:solidFill>
                  <a:srgbClr val="FFFBFB"/>
                </a:solidFill>
                <a:latin typeface="DM Sans"/>
              </a:rPr>
              <a:t>   </a:t>
            </a:r>
          </a:p>
          <a:p>
            <a:pPr algn="ctr">
              <a:lnSpc>
                <a:spcPts val="3311"/>
              </a:lnSpc>
            </a:pPr>
            <a:r>
              <a:rPr lang="en-US" sz="2400" spc="235">
                <a:solidFill>
                  <a:srgbClr val="FFFBFB"/>
                </a:solidFill>
                <a:latin typeface="DM Sans"/>
              </a:rPr>
              <a:t>- Operating Voltage: 3.3V - 5.5V</a:t>
            </a:r>
          </a:p>
          <a:p>
            <a:pPr algn="ctr">
              <a:lnSpc>
                <a:spcPts val="3311"/>
              </a:lnSpc>
            </a:pPr>
            <a:r>
              <a:rPr lang="en-US" sz="2400" spc="235">
                <a:solidFill>
                  <a:srgbClr val="FFFBFB"/>
                </a:solidFill>
                <a:latin typeface="DM Sans"/>
                <a:ea typeface="DM Sans"/>
              </a:rPr>
              <a:t>   - Temperature Measurement Range: 0°C to 50°C</a:t>
            </a:r>
          </a:p>
          <a:p>
            <a:pPr algn="ctr">
              <a:lnSpc>
                <a:spcPts val="3311"/>
              </a:lnSpc>
            </a:pPr>
            <a:r>
              <a:rPr lang="en-US" sz="2400" spc="235">
                <a:solidFill>
                  <a:srgbClr val="FFFBFB"/>
                </a:solidFill>
                <a:latin typeface="DM Sans"/>
              </a:rPr>
              <a:t>   - Humidity Measurement Range: 20% to 90%</a:t>
            </a:r>
          </a:p>
          <a:p>
            <a:pPr algn="ctr">
              <a:lnSpc>
                <a:spcPts val="3311"/>
              </a:lnSpc>
            </a:pPr>
            <a:r>
              <a:rPr lang="en-US" sz="2400" spc="235">
                <a:solidFill>
                  <a:srgbClr val="FFFBFB"/>
                </a:solidFill>
                <a:latin typeface="DM Sans"/>
              </a:rPr>
              <a:t> RH</a:t>
            </a:r>
          </a:p>
          <a:p>
            <a:pPr algn="ctr">
              <a:lnSpc>
                <a:spcPts val="3311"/>
              </a:lnSpc>
            </a:pPr>
            <a:r>
              <a:rPr lang="en-US" sz="2400" spc="235">
                <a:solidFill>
                  <a:srgbClr val="FFFBFB"/>
                </a:solidFill>
                <a:latin typeface="DM Sans"/>
                <a:ea typeface="DM Sans"/>
              </a:rPr>
              <a:t>   - Accuracy: ±2°C for temperature, ±5% for humidity</a:t>
            </a:r>
          </a:p>
          <a:p>
            <a:pPr algn="ctr">
              <a:lnSpc>
                <a:spcPts val="3311"/>
              </a:lnSpc>
            </a:pPr>
            <a:r>
              <a:rPr lang="en-US" sz="2400" spc="235">
                <a:solidFill>
                  <a:srgbClr val="FFFBFB"/>
                </a:solidFill>
                <a:latin typeface="DM Sans"/>
              </a:rPr>
              <a:t>   - Output: Digital signal</a:t>
            </a:r>
          </a:p>
        </p:txBody>
      </p:sp>
      <p:sp>
        <p:nvSpPr>
          <p:cNvPr name="TextBox 15" id="15"/>
          <p:cNvSpPr txBox="true"/>
          <p:nvPr/>
        </p:nvSpPr>
        <p:spPr>
          <a:xfrm rot="0">
            <a:off x="3513059" y="7026203"/>
            <a:ext cx="113434" cy="181610"/>
          </a:xfrm>
          <a:prstGeom prst="rect">
            <a:avLst/>
          </a:prstGeom>
        </p:spPr>
        <p:txBody>
          <a:bodyPr anchor="t" rtlCol="false" tIns="0" lIns="0" bIns="0" rIns="0">
            <a:spAutoFit/>
          </a:bodyPr>
          <a:lstStyle/>
          <a:p>
            <a:pPr algn="ctr">
              <a:lnSpc>
                <a:spcPts val="1540"/>
              </a:lnSpc>
            </a:pPr>
            <a:r>
              <a:rPr lang="en-US" sz="1100">
                <a:solidFill>
                  <a:srgbClr val="FFFFFF"/>
                </a:solidFill>
                <a:latin typeface="Canva Sans"/>
              </a:rPr>
              <a:t>2.</a:t>
            </a:r>
          </a:p>
        </p:txBody>
      </p:sp>
      <p:sp>
        <p:nvSpPr>
          <p:cNvPr name="TextBox 16" id="16"/>
          <p:cNvSpPr txBox="true"/>
          <p:nvPr/>
        </p:nvSpPr>
        <p:spPr>
          <a:xfrm rot="0">
            <a:off x="10129130" y="4222954"/>
            <a:ext cx="4632170" cy="3151864"/>
          </a:xfrm>
          <a:prstGeom prst="rect">
            <a:avLst/>
          </a:prstGeom>
        </p:spPr>
        <p:txBody>
          <a:bodyPr anchor="t" rtlCol="false" tIns="0" lIns="0" bIns="0" rIns="0">
            <a:spAutoFit/>
          </a:bodyPr>
          <a:lstStyle/>
          <a:p>
            <a:pPr algn="ctr">
              <a:lnSpc>
                <a:spcPts val="1990"/>
              </a:lnSpc>
            </a:pPr>
          </a:p>
          <a:p>
            <a:pPr algn="ctr">
              <a:lnSpc>
                <a:spcPts val="3359"/>
              </a:lnSpc>
            </a:pPr>
            <a:r>
              <a:rPr lang="en-US" sz="2400">
                <a:solidFill>
                  <a:srgbClr val="FFFFFF"/>
                </a:solidFill>
                <a:latin typeface="Canva Sans"/>
              </a:rPr>
              <a:t>4.5</a:t>
            </a:r>
            <a:r>
              <a:rPr lang="en-US" sz="2400">
                <a:solidFill>
                  <a:srgbClr val="FFFFFF"/>
                </a:solidFill>
                <a:latin typeface="Canva Sans"/>
              </a:rPr>
              <a:t>V Relay</a:t>
            </a:r>
          </a:p>
          <a:p>
            <a:pPr algn="ctr">
              <a:lnSpc>
                <a:spcPts val="3359"/>
              </a:lnSpc>
            </a:pPr>
          </a:p>
          <a:p>
            <a:pPr algn="ctr">
              <a:lnSpc>
                <a:spcPts val="3359"/>
              </a:lnSpc>
            </a:pPr>
            <a:r>
              <a:rPr lang="en-US" sz="2400">
                <a:solidFill>
                  <a:srgbClr val="FFFFFF"/>
                </a:solidFill>
                <a:latin typeface="Canva Sans"/>
              </a:rPr>
              <a:t>   - Operating Voltage: 5V (controlled by Arduino)</a:t>
            </a:r>
          </a:p>
          <a:p>
            <a:pPr algn="ctr">
              <a:lnSpc>
                <a:spcPts val="3359"/>
              </a:lnSpc>
            </a:pPr>
            <a:r>
              <a:rPr lang="en-US" sz="2400">
                <a:solidFill>
                  <a:srgbClr val="FFFFFF"/>
                </a:solidFill>
                <a:latin typeface="Canva Sans"/>
              </a:rPr>
              <a:t>   - Maximum Load: Depends on the specific relay (usually up to 10A at 250VAC or 30VDC)</a:t>
            </a:r>
          </a:p>
        </p:txBody>
      </p:sp>
      <p:sp>
        <p:nvSpPr>
          <p:cNvPr name="TextBox 17" id="17"/>
          <p:cNvSpPr txBox="true"/>
          <p:nvPr/>
        </p:nvSpPr>
        <p:spPr>
          <a:xfrm rot="0">
            <a:off x="1113288" y="8934767"/>
            <a:ext cx="507444" cy="580390"/>
          </a:xfrm>
          <a:prstGeom prst="rect">
            <a:avLst/>
          </a:prstGeom>
        </p:spPr>
        <p:txBody>
          <a:bodyPr anchor="t" rtlCol="false" tIns="0" lIns="0" bIns="0" rIns="0">
            <a:spAutoFit/>
          </a:bodyPr>
          <a:lstStyle/>
          <a:p>
            <a:pPr algn="ctr">
              <a:lnSpc>
                <a:spcPts val="4759"/>
              </a:lnSpc>
            </a:pPr>
            <a:r>
              <a:rPr lang="en-US" sz="3399">
                <a:solidFill>
                  <a:srgbClr val="231F20"/>
                </a:solidFill>
                <a:latin typeface="Canva Sans Bold"/>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3"/>
            <a:stretch>
              <a:fillRect l="0" t="-86495" r="0" b="0"/>
            </a:stretch>
          </a:blipFill>
        </p:spPr>
      </p:sp>
      <p:grpSp>
        <p:nvGrpSpPr>
          <p:cNvPr name="Group 4" id="4"/>
          <p:cNvGrpSpPr/>
          <p:nvPr/>
        </p:nvGrpSpPr>
        <p:grpSpPr>
          <a:xfrm rot="0">
            <a:off x="4407808" y="2766646"/>
            <a:ext cx="10307126" cy="6832828"/>
            <a:chOff x="0" y="0"/>
            <a:chExt cx="3206830" cy="2125881"/>
          </a:xfrm>
        </p:grpSpPr>
        <p:sp>
          <p:nvSpPr>
            <p:cNvPr name="Freeform 5" id="5"/>
            <p:cNvSpPr/>
            <p:nvPr/>
          </p:nvSpPr>
          <p:spPr>
            <a:xfrm flipH="false" flipV="false" rot="0">
              <a:off x="0" y="0"/>
              <a:ext cx="3206830" cy="2125881"/>
            </a:xfrm>
            <a:custGeom>
              <a:avLst/>
              <a:gdLst/>
              <a:ahLst/>
              <a:cxnLst/>
              <a:rect r="r" b="b" t="t" l="l"/>
              <a:pathLst>
                <a:path h="2125881" w="3206830">
                  <a:moveTo>
                    <a:pt x="0" y="0"/>
                  </a:moveTo>
                  <a:lnTo>
                    <a:pt x="3206830" y="0"/>
                  </a:lnTo>
                  <a:lnTo>
                    <a:pt x="3206830" y="2125881"/>
                  </a:lnTo>
                  <a:lnTo>
                    <a:pt x="0" y="2125881"/>
                  </a:lnTo>
                  <a:close/>
                </a:path>
              </a:pathLst>
            </a:custGeom>
            <a:solidFill>
              <a:srgbClr val="1A1A1A"/>
            </a:solidFill>
          </p:spPr>
        </p:sp>
        <p:sp>
          <p:nvSpPr>
            <p:cNvPr name="TextBox 6" id="6"/>
            <p:cNvSpPr txBox="true"/>
            <p:nvPr/>
          </p:nvSpPr>
          <p:spPr>
            <a:xfrm>
              <a:off x="0" y="-57150"/>
              <a:ext cx="3206830" cy="2183031"/>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7" id="7"/>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3"/>
            <a:stretch>
              <a:fillRect l="0" t="-86495" r="0" b="0"/>
            </a:stretch>
          </a:blipFill>
        </p:spPr>
      </p:sp>
      <p:sp>
        <p:nvSpPr>
          <p:cNvPr name="Freeform 8" id="8"/>
          <p:cNvSpPr/>
          <p:nvPr/>
        </p:nvSpPr>
        <p:spPr>
          <a:xfrm flipH="false" flipV="false" rot="0">
            <a:off x="2343797" y="8070803"/>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3"/>
            <a:stretch>
              <a:fillRect l="0" t="-86495" r="0" b="0"/>
            </a:stretch>
          </a:blipFill>
        </p:spPr>
      </p:sp>
      <p:grpSp>
        <p:nvGrpSpPr>
          <p:cNvPr name="Group 9" id="9"/>
          <p:cNvGrpSpPr/>
          <p:nvPr/>
        </p:nvGrpSpPr>
        <p:grpSpPr>
          <a:xfrm rot="0">
            <a:off x="7785143" y="1744806"/>
            <a:ext cx="2718117" cy="2661498"/>
            <a:chOff x="0" y="0"/>
            <a:chExt cx="1078138" cy="1055680"/>
          </a:xfrm>
        </p:grpSpPr>
        <p:sp>
          <p:nvSpPr>
            <p:cNvPr name="Freeform 10" id="10"/>
            <p:cNvSpPr/>
            <p:nvPr/>
          </p:nvSpPr>
          <p:spPr>
            <a:xfrm flipH="false" flipV="false" rot="0">
              <a:off x="0" y="0"/>
              <a:ext cx="1078137" cy="1055680"/>
            </a:xfrm>
            <a:custGeom>
              <a:avLst/>
              <a:gdLst/>
              <a:ahLst/>
              <a:cxnLst/>
              <a:rect r="r" b="b" t="t" l="l"/>
              <a:pathLst>
                <a:path h="1055680" w="1078137">
                  <a:moveTo>
                    <a:pt x="539069" y="0"/>
                  </a:moveTo>
                  <a:cubicBezTo>
                    <a:pt x="241349" y="0"/>
                    <a:pt x="0" y="236322"/>
                    <a:pt x="0" y="527840"/>
                  </a:cubicBezTo>
                  <a:cubicBezTo>
                    <a:pt x="0" y="819358"/>
                    <a:pt x="241349" y="1055680"/>
                    <a:pt x="539069" y="1055680"/>
                  </a:cubicBezTo>
                  <a:cubicBezTo>
                    <a:pt x="836788" y="1055680"/>
                    <a:pt x="1078137" y="819358"/>
                    <a:pt x="1078137" y="527840"/>
                  </a:cubicBezTo>
                  <a:cubicBezTo>
                    <a:pt x="1078137" y="236322"/>
                    <a:pt x="836788" y="0"/>
                    <a:pt x="539069" y="0"/>
                  </a:cubicBezTo>
                  <a:close/>
                </a:path>
              </a:pathLst>
            </a:custGeom>
            <a:solidFill>
              <a:srgbClr val="1A1A1A"/>
            </a:solidFill>
          </p:spPr>
        </p:sp>
        <p:sp>
          <p:nvSpPr>
            <p:cNvPr name="TextBox 11" id="11"/>
            <p:cNvSpPr txBox="true"/>
            <p:nvPr/>
          </p:nvSpPr>
          <p:spPr>
            <a:xfrm>
              <a:off x="101075" y="41820"/>
              <a:ext cx="875987" cy="91489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12" id="12"/>
          <p:cNvSpPr txBox="true"/>
          <p:nvPr/>
        </p:nvSpPr>
        <p:spPr>
          <a:xfrm rot="0">
            <a:off x="2033885" y="150669"/>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rPr>
              <a:t>DESIGN</a:t>
            </a:r>
          </a:p>
        </p:txBody>
      </p:sp>
      <p:sp>
        <p:nvSpPr>
          <p:cNvPr name="TextBox 13" id="13"/>
          <p:cNvSpPr txBox="true"/>
          <p:nvPr/>
        </p:nvSpPr>
        <p:spPr>
          <a:xfrm rot="0">
            <a:off x="5798845" y="3037456"/>
            <a:ext cx="6690713" cy="7074887"/>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rPr>
              <a:t>5.Water Pump</a:t>
            </a:r>
          </a:p>
          <a:p>
            <a:pPr algn="ctr">
              <a:lnSpc>
                <a:spcPts val="3359"/>
              </a:lnSpc>
            </a:pPr>
            <a:r>
              <a:rPr lang="en-US" sz="2400">
                <a:solidFill>
                  <a:srgbClr val="FFFFFF"/>
                </a:solidFill>
                <a:latin typeface="Canva Sans"/>
              </a:rPr>
              <a:t>  - Operating Voltage: Typically 3V - 6V</a:t>
            </a:r>
          </a:p>
          <a:p>
            <a:pPr algn="ctr">
              <a:lnSpc>
                <a:spcPts val="3359"/>
              </a:lnSpc>
            </a:pPr>
            <a:r>
              <a:rPr lang="en-US" sz="2400">
                <a:solidFill>
                  <a:srgbClr val="FFFFFF"/>
                </a:solidFill>
                <a:latin typeface="Canva Sans"/>
              </a:rPr>
              <a:t>   - Flow Rate: Depends on the specific model</a:t>
            </a:r>
          </a:p>
          <a:p>
            <a:pPr algn="ctr">
              <a:lnSpc>
                <a:spcPts val="3359"/>
              </a:lnSpc>
            </a:pPr>
          </a:p>
          <a:p>
            <a:pPr algn="ctr">
              <a:lnSpc>
                <a:spcPts val="3359"/>
              </a:lnSpc>
            </a:pPr>
            <a:r>
              <a:rPr lang="en-US" sz="2400">
                <a:solidFill>
                  <a:srgbClr val="FFFFFF"/>
                </a:solidFill>
                <a:latin typeface="Canva Sans"/>
              </a:rPr>
              <a:t>6.Bo Motor:</a:t>
            </a:r>
          </a:p>
          <a:p>
            <a:pPr algn="ctr">
              <a:lnSpc>
                <a:spcPts val="3359"/>
              </a:lnSpc>
            </a:pPr>
            <a:r>
              <a:rPr lang="en-US" sz="2400">
                <a:solidFill>
                  <a:srgbClr val="FFFFFF"/>
                </a:solidFill>
                <a:latin typeface="Canva Sans"/>
              </a:rPr>
              <a:t>- Operating Voltage: Typically 3V - 12V </a:t>
            </a:r>
          </a:p>
          <a:p>
            <a:pPr algn="ctr">
              <a:lnSpc>
                <a:spcPts val="3359"/>
              </a:lnSpc>
            </a:pPr>
            <a:r>
              <a:rPr lang="en-US" sz="2400">
                <a:solidFill>
                  <a:srgbClr val="FFFFFF"/>
                </a:solidFill>
                <a:latin typeface="Canva Sans"/>
              </a:rPr>
              <a:t>- Speed: Depends on the voltage and motor specifications</a:t>
            </a:r>
          </a:p>
          <a:p>
            <a:pPr algn="ctr">
              <a:lnSpc>
                <a:spcPts val="3359"/>
              </a:lnSpc>
            </a:pPr>
          </a:p>
          <a:p>
            <a:pPr algn="ctr">
              <a:lnSpc>
                <a:spcPts val="3359"/>
              </a:lnSpc>
            </a:pPr>
            <a:r>
              <a:rPr lang="en-US" sz="2400">
                <a:solidFill>
                  <a:srgbClr val="FFFFFF"/>
                </a:solidFill>
                <a:latin typeface="Canva Sans"/>
              </a:rPr>
              <a:t>7.Servo Motor:</a:t>
            </a:r>
          </a:p>
          <a:p>
            <a:pPr algn="ctr">
              <a:lnSpc>
                <a:spcPts val="3359"/>
              </a:lnSpc>
            </a:pPr>
            <a:r>
              <a:rPr lang="en-US" sz="2400">
                <a:solidFill>
                  <a:srgbClr val="FFFFFF"/>
                </a:solidFill>
                <a:latin typeface="Canva Sans"/>
              </a:rPr>
              <a:t>- Operating Voltage: Typically 4.8V - 6V</a:t>
            </a:r>
          </a:p>
          <a:p>
            <a:pPr algn="ctr">
              <a:lnSpc>
                <a:spcPts val="3359"/>
              </a:lnSpc>
            </a:pPr>
            <a:r>
              <a:rPr lang="en-US" sz="2400">
                <a:solidFill>
                  <a:srgbClr val="FFFFFF"/>
                </a:solidFill>
                <a:latin typeface="Canva Sans"/>
              </a:rPr>
              <a:t> </a:t>
            </a:r>
          </a:p>
          <a:p>
            <a:pPr algn="ctr">
              <a:lnSpc>
                <a:spcPts val="3359"/>
              </a:lnSpc>
            </a:pPr>
            <a:r>
              <a:rPr lang="en-US" sz="2400">
                <a:solidFill>
                  <a:srgbClr val="FFFFFF"/>
                </a:solidFill>
                <a:latin typeface="Canva Sans"/>
              </a:rPr>
              <a:t>8.Arduino Uno R3:</a:t>
            </a:r>
          </a:p>
          <a:p>
            <a:pPr algn="ctr">
              <a:lnSpc>
                <a:spcPts val="3359"/>
              </a:lnSpc>
            </a:pPr>
            <a:r>
              <a:rPr lang="en-US" sz="2400">
                <a:solidFill>
                  <a:srgbClr val="FFFFFF"/>
                </a:solidFill>
                <a:latin typeface="Canva Sans"/>
              </a:rPr>
              <a:t>Microcontroller: ATmega328P</a:t>
            </a:r>
          </a:p>
          <a:p>
            <a:pPr algn="ctr">
              <a:lnSpc>
                <a:spcPts val="3359"/>
              </a:lnSpc>
            </a:pPr>
            <a:r>
              <a:rPr lang="en-US" sz="2400">
                <a:solidFill>
                  <a:srgbClr val="FFFFFF"/>
                </a:solidFill>
                <a:latin typeface="Canva Sans"/>
              </a:rPr>
              <a:t>Operating Voltage: 5V</a:t>
            </a:r>
          </a:p>
          <a:p>
            <a:pPr algn="ctr">
              <a:lnSpc>
                <a:spcPts val="2131"/>
              </a:lnSpc>
            </a:pPr>
          </a:p>
          <a:p>
            <a:pPr algn="ctr">
              <a:lnSpc>
                <a:spcPts val="2131"/>
              </a:lnSpc>
            </a:pPr>
            <a:r>
              <a:rPr lang="en-US" sz="1522">
                <a:solidFill>
                  <a:srgbClr val="FFFFFF"/>
                </a:solidFill>
                <a:latin typeface="Canva Sans"/>
              </a:rPr>
              <a:t>   </a:t>
            </a:r>
          </a:p>
          <a:p>
            <a:pPr algn="ctr">
              <a:lnSpc>
                <a:spcPts val="2131"/>
              </a:lnSpc>
            </a:pPr>
          </a:p>
        </p:txBody>
      </p:sp>
      <p:sp>
        <p:nvSpPr>
          <p:cNvPr name="Freeform 14" id="14"/>
          <p:cNvSpPr/>
          <p:nvPr/>
        </p:nvSpPr>
        <p:spPr>
          <a:xfrm flipH="false" flipV="false" rot="257863">
            <a:off x="-1146915" y="6782236"/>
            <a:ext cx="21273218" cy="9128145"/>
          </a:xfrm>
          <a:custGeom>
            <a:avLst/>
            <a:gdLst/>
            <a:ahLst/>
            <a:cxnLst/>
            <a:rect r="r" b="b" t="t" l="l"/>
            <a:pathLst>
              <a:path h="9128145" w="21273218">
                <a:moveTo>
                  <a:pt x="0" y="0"/>
                </a:moveTo>
                <a:lnTo>
                  <a:pt x="21273218" y="0"/>
                </a:lnTo>
                <a:lnTo>
                  <a:pt x="21273218" y="9128144"/>
                </a:lnTo>
                <a:lnTo>
                  <a:pt x="0" y="9128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362247" y="8934767"/>
            <a:ext cx="67163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80992" y="1122719"/>
            <a:ext cx="7416941" cy="1652397"/>
          </a:xfrm>
          <a:prstGeom prst="rect">
            <a:avLst/>
          </a:prstGeom>
        </p:spPr>
        <p:txBody>
          <a:bodyPr anchor="t" rtlCol="false" tIns="0" lIns="0" bIns="0" rIns="0">
            <a:spAutoFit/>
          </a:bodyPr>
          <a:lstStyle/>
          <a:p>
            <a:pPr algn="ctr">
              <a:lnSpc>
                <a:spcPts val="6623"/>
              </a:lnSpc>
            </a:pPr>
            <a:r>
              <a:rPr lang="en-US" sz="4800" spc="470">
                <a:solidFill>
                  <a:srgbClr val="231F20"/>
                </a:solidFill>
                <a:latin typeface="Oswald Bold"/>
              </a:rPr>
              <a:t>COMPONENTS REQUIRED AND BUDGET</a:t>
            </a:r>
          </a:p>
        </p:txBody>
      </p:sp>
      <p:sp>
        <p:nvSpPr>
          <p:cNvPr name="Freeform 4" id="4"/>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980992" y="290423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01</a:t>
            </a:r>
          </a:p>
        </p:txBody>
      </p:sp>
      <p:sp>
        <p:nvSpPr>
          <p:cNvPr name="TextBox 6" id="6"/>
          <p:cNvSpPr txBox="true"/>
          <p:nvPr/>
        </p:nvSpPr>
        <p:spPr>
          <a:xfrm rot="0">
            <a:off x="4980992" y="379994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02</a:t>
            </a:r>
          </a:p>
        </p:txBody>
      </p:sp>
      <p:sp>
        <p:nvSpPr>
          <p:cNvPr name="TextBox 7" id="7"/>
          <p:cNvSpPr txBox="true"/>
          <p:nvPr/>
        </p:nvSpPr>
        <p:spPr>
          <a:xfrm rot="0">
            <a:off x="4980992" y="469529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03</a:t>
            </a:r>
          </a:p>
        </p:txBody>
      </p:sp>
      <p:sp>
        <p:nvSpPr>
          <p:cNvPr name="TextBox 8" id="8"/>
          <p:cNvSpPr txBox="true"/>
          <p:nvPr/>
        </p:nvSpPr>
        <p:spPr>
          <a:xfrm rot="0">
            <a:off x="4980992" y="560713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04</a:t>
            </a:r>
          </a:p>
        </p:txBody>
      </p:sp>
      <p:sp>
        <p:nvSpPr>
          <p:cNvPr name="TextBox 9" id="9"/>
          <p:cNvSpPr txBox="true"/>
          <p:nvPr/>
        </p:nvSpPr>
        <p:spPr>
          <a:xfrm rot="0">
            <a:off x="4980992" y="660385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05</a:t>
            </a:r>
          </a:p>
        </p:txBody>
      </p:sp>
      <p:sp>
        <p:nvSpPr>
          <p:cNvPr name="TextBox 10" id="10"/>
          <p:cNvSpPr txBox="true"/>
          <p:nvPr/>
        </p:nvSpPr>
        <p:spPr>
          <a:xfrm rot="0">
            <a:off x="4980992" y="751825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06</a:t>
            </a:r>
          </a:p>
        </p:txBody>
      </p:sp>
      <p:sp>
        <p:nvSpPr>
          <p:cNvPr name="TextBox 11" id="11"/>
          <p:cNvSpPr txBox="true"/>
          <p:nvPr/>
        </p:nvSpPr>
        <p:spPr>
          <a:xfrm rot="0">
            <a:off x="4980992" y="852713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07</a:t>
            </a:r>
          </a:p>
        </p:txBody>
      </p:sp>
      <p:sp>
        <p:nvSpPr>
          <p:cNvPr name="TextBox 12" id="12"/>
          <p:cNvSpPr txBox="true"/>
          <p:nvPr/>
        </p:nvSpPr>
        <p:spPr>
          <a:xfrm rot="0">
            <a:off x="6168571" y="3041781"/>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9V BATTERY ₹ 50.00</a:t>
            </a:r>
          </a:p>
        </p:txBody>
      </p:sp>
      <p:sp>
        <p:nvSpPr>
          <p:cNvPr name="TextBox 13" id="13"/>
          <p:cNvSpPr txBox="true"/>
          <p:nvPr/>
        </p:nvSpPr>
        <p:spPr>
          <a:xfrm rot="0">
            <a:off x="6188172" y="3904997"/>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ARDUINO UNO R3 ₹ 400.00</a:t>
            </a:r>
          </a:p>
        </p:txBody>
      </p:sp>
      <p:sp>
        <p:nvSpPr>
          <p:cNvPr name="TextBox 14" id="14"/>
          <p:cNvSpPr txBox="true"/>
          <p:nvPr/>
        </p:nvSpPr>
        <p:spPr>
          <a:xfrm rot="0">
            <a:off x="6188172" y="4724952"/>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 MOTOR DRIVER ₹100.00</a:t>
            </a:r>
          </a:p>
        </p:txBody>
      </p:sp>
      <p:sp>
        <p:nvSpPr>
          <p:cNvPr name="TextBox 15" id="15"/>
          <p:cNvSpPr txBox="true"/>
          <p:nvPr/>
        </p:nvSpPr>
        <p:spPr>
          <a:xfrm rot="0">
            <a:off x="6321305" y="5683729"/>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RELAY  ₹50.00</a:t>
            </a:r>
          </a:p>
        </p:txBody>
      </p:sp>
      <p:sp>
        <p:nvSpPr>
          <p:cNvPr name="TextBox 16" id="16"/>
          <p:cNvSpPr txBox="true"/>
          <p:nvPr/>
        </p:nvSpPr>
        <p:spPr>
          <a:xfrm rot="0">
            <a:off x="6188172" y="6575281"/>
            <a:ext cx="6076629"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FLAME SENSOR MODULE </a:t>
            </a:r>
          </a:p>
          <a:p>
            <a:pPr algn="l" marL="0" indent="0" lvl="0">
              <a:lnSpc>
                <a:spcPts val="3483"/>
              </a:lnSpc>
              <a:spcBef>
                <a:spcPct val="0"/>
              </a:spcBef>
            </a:pPr>
            <a:r>
              <a:rPr lang="en-US" sz="2524" spc="247">
                <a:solidFill>
                  <a:srgbClr val="231F20"/>
                </a:solidFill>
                <a:latin typeface="DM Sans"/>
              </a:rPr>
              <a:t>50 x 3=₹150.00</a:t>
            </a:r>
          </a:p>
        </p:txBody>
      </p:sp>
      <p:sp>
        <p:nvSpPr>
          <p:cNvPr name="TextBox 17" id="17"/>
          <p:cNvSpPr txBox="true"/>
          <p:nvPr/>
        </p:nvSpPr>
        <p:spPr>
          <a:xfrm rot="0">
            <a:off x="6188172" y="7728081"/>
            <a:ext cx="5790503"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 SERVO MOTOR </a:t>
            </a:r>
          </a:p>
          <a:p>
            <a:pPr algn="l" marL="0" indent="0" lvl="0">
              <a:lnSpc>
                <a:spcPts val="3483"/>
              </a:lnSpc>
              <a:spcBef>
                <a:spcPct val="0"/>
              </a:spcBef>
            </a:pPr>
            <a:r>
              <a:rPr lang="en-US" sz="2524" spc="247">
                <a:solidFill>
                  <a:srgbClr val="231F20"/>
                </a:solidFill>
                <a:latin typeface="DM Sans"/>
              </a:rPr>
              <a:t>₹</a:t>
            </a:r>
            <a:r>
              <a:rPr lang="en-US" sz="2524" spc="247">
                <a:solidFill>
                  <a:srgbClr val="231F20"/>
                </a:solidFill>
                <a:latin typeface="DM Sans"/>
              </a:rPr>
              <a:t>90.00</a:t>
            </a:r>
          </a:p>
        </p:txBody>
      </p:sp>
      <p:sp>
        <p:nvSpPr>
          <p:cNvPr name="TextBox 18" id="18"/>
          <p:cNvSpPr txBox="true"/>
          <p:nvPr/>
        </p:nvSpPr>
        <p:spPr>
          <a:xfrm rot="0">
            <a:off x="6168571" y="8736960"/>
            <a:ext cx="6076629"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BO MOTORS</a:t>
            </a:r>
          </a:p>
          <a:p>
            <a:pPr algn="l" marL="0" indent="0" lvl="0">
              <a:lnSpc>
                <a:spcPts val="3483"/>
              </a:lnSpc>
              <a:spcBef>
                <a:spcPct val="0"/>
              </a:spcBef>
            </a:pPr>
            <a:r>
              <a:rPr lang="en-US" sz="2524" spc="247">
                <a:solidFill>
                  <a:srgbClr val="231F20"/>
                </a:solidFill>
                <a:latin typeface="DM Sans"/>
                <a:ea typeface="DM Sans"/>
              </a:rPr>
              <a:t>₹ 50×2 = ₹100.00</a:t>
            </a:r>
          </a:p>
        </p:txBody>
      </p:sp>
      <p:sp>
        <p:nvSpPr>
          <p:cNvPr name="TextBox 19" id="19"/>
          <p:cNvSpPr txBox="true"/>
          <p:nvPr/>
        </p:nvSpPr>
        <p:spPr>
          <a:xfrm rot="0">
            <a:off x="12397934" y="293673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08</a:t>
            </a:r>
          </a:p>
        </p:txBody>
      </p:sp>
      <p:sp>
        <p:nvSpPr>
          <p:cNvPr name="TextBox 20" id="20"/>
          <p:cNvSpPr txBox="true"/>
          <p:nvPr/>
        </p:nvSpPr>
        <p:spPr>
          <a:xfrm rot="0">
            <a:off x="13621278" y="3025711"/>
            <a:ext cx="6076629" cy="12948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SMOKE SENSOR</a:t>
            </a:r>
          </a:p>
          <a:p>
            <a:pPr algn="l">
              <a:lnSpc>
                <a:spcPts val="3483"/>
              </a:lnSpc>
            </a:pPr>
            <a:r>
              <a:rPr lang="en-US" sz="2524" spc="247">
                <a:solidFill>
                  <a:srgbClr val="231F20"/>
                </a:solidFill>
                <a:latin typeface="DM Sans"/>
              </a:rPr>
              <a:t>=₹160</a:t>
            </a:r>
          </a:p>
          <a:p>
            <a:pPr algn="l" marL="0" indent="0" lvl="0">
              <a:lnSpc>
                <a:spcPts val="3483"/>
              </a:lnSpc>
              <a:spcBef>
                <a:spcPct val="0"/>
              </a:spcBef>
            </a:pPr>
          </a:p>
        </p:txBody>
      </p:sp>
      <p:sp>
        <p:nvSpPr>
          <p:cNvPr name="TextBox 21" id="21"/>
          <p:cNvSpPr txBox="true"/>
          <p:nvPr/>
        </p:nvSpPr>
        <p:spPr>
          <a:xfrm rot="0">
            <a:off x="12397934" y="404759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09</a:t>
            </a:r>
          </a:p>
        </p:txBody>
      </p:sp>
      <p:sp>
        <p:nvSpPr>
          <p:cNvPr name="TextBox 22" id="22"/>
          <p:cNvSpPr txBox="true"/>
          <p:nvPr/>
        </p:nvSpPr>
        <p:spPr>
          <a:xfrm rot="0">
            <a:off x="13621278" y="4199720"/>
            <a:ext cx="4666722" cy="1704975"/>
          </a:xfrm>
          <a:prstGeom prst="rect">
            <a:avLst/>
          </a:prstGeom>
        </p:spPr>
        <p:txBody>
          <a:bodyPr anchor="t" rtlCol="false" tIns="0" lIns="0" bIns="0" rIns="0">
            <a:spAutoFit/>
          </a:bodyPr>
          <a:lstStyle/>
          <a:p>
            <a:pPr algn="l">
              <a:lnSpc>
                <a:spcPts val="3449"/>
              </a:lnSpc>
            </a:pPr>
            <a:r>
              <a:rPr lang="en-US" sz="2499" spc="244">
                <a:solidFill>
                  <a:srgbClr val="231F20"/>
                </a:solidFill>
                <a:latin typeface="DM Sans"/>
              </a:rPr>
              <a:t>TEMPERATURE  SENSOR-</a:t>
            </a:r>
          </a:p>
          <a:p>
            <a:pPr algn="l">
              <a:lnSpc>
                <a:spcPts val="3449"/>
              </a:lnSpc>
            </a:pPr>
            <a:r>
              <a:rPr lang="en-US" sz="2499" spc="244">
                <a:solidFill>
                  <a:srgbClr val="231F20"/>
                </a:solidFill>
                <a:latin typeface="DM Sans"/>
              </a:rPr>
              <a:t>  ₹150</a:t>
            </a:r>
          </a:p>
          <a:p>
            <a:pPr algn="l">
              <a:lnSpc>
                <a:spcPts val="3449"/>
              </a:lnSpc>
            </a:pPr>
            <a:r>
              <a:rPr lang="en-US" sz="2499" spc="244">
                <a:solidFill>
                  <a:srgbClr val="231F20"/>
                </a:solidFill>
                <a:latin typeface="DM Sans"/>
              </a:rPr>
              <a:t>TOTAL:₹1250</a:t>
            </a:r>
          </a:p>
          <a:p>
            <a:pPr algn="l" marL="0" indent="0" lvl="0">
              <a:lnSpc>
                <a:spcPts val="3449"/>
              </a:lnSpc>
              <a:spcBef>
                <a:spcPct val="0"/>
              </a:spcBef>
            </a:pPr>
          </a:p>
        </p:txBody>
      </p:sp>
      <p:sp>
        <p:nvSpPr>
          <p:cNvPr name="TextBox 23" id="23"/>
          <p:cNvSpPr txBox="true"/>
          <p:nvPr/>
        </p:nvSpPr>
        <p:spPr>
          <a:xfrm rot="0">
            <a:off x="1005840" y="9191625"/>
            <a:ext cx="49184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4656666" y="-10065130"/>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1873334"/>
            <a:ext cx="221624" cy="209939"/>
          </a:xfrm>
          <a:custGeom>
            <a:avLst/>
            <a:gdLst/>
            <a:ahLst/>
            <a:cxnLst/>
            <a:rect r="r" b="b" t="t" l="l"/>
            <a:pathLst>
              <a:path h="209939" w="221624">
                <a:moveTo>
                  <a:pt x="0" y="0"/>
                </a:moveTo>
                <a:lnTo>
                  <a:pt x="221624" y="0"/>
                </a:lnTo>
                <a:lnTo>
                  <a:pt x="221624" y="209939"/>
                </a:lnTo>
                <a:lnTo>
                  <a:pt x="0" y="2099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39512" y="5710340"/>
            <a:ext cx="221624" cy="209939"/>
          </a:xfrm>
          <a:custGeom>
            <a:avLst/>
            <a:gdLst/>
            <a:ahLst/>
            <a:cxnLst/>
            <a:rect r="r" b="b" t="t" l="l"/>
            <a:pathLst>
              <a:path h="209939" w="221624">
                <a:moveTo>
                  <a:pt x="0" y="0"/>
                </a:moveTo>
                <a:lnTo>
                  <a:pt x="221625" y="0"/>
                </a:lnTo>
                <a:lnTo>
                  <a:pt x="221625" y="209939"/>
                </a:lnTo>
                <a:lnTo>
                  <a:pt x="0" y="2099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483006" y="1667774"/>
            <a:ext cx="6249405" cy="9610790"/>
          </a:xfrm>
          <a:prstGeom prst="rect">
            <a:avLst/>
          </a:prstGeom>
        </p:spPr>
        <p:txBody>
          <a:bodyPr anchor="t" rtlCol="false" tIns="0" lIns="0" bIns="0" rIns="0">
            <a:spAutoFit/>
          </a:bodyPr>
          <a:lstStyle/>
          <a:p>
            <a:pPr algn="l">
              <a:lnSpc>
                <a:spcPts val="3842"/>
              </a:lnSpc>
            </a:pPr>
            <a:r>
              <a:rPr lang="en-US" sz="2744">
                <a:solidFill>
                  <a:srgbClr val="000000"/>
                </a:solidFill>
                <a:latin typeface="DM Sans Italics"/>
              </a:rPr>
              <a:t>IEEE Xplore Digital Library:</a:t>
            </a:r>
          </a:p>
          <a:p>
            <a:pPr algn="l">
              <a:lnSpc>
                <a:spcPts val="3842"/>
              </a:lnSpc>
            </a:pPr>
            <a:r>
              <a:rPr lang="en-US" sz="2744">
                <a:solidFill>
                  <a:srgbClr val="000000"/>
                </a:solidFill>
                <a:latin typeface="DM Sans Italics"/>
              </a:rPr>
              <a:t>M. I. Cabrera and J. M. Armingol, "Fire detection and extinguishing system based on an autonomous mobile robot," 2014 IEEE International Conference on Robotics and Biomimetics </a:t>
            </a:r>
          </a:p>
          <a:p>
            <a:pPr algn="l">
              <a:lnSpc>
                <a:spcPts val="3842"/>
              </a:lnSpc>
            </a:pPr>
            <a:r>
              <a:rPr lang="en-US" sz="2744">
                <a:solidFill>
                  <a:srgbClr val="000000"/>
                </a:solidFill>
                <a:latin typeface="DM Sans Italics"/>
              </a:rPr>
              <a:t> </a:t>
            </a:r>
          </a:p>
          <a:p>
            <a:pPr algn="l">
              <a:lnSpc>
                <a:spcPts val="3842"/>
              </a:lnSpc>
            </a:pPr>
            <a:r>
              <a:rPr lang="en-US" sz="2744" u="sng">
                <a:solidFill>
                  <a:srgbClr val="000000"/>
                </a:solidFill>
                <a:latin typeface="DM Sans Italics"/>
              </a:rPr>
              <a:t>M. A. Hannan, M. F. R. Mahmud, M. A. Mannan, and M. A. H. M. Imran, "Design and implementation of a fire fighting robot," 2017 IEEE Region 10 Humanitarian Technology Conference (R10-HTC), Dhaka, Bangladesh,</a:t>
            </a:r>
          </a:p>
          <a:p>
            <a:pPr algn="l">
              <a:lnSpc>
                <a:spcPts val="3842"/>
              </a:lnSpc>
            </a:pPr>
          </a:p>
          <a:p>
            <a:pPr algn="l">
              <a:lnSpc>
                <a:spcPts val="3842"/>
              </a:lnSpc>
            </a:pPr>
          </a:p>
          <a:p>
            <a:pPr algn="l">
              <a:lnSpc>
                <a:spcPts val="3842"/>
              </a:lnSpc>
            </a:pPr>
          </a:p>
          <a:p>
            <a:pPr algn="l">
              <a:lnSpc>
                <a:spcPts val="3842"/>
              </a:lnSpc>
            </a:pPr>
          </a:p>
          <a:p>
            <a:pPr algn="l">
              <a:lnSpc>
                <a:spcPts val="3842"/>
              </a:lnSpc>
            </a:pPr>
          </a:p>
          <a:p>
            <a:pPr algn="l" marL="0" indent="0" lvl="0">
              <a:lnSpc>
                <a:spcPts val="3842"/>
              </a:lnSpc>
              <a:spcBef>
                <a:spcPct val="0"/>
              </a:spcBef>
            </a:pPr>
          </a:p>
        </p:txBody>
      </p:sp>
      <p:sp>
        <p:nvSpPr>
          <p:cNvPr name="TextBox 7" id="7"/>
          <p:cNvSpPr txBox="true"/>
          <p:nvPr/>
        </p:nvSpPr>
        <p:spPr>
          <a:xfrm rot="0">
            <a:off x="1666702" y="-161925"/>
            <a:ext cx="8097687"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REFERENCE</a:t>
            </a:r>
          </a:p>
        </p:txBody>
      </p:sp>
      <p:sp>
        <p:nvSpPr>
          <p:cNvPr name="TextBox 8" id="8"/>
          <p:cNvSpPr txBox="true"/>
          <p:nvPr/>
        </p:nvSpPr>
        <p:spPr>
          <a:xfrm rot="0">
            <a:off x="976752" y="9191625"/>
            <a:ext cx="50625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5696368" y="1036994"/>
            <a:ext cx="8178123" cy="1683727"/>
          </a:xfrm>
          <a:prstGeom prst="rect">
            <a:avLst/>
          </a:prstGeom>
        </p:spPr>
        <p:txBody>
          <a:bodyPr anchor="t" rtlCol="false" tIns="0" lIns="0" bIns="0" rIns="0">
            <a:spAutoFit/>
          </a:bodyPr>
          <a:lstStyle/>
          <a:p>
            <a:pPr algn="ctr">
              <a:lnSpc>
                <a:spcPts val="13774"/>
              </a:lnSpc>
            </a:pPr>
            <a:r>
              <a:rPr lang="en-US" sz="9981" spc="978">
                <a:solidFill>
                  <a:srgbClr val="231F20"/>
                </a:solidFill>
                <a:latin typeface="Oswald Bold"/>
              </a:rPr>
              <a:t>OVERVIEW</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05</a:t>
            </a:r>
          </a:p>
        </p:txBody>
      </p:sp>
      <p:sp>
        <p:nvSpPr>
          <p:cNvPr name="TextBox 13" id="13"/>
          <p:cNvSpPr txBox="true"/>
          <p:nvPr/>
        </p:nvSpPr>
        <p:spPr>
          <a:xfrm rot="0">
            <a:off x="5250954" y="72930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06</a:t>
            </a:r>
          </a:p>
        </p:txBody>
      </p:sp>
      <p:sp>
        <p:nvSpPr>
          <p:cNvPr name="TextBox 14" id="14"/>
          <p:cNvSpPr txBox="true"/>
          <p:nvPr/>
        </p:nvSpPr>
        <p:spPr>
          <a:xfrm rot="0">
            <a:off x="5250954" y="809315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07</a:t>
            </a:r>
          </a:p>
        </p:txBody>
      </p:sp>
      <p:sp>
        <p:nvSpPr>
          <p:cNvPr name="TextBox 15" id="15"/>
          <p:cNvSpPr txBox="true"/>
          <p:nvPr/>
        </p:nvSpPr>
        <p:spPr>
          <a:xfrm rot="0">
            <a:off x="6607430" y="3333137"/>
            <a:ext cx="5790503"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MOTIVATION AND BACKGROUND</a:t>
            </a:r>
          </a:p>
        </p:txBody>
      </p:sp>
      <p:sp>
        <p:nvSpPr>
          <p:cNvPr name="TextBox 16" id="16"/>
          <p:cNvSpPr txBox="true"/>
          <p:nvPr/>
        </p:nvSpPr>
        <p:spPr>
          <a:xfrm rot="0">
            <a:off x="6607430" y="4127355"/>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PROBLEM STATEMENT</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LITERATURE SURVEY</a:t>
            </a:r>
          </a:p>
        </p:txBody>
      </p:sp>
      <p:sp>
        <p:nvSpPr>
          <p:cNvPr name="TextBox 18" id="18"/>
          <p:cNvSpPr txBox="true"/>
          <p:nvPr/>
        </p:nvSpPr>
        <p:spPr>
          <a:xfrm rot="0">
            <a:off x="6607430" y="58416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METHODOLOGY</a:t>
            </a:r>
          </a:p>
        </p:txBody>
      </p:sp>
      <p:sp>
        <p:nvSpPr>
          <p:cNvPr name="TextBox 19" id="19"/>
          <p:cNvSpPr txBox="true"/>
          <p:nvPr/>
        </p:nvSpPr>
        <p:spPr>
          <a:xfrm rot="0">
            <a:off x="6607430" y="664250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DESIGN</a:t>
            </a:r>
          </a:p>
        </p:txBody>
      </p:sp>
      <p:sp>
        <p:nvSpPr>
          <p:cNvPr name="TextBox 20" id="20"/>
          <p:cNvSpPr txBox="true"/>
          <p:nvPr/>
        </p:nvSpPr>
        <p:spPr>
          <a:xfrm rot="0">
            <a:off x="6607430" y="7295346"/>
            <a:ext cx="5790503" cy="85669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COMPONENTS REQUIRED AND BUDGET</a:t>
            </a:r>
          </a:p>
        </p:txBody>
      </p:sp>
      <p:sp>
        <p:nvSpPr>
          <p:cNvPr name="TextBox 21" id="21"/>
          <p:cNvSpPr txBox="true"/>
          <p:nvPr/>
        </p:nvSpPr>
        <p:spPr>
          <a:xfrm rot="0">
            <a:off x="6607430" y="827926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WORK PLAN</a:t>
            </a:r>
          </a:p>
        </p:txBody>
      </p:sp>
      <p:sp>
        <p:nvSpPr>
          <p:cNvPr name="TextBox 22" id="22"/>
          <p:cNvSpPr txBox="true"/>
          <p:nvPr/>
        </p:nvSpPr>
        <p:spPr>
          <a:xfrm rot="0">
            <a:off x="5250954" y="873765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08</a:t>
            </a:r>
          </a:p>
        </p:txBody>
      </p:sp>
      <p:sp>
        <p:nvSpPr>
          <p:cNvPr name="TextBox 23" id="23"/>
          <p:cNvSpPr txBox="true"/>
          <p:nvPr/>
        </p:nvSpPr>
        <p:spPr>
          <a:xfrm rot="0">
            <a:off x="6607430" y="8842701"/>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REFERENCE</a:t>
            </a:r>
          </a:p>
        </p:txBody>
      </p:sp>
      <p:sp>
        <p:nvSpPr>
          <p:cNvPr name="TextBox 24" id="24"/>
          <p:cNvSpPr txBox="true"/>
          <p:nvPr/>
        </p:nvSpPr>
        <p:spPr>
          <a:xfrm rot="0">
            <a:off x="1246697" y="8934767"/>
            <a:ext cx="240625" cy="580390"/>
          </a:xfrm>
          <a:prstGeom prst="rect">
            <a:avLst/>
          </a:prstGeom>
        </p:spPr>
        <p:txBody>
          <a:bodyPr anchor="t" rtlCol="false" tIns="0" lIns="0" bIns="0" rIns="0">
            <a:spAutoFit/>
          </a:bodyPr>
          <a:lstStyle/>
          <a:p>
            <a:pPr algn="ctr">
              <a:lnSpc>
                <a:spcPts val="4759"/>
              </a:lnSpc>
            </a:pPr>
            <a:r>
              <a:rPr lang="en-US" sz="3399">
                <a:solidFill>
                  <a:srgbClr val="231F20"/>
                </a:solidFill>
                <a:latin typeface="Canva Sans Bold"/>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236347" y="3202251"/>
            <a:ext cx="9815307" cy="4208864"/>
            <a:chOff x="0" y="0"/>
            <a:chExt cx="1895495" cy="812800"/>
          </a:xfrm>
        </p:grpSpPr>
        <p:sp>
          <p:nvSpPr>
            <p:cNvPr name="Freeform 5" id="5"/>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0" y="-47625"/>
              <a:ext cx="1895495" cy="860425"/>
            </a:xfrm>
            <a:prstGeom prst="rect">
              <a:avLst/>
            </a:prstGeom>
          </p:spPr>
          <p:txBody>
            <a:bodyPr anchor="ctr" rtlCol="false" tIns="50800" lIns="50800" bIns="50800" rIns="50800"/>
            <a:lstStyle/>
            <a:p>
              <a:pPr algn="ctr">
                <a:lnSpc>
                  <a:spcPts val="7799"/>
                </a:lnSpc>
              </a:pPr>
              <a:r>
                <a:rPr lang="en-US" sz="5999">
                  <a:solidFill>
                    <a:srgbClr val="000000"/>
                  </a:solidFill>
                  <a:latin typeface="Eczar Bold"/>
                </a:rPr>
                <a:t>THANK YOU</a:t>
              </a:r>
            </a:p>
          </p:txBody>
        </p:sp>
      </p:grpSp>
      <p:sp>
        <p:nvSpPr>
          <p:cNvPr name="TextBox 7" id="7"/>
          <p:cNvSpPr txBox="true"/>
          <p:nvPr/>
        </p:nvSpPr>
        <p:spPr>
          <a:xfrm rot="0">
            <a:off x="1372725" y="8641477"/>
            <a:ext cx="589717" cy="629919"/>
          </a:xfrm>
          <a:prstGeom prst="rect">
            <a:avLst/>
          </a:prstGeom>
        </p:spPr>
        <p:txBody>
          <a:bodyPr anchor="t" rtlCol="false" tIns="0" lIns="0" bIns="0" rIns="0">
            <a:spAutoFit/>
          </a:bodyPr>
          <a:lstStyle/>
          <a:p>
            <a:pPr algn="ctr">
              <a:lnSpc>
                <a:spcPts val="5180"/>
              </a:lnSpc>
            </a:pPr>
            <a:r>
              <a:rPr lang="en-US" sz="3700">
                <a:solidFill>
                  <a:srgbClr val="000000"/>
                </a:solidFill>
                <a:latin typeface="Canva Sans Bold"/>
              </a:rPr>
              <a:t>20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317938" y="1782169"/>
            <a:ext cx="4970062" cy="6722663"/>
          </a:xfrm>
          <a:custGeom>
            <a:avLst/>
            <a:gdLst/>
            <a:ahLst/>
            <a:cxnLst/>
            <a:rect r="r" b="b" t="t" l="l"/>
            <a:pathLst>
              <a:path h="6722663" w="4970062">
                <a:moveTo>
                  <a:pt x="0" y="0"/>
                </a:moveTo>
                <a:lnTo>
                  <a:pt x="4970062" y="0"/>
                </a:lnTo>
                <a:lnTo>
                  <a:pt x="4970062" y="6722662"/>
                </a:lnTo>
                <a:lnTo>
                  <a:pt x="0" y="6722662"/>
                </a:lnTo>
                <a:lnTo>
                  <a:pt x="0" y="0"/>
                </a:lnTo>
                <a:close/>
              </a:path>
            </a:pathLst>
          </a:custGeom>
          <a:blipFill>
            <a:blip r:embed="rId6"/>
            <a:stretch>
              <a:fillRect l="0" t="0" r="0" b="0"/>
            </a:stretch>
          </a:blipFill>
        </p:spPr>
      </p:sp>
      <p:sp>
        <p:nvSpPr>
          <p:cNvPr name="TextBox 5" id="5"/>
          <p:cNvSpPr txBox="true"/>
          <p:nvPr/>
        </p:nvSpPr>
        <p:spPr>
          <a:xfrm rot="0">
            <a:off x="1395282" y="3329608"/>
            <a:ext cx="11434299" cy="3386813"/>
          </a:xfrm>
          <a:prstGeom prst="rect">
            <a:avLst/>
          </a:prstGeom>
        </p:spPr>
        <p:txBody>
          <a:bodyPr anchor="t" rtlCol="false" tIns="0" lIns="0" bIns="0" rIns="0">
            <a:spAutoFit/>
          </a:bodyPr>
          <a:lstStyle/>
          <a:p>
            <a:pPr algn="ctr">
              <a:lnSpc>
                <a:spcPts val="3883"/>
              </a:lnSpc>
            </a:pPr>
            <a:r>
              <a:rPr lang="en-US" sz="2773">
                <a:solidFill>
                  <a:srgbClr val="231F20"/>
                </a:solidFill>
                <a:latin typeface="Canva Sans"/>
              </a:rPr>
              <a:t>In recent years, the integration of robotics and automation has significantly transformed various industries, including firefighting. </a:t>
            </a:r>
          </a:p>
          <a:p>
            <a:pPr algn="ctr">
              <a:lnSpc>
                <a:spcPts val="3883"/>
              </a:lnSpc>
            </a:pPr>
          </a:p>
          <a:p>
            <a:pPr algn="ctr">
              <a:lnSpc>
                <a:spcPts val="3883"/>
              </a:lnSpc>
            </a:pPr>
            <a:r>
              <a:rPr lang="en-US" sz="2773">
                <a:solidFill>
                  <a:srgbClr val="231F20"/>
                </a:solidFill>
                <a:latin typeface="Canva Sans"/>
              </a:rPr>
              <a:t>Traditional firefighting methods often face challenges in effectively combating fires in confined spaces or hazardous environments. The Mini Firefighting Robot project aims to develop a compact and efficient solution for detecting and suppressing fires in small-scale environments.</a:t>
            </a:r>
          </a:p>
        </p:txBody>
      </p:sp>
      <p:sp>
        <p:nvSpPr>
          <p:cNvPr name="TextBox 6" id="6"/>
          <p:cNvSpPr txBox="true"/>
          <p:nvPr/>
        </p:nvSpPr>
        <p:spPr>
          <a:xfrm rot="0">
            <a:off x="1239434" y="8934767"/>
            <a:ext cx="255151" cy="580390"/>
          </a:xfrm>
          <a:prstGeom prst="rect">
            <a:avLst/>
          </a:prstGeom>
        </p:spPr>
        <p:txBody>
          <a:bodyPr anchor="t" rtlCol="false" tIns="0" lIns="0" bIns="0" rIns="0">
            <a:spAutoFit/>
          </a:bodyPr>
          <a:lstStyle/>
          <a:p>
            <a:pPr algn="ctr">
              <a:lnSpc>
                <a:spcPts val="4759"/>
              </a:lnSpc>
            </a:pPr>
            <a:r>
              <a:rPr lang="en-US" sz="3399">
                <a:solidFill>
                  <a:srgbClr val="231F20"/>
                </a:solidFill>
                <a:latin typeface="Canva Sans Bold"/>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1752235" y="2580363"/>
            <a:ext cx="6157376" cy="5529882"/>
          </a:xfrm>
          <a:custGeom>
            <a:avLst/>
            <a:gdLst/>
            <a:ahLst/>
            <a:cxnLst/>
            <a:rect r="r" b="b" t="t" l="l"/>
            <a:pathLst>
              <a:path h="5529882" w="6157376">
                <a:moveTo>
                  <a:pt x="0" y="0"/>
                </a:moveTo>
                <a:lnTo>
                  <a:pt x="6157375" y="0"/>
                </a:lnTo>
                <a:lnTo>
                  <a:pt x="6157375" y="5529882"/>
                </a:lnTo>
                <a:lnTo>
                  <a:pt x="0" y="5529882"/>
                </a:lnTo>
                <a:lnTo>
                  <a:pt x="0" y="0"/>
                </a:lnTo>
                <a:close/>
              </a:path>
            </a:pathLst>
          </a:custGeom>
          <a:blipFill>
            <a:blip r:embed="rId3"/>
            <a:stretch>
              <a:fillRect l="-23206" t="0" r="-11507" b="0"/>
            </a:stretch>
          </a:blipFill>
          <a:ln cap="sq">
            <a:noFill/>
            <a:prstDash val="solid"/>
            <a:miter/>
          </a:ln>
        </p:spPr>
      </p:sp>
      <p:grpSp>
        <p:nvGrpSpPr>
          <p:cNvPr name="Group 4" id="4"/>
          <p:cNvGrpSpPr/>
          <p:nvPr/>
        </p:nvGrpSpPr>
        <p:grpSpPr>
          <a:xfrm rot="0">
            <a:off x="1354919" y="3121689"/>
            <a:ext cx="10082407" cy="5866335"/>
            <a:chOff x="0" y="0"/>
            <a:chExt cx="3863006" cy="2247647"/>
          </a:xfrm>
        </p:grpSpPr>
        <p:sp>
          <p:nvSpPr>
            <p:cNvPr name="Freeform 5" id="5"/>
            <p:cNvSpPr/>
            <p:nvPr/>
          </p:nvSpPr>
          <p:spPr>
            <a:xfrm flipH="false" flipV="false" rot="0">
              <a:off x="0" y="0"/>
              <a:ext cx="3863006" cy="2247647"/>
            </a:xfrm>
            <a:custGeom>
              <a:avLst/>
              <a:gdLst/>
              <a:ahLst/>
              <a:cxnLst/>
              <a:rect r="r" b="b" t="t" l="l"/>
              <a:pathLst>
                <a:path h="2247647" w="3863006">
                  <a:moveTo>
                    <a:pt x="0" y="0"/>
                  </a:moveTo>
                  <a:lnTo>
                    <a:pt x="3863006" y="0"/>
                  </a:lnTo>
                  <a:lnTo>
                    <a:pt x="3863006" y="2247647"/>
                  </a:lnTo>
                  <a:lnTo>
                    <a:pt x="0" y="2247647"/>
                  </a:lnTo>
                  <a:close/>
                </a:path>
              </a:pathLst>
            </a:custGeom>
            <a:solidFill>
              <a:srgbClr val="EFEFEF"/>
            </a:solidFill>
          </p:spPr>
        </p:sp>
        <p:sp>
          <p:nvSpPr>
            <p:cNvPr name="TextBox 6" id="6"/>
            <p:cNvSpPr txBox="true"/>
            <p:nvPr/>
          </p:nvSpPr>
          <p:spPr>
            <a:xfrm>
              <a:off x="0" y="-38100"/>
              <a:ext cx="3863006" cy="2285747"/>
            </a:xfrm>
            <a:prstGeom prst="rect">
              <a:avLst/>
            </a:prstGeom>
          </p:spPr>
          <p:txBody>
            <a:bodyPr anchor="ctr" rtlCol="false" tIns="50800" lIns="50800" bIns="50800" rIns="50800"/>
            <a:lstStyle/>
            <a:p>
              <a:pPr algn="ctr">
                <a:lnSpc>
                  <a:spcPts val="3639"/>
                </a:lnSpc>
              </a:pPr>
            </a:p>
            <a:p>
              <a:pPr algn="ctr">
                <a:lnSpc>
                  <a:spcPts val="3639"/>
                </a:lnSpc>
              </a:pPr>
              <a:r>
                <a:rPr lang="en-US" sz="2799">
                  <a:solidFill>
                    <a:srgbClr val="000000"/>
                  </a:solidFill>
                  <a:latin typeface="Open Sauce"/>
                </a:rPr>
                <a:t>   </a:t>
              </a:r>
            </a:p>
          </p:txBody>
        </p:sp>
      </p:grpSp>
      <p:sp>
        <p:nvSpPr>
          <p:cNvPr name="Freeform 7" id="7"/>
          <p:cNvSpPr/>
          <p:nvPr/>
        </p:nvSpPr>
        <p:spPr>
          <a:xfrm flipH="false" flipV="false" rot="0">
            <a:off x="1564858" y="3584706"/>
            <a:ext cx="238196" cy="225637"/>
          </a:xfrm>
          <a:custGeom>
            <a:avLst/>
            <a:gdLst/>
            <a:ahLst/>
            <a:cxnLst/>
            <a:rect r="r" b="b" t="t" l="l"/>
            <a:pathLst>
              <a:path h="225637" w="238196">
                <a:moveTo>
                  <a:pt x="0" y="0"/>
                </a:moveTo>
                <a:lnTo>
                  <a:pt x="238197" y="0"/>
                </a:lnTo>
                <a:lnTo>
                  <a:pt x="238197" y="225637"/>
                </a:lnTo>
                <a:lnTo>
                  <a:pt x="0" y="2256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81430" y="5038531"/>
            <a:ext cx="221624" cy="209939"/>
          </a:xfrm>
          <a:custGeom>
            <a:avLst/>
            <a:gdLst/>
            <a:ahLst/>
            <a:cxnLst/>
            <a:rect r="r" b="b" t="t" l="l"/>
            <a:pathLst>
              <a:path h="209939" w="221624">
                <a:moveTo>
                  <a:pt x="0" y="0"/>
                </a:moveTo>
                <a:lnTo>
                  <a:pt x="221625" y="0"/>
                </a:lnTo>
                <a:lnTo>
                  <a:pt x="221625" y="209938"/>
                </a:lnTo>
                <a:lnTo>
                  <a:pt x="0" y="2099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692243" y="3372944"/>
            <a:ext cx="8799851" cy="5331843"/>
          </a:xfrm>
          <a:prstGeom prst="rect">
            <a:avLst/>
          </a:prstGeom>
        </p:spPr>
        <p:txBody>
          <a:bodyPr anchor="t" rtlCol="false" tIns="0" lIns="0" bIns="0" rIns="0">
            <a:spAutoFit/>
          </a:bodyPr>
          <a:lstStyle/>
          <a:p>
            <a:pPr algn="ctr">
              <a:lnSpc>
                <a:spcPts val="3852"/>
              </a:lnSpc>
            </a:pPr>
            <a:r>
              <a:rPr lang="en-US" sz="2751">
                <a:solidFill>
                  <a:srgbClr val="231F20"/>
                </a:solidFill>
                <a:latin typeface="Canva Sans"/>
              </a:rPr>
              <a:t>    Fire accidents are very dangerous. They can occur suddenly, spread rapidly, and threaten people's lives.</a:t>
            </a:r>
          </a:p>
          <a:p>
            <a:pPr algn="ctr">
              <a:lnSpc>
                <a:spcPts val="3852"/>
              </a:lnSpc>
            </a:pPr>
            <a:r>
              <a:rPr lang="en-US" sz="2751">
                <a:solidFill>
                  <a:srgbClr val="231F20"/>
                </a:solidFill>
                <a:latin typeface="Canva Sans"/>
              </a:rPr>
              <a:t>Research indicates that up to 25% of firefighter deaths are caused by structural collapse and an additional 23% are a result of overexertion and stress (including heart attacks). Lung and skin diseases account for 15% of firefighter fatalities.</a:t>
            </a:r>
          </a:p>
          <a:p>
            <a:pPr algn="ctr">
              <a:lnSpc>
                <a:spcPts val="3852"/>
              </a:lnSpc>
            </a:pPr>
          </a:p>
          <a:p>
            <a:pPr algn="ctr">
              <a:lnSpc>
                <a:spcPts val="3852"/>
              </a:lnSpc>
            </a:pPr>
            <a:r>
              <a:rPr lang="en-US" sz="2751">
                <a:solidFill>
                  <a:srgbClr val="231F20"/>
                </a:solidFill>
                <a:latin typeface="Canva Sans"/>
              </a:rPr>
              <a:t>Thus using our project we can minimize the risks.</a:t>
            </a:r>
          </a:p>
          <a:p>
            <a:pPr algn="ctr">
              <a:lnSpc>
                <a:spcPts val="3852"/>
              </a:lnSpc>
            </a:pPr>
            <a:r>
              <a:rPr lang="en-US" sz="2751">
                <a:solidFill>
                  <a:srgbClr val="231F20"/>
                </a:solidFill>
                <a:latin typeface="Canva Sans"/>
              </a:rPr>
              <a:t> </a:t>
            </a:r>
          </a:p>
        </p:txBody>
      </p:sp>
      <p:sp>
        <p:nvSpPr>
          <p:cNvPr name="Freeform 10" id="10"/>
          <p:cNvSpPr/>
          <p:nvPr/>
        </p:nvSpPr>
        <p:spPr>
          <a:xfrm flipH="false" flipV="false" rot="0">
            <a:off x="1581430" y="7900306"/>
            <a:ext cx="221624" cy="209939"/>
          </a:xfrm>
          <a:custGeom>
            <a:avLst/>
            <a:gdLst/>
            <a:ahLst/>
            <a:cxnLst/>
            <a:rect r="r" b="b" t="t" l="l"/>
            <a:pathLst>
              <a:path h="209939" w="221624">
                <a:moveTo>
                  <a:pt x="0" y="0"/>
                </a:moveTo>
                <a:lnTo>
                  <a:pt x="221625" y="0"/>
                </a:lnTo>
                <a:lnTo>
                  <a:pt x="221625" y="209939"/>
                </a:lnTo>
                <a:lnTo>
                  <a:pt x="0" y="2099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142191" y="964805"/>
            <a:ext cx="7416941" cy="1929384"/>
          </a:xfrm>
          <a:prstGeom prst="rect">
            <a:avLst/>
          </a:prstGeom>
        </p:spPr>
        <p:txBody>
          <a:bodyPr anchor="t" rtlCol="false" tIns="0" lIns="0" bIns="0" rIns="0">
            <a:spAutoFit/>
          </a:bodyPr>
          <a:lstStyle/>
          <a:p>
            <a:pPr algn="l">
              <a:lnSpc>
                <a:spcPts val="7728"/>
              </a:lnSpc>
            </a:pPr>
            <a:r>
              <a:rPr lang="en-US" sz="5600" spc="548">
                <a:solidFill>
                  <a:srgbClr val="231F20"/>
                </a:solidFill>
                <a:latin typeface="Oswald Bold"/>
              </a:rPr>
              <a:t>MOTIVATION AND BACKGROUND</a:t>
            </a:r>
          </a:p>
        </p:txBody>
      </p:sp>
      <p:sp>
        <p:nvSpPr>
          <p:cNvPr name="TextBox 12" id="12"/>
          <p:cNvSpPr txBox="true"/>
          <p:nvPr/>
        </p:nvSpPr>
        <p:spPr>
          <a:xfrm rot="0">
            <a:off x="1232707" y="8934767"/>
            <a:ext cx="268605" cy="580390"/>
          </a:xfrm>
          <a:prstGeom prst="rect">
            <a:avLst/>
          </a:prstGeom>
        </p:spPr>
        <p:txBody>
          <a:bodyPr anchor="t" rtlCol="false" tIns="0" lIns="0" bIns="0" rIns="0">
            <a:spAutoFit/>
          </a:bodyPr>
          <a:lstStyle/>
          <a:p>
            <a:pPr algn="ctr">
              <a:lnSpc>
                <a:spcPts val="4759"/>
              </a:lnSpc>
            </a:pPr>
            <a:r>
              <a:rPr lang="en-US" sz="3399">
                <a:solidFill>
                  <a:srgbClr val="231F20"/>
                </a:solidFill>
                <a:latin typeface="Canva Sans Bold"/>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829952" y="3030502"/>
            <a:ext cx="16097669" cy="4306800"/>
          </a:xfrm>
          <a:prstGeom prst="rect">
            <a:avLst/>
          </a:prstGeom>
        </p:spPr>
        <p:txBody>
          <a:bodyPr anchor="t" rtlCol="false" tIns="0" lIns="0" bIns="0" rIns="0">
            <a:spAutoFit/>
          </a:bodyPr>
          <a:lstStyle/>
          <a:p>
            <a:pPr algn="just">
              <a:lnSpc>
                <a:spcPts val="4631"/>
              </a:lnSpc>
            </a:pPr>
            <a:r>
              <a:rPr lang="en-US" sz="3308">
                <a:solidFill>
                  <a:srgbClr val="231F20"/>
                </a:solidFill>
                <a:latin typeface="Canva Sans"/>
              </a:rPr>
              <a:t>The main problem to be addressed is the need for an efficient and autonomous fire-fighting solution that can quickly detect and suppress fires in hard-to-reach or dangerous areas. </a:t>
            </a:r>
          </a:p>
          <a:p>
            <a:pPr algn="just">
              <a:lnSpc>
                <a:spcPts val="4631"/>
              </a:lnSpc>
            </a:pPr>
            <a:r>
              <a:rPr lang="en-US" sz="3308">
                <a:solidFill>
                  <a:srgbClr val="231F20"/>
                </a:solidFill>
                <a:latin typeface="Canva Sans"/>
              </a:rPr>
              <a:t>Existing firefighting methods often require human intervention, which can be risky and time-consuming. This project aims to develop a mini firefighting robot that can navigate and extinguish fires without human control.</a:t>
            </a:r>
          </a:p>
          <a:p>
            <a:pPr algn="ctr">
              <a:lnSpc>
                <a:spcPts val="6752"/>
              </a:lnSpc>
            </a:pPr>
          </a:p>
        </p:txBody>
      </p:sp>
      <p:sp>
        <p:nvSpPr>
          <p:cNvPr name="Freeform 6" id="6"/>
          <p:cNvSpPr/>
          <p:nvPr/>
        </p:nvSpPr>
        <p:spPr>
          <a:xfrm flipH="false" flipV="false" rot="0">
            <a:off x="1323602" y="3362674"/>
            <a:ext cx="236911" cy="224419"/>
          </a:xfrm>
          <a:custGeom>
            <a:avLst/>
            <a:gdLst/>
            <a:ahLst/>
            <a:cxnLst/>
            <a:rect r="r" b="b" t="t" l="l"/>
            <a:pathLst>
              <a:path h="224419" w="236911">
                <a:moveTo>
                  <a:pt x="0" y="0"/>
                </a:moveTo>
                <a:lnTo>
                  <a:pt x="236911" y="0"/>
                </a:lnTo>
                <a:lnTo>
                  <a:pt x="236911" y="224419"/>
                </a:lnTo>
                <a:lnTo>
                  <a:pt x="0" y="2244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23602" y="5005213"/>
            <a:ext cx="236911" cy="224419"/>
          </a:xfrm>
          <a:custGeom>
            <a:avLst/>
            <a:gdLst/>
            <a:ahLst/>
            <a:cxnLst/>
            <a:rect r="r" b="b" t="t" l="l"/>
            <a:pathLst>
              <a:path h="224419" w="236911">
                <a:moveTo>
                  <a:pt x="0" y="0"/>
                </a:moveTo>
                <a:lnTo>
                  <a:pt x="236911" y="0"/>
                </a:lnTo>
                <a:lnTo>
                  <a:pt x="236911" y="224420"/>
                </a:lnTo>
                <a:lnTo>
                  <a:pt x="0" y="2244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887170" y="1277407"/>
            <a:ext cx="11552977"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PROBLEM STATEMENT</a:t>
            </a:r>
          </a:p>
        </p:txBody>
      </p:sp>
      <p:sp>
        <p:nvSpPr>
          <p:cNvPr name="TextBox 9" id="9"/>
          <p:cNvSpPr txBox="true"/>
          <p:nvPr/>
        </p:nvSpPr>
        <p:spPr>
          <a:xfrm rot="0">
            <a:off x="768906" y="8934767"/>
            <a:ext cx="259794" cy="580390"/>
          </a:xfrm>
          <a:prstGeom prst="rect">
            <a:avLst/>
          </a:prstGeom>
        </p:spPr>
        <p:txBody>
          <a:bodyPr anchor="t" rtlCol="false" tIns="0" lIns="0" bIns="0" rIns="0">
            <a:spAutoFit/>
          </a:bodyPr>
          <a:lstStyle/>
          <a:p>
            <a:pPr algn="ctr">
              <a:lnSpc>
                <a:spcPts val="4759"/>
              </a:lnSpc>
            </a:pPr>
            <a:r>
              <a:rPr lang="en-US" sz="3399">
                <a:solidFill>
                  <a:srgbClr val="231F20"/>
                </a:solidFill>
                <a:latin typeface="Canva Sans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6275843" y="5421062"/>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799999">
            <a:off x="-3917538" y="-7796727"/>
            <a:ext cx="7835077" cy="10939025"/>
          </a:xfrm>
          <a:custGeom>
            <a:avLst/>
            <a:gdLst/>
            <a:ahLst/>
            <a:cxnLst/>
            <a:rect r="r" b="b" t="t" l="l"/>
            <a:pathLst>
              <a:path h="10939025" w="7835077">
                <a:moveTo>
                  <a:pt x="0" y="0"/>
                </a:moveTo>
                <a:lnTo>
                  <a:pt x="7835076" y="0"/>
                </a:lnTo>
                <a:lnTo>
                  <a:pt x="7835076"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566098" y="419417"/>
            <a:ext cx="8379500" cy="1094740"/>
          </a:xfrm>
          <a:prstGeom prst="rect">
            <a:avLst/>
          </a:prstGeom>
        </p:spPr>
        <p:txBody>
          <a:bodyPr anchor="t" rtlCol="false" tIns="0" lIns="0" bIns="0" rIns="0">
            <a:spAutoFit/>
          </a:bodyPr>
          <a:lstStyle/>
          <a:p>
            <a:pPr algn="ctr">
              <a:lnSpc>
                <a:spcPts val="8959"/>
              </a:lnSpc>
            </a:pPr>
            <a:r>
              <a:rPr lang="en-US" sz="6399">
                <a:solidFill>
                  <a:srgbClr val="000000"/>
                </a:solidFill>
                <a:latin typeface="Canva Sans Bold"/>
              </a:rPr>
              <a:t>LITERATURE SURVEY</a:t>
            </a:r>
          </a:p>
        </p:txBody>
      </p:sp>
      <p:sp>
        <p:nvSpPr>
          <p:cNvPr name="TextBox 6" id="6"/>
          <p:cNvSpPr txBox="true"/>
          <p:nvPr/>
        </p:nvSpPr>
        <p:spPr>
          <a:xfrm rot="0">
            <a:off x="0" y="2458152"/>
            <a:ext cx="17579455" cy="7181215"/>
          </a:xfrm>
          <a:prstGeom prst="rect">
            <a:avLst/>
          </a:prstGeom>
        </p:spPr>
        <p:txBody>
          <a:bodyPr anchor="t" rtlCol="false" tIns="0" lIns="0" bIns="0" rIns="0">
            <a:spAutoFit/>
          </a:bodyPr>
          <a:lstStyle/>
          <a:p>
            <a:pPr algn="ctr" marL="734059" indent="-367030" lvl="1">
              <a:lnSpc>
                <a:spcPts val="4759"/>
              </a:lnSpc>
              <a:buAutoNum type="arabicPeriod" startAt="1"/>
            </a:pPr>
            <a:r>
              <a:rPr lang="en-US" sz="3399">
                <a:solidFill>
                  <a:srgbClr val="000000"/>
                </a:solidFill>
                <a:latin typeface="Canva Sans"/>
              </a:rPr>
              <a:t>"Design and Implementation of a Firefighting Robot Based on </a:t>
            </a:r>
            <a:r>
              <a:rPr lang="en-US" sz="3399">
                <a:solidFill>
                  <a:srgbClr val="000000"/>
                </a:solidFill>
                <a:latin typeface="Canva Sans"/>
              </a:rPr>
              <a:t>Arduino and Zigbee Wireless Network" by Hossam M. Aboshosha, Waleed M. Talaat, and Naser S. Al-Maliki. (IEEE Access)</a:t>
            </a:r>
          </a:p>
          <a:p>
            <a:pPr algn="just" marL="1468119" indent="-489373" lvl="2">
              <a:lnSpc>
                <a:spcPts val="4759"/>
              </a:lnSpc>
              <a:buFont typeface="Arial"/>
              <a:buChar char="⚬"/>
            </a:pPr>
            <a:r>
              <a:rPr lang="en-US" sz="3399">
                <a:solidFill>
                  <a:srgbClr val="000000"/>
                </a:solidFill>
                <a:latin typeface="Canva Sans"/>
              </a:rPr>
              <a:t>This paper presents a detailed design and implementation of a firefighting robot utilizing Arduino and Zigbee wireless network technology. </a:t>
            </a:r>
          </a:p>
          <a:p>
            <a:pPr algn="just" marL="1468119" indent="-489373" lvl="2">
              <a:lnSpc>
                <a:spcPts val="4759"/>
              </a:lnSpc>
              <a:buFont typeface="Arial"/>
              <a:buChar char="⚬"/>
            </a:pPr>
            <a:r>
              <a:rPr lang="en-US" sz="3399">
                <a:solidFill>
                  <a:srgbClr val="000000"/>
                </a:solidFill>
                <a:latin typeface="Canva Sans"/>
              </a:rPr>
              <a:t>It describes the hardware setup, including the selection of sensors, actuators, and the Arduino microcontroller board. The authors discuss the communication architecture based on Zigbee technology, enabling wireless control and monitoring of the robot's operations. </a:t>
            </a:r>
          </a:p>
          <a:p>
            <a:pPr algn="just" marL="1468119" indent="-489373" lvl="2">
              <a:lnSpc>
                <a:spcPts val="4759"/>
              </a:lnSpc>
              <a:buFont typeface="Arial"/>
              <a:buChar char="⚬"/>
            </a:pPr>
            <a:r>
              <a:rPr lang="en-US" sz="3399">
                <a:solidFill>
                  <a:srgbClr val="000000"/>
                </a:solidFill>
                <a:latin typeface="Canva Sans"/>
              </a:rPr>
              <a:t>Additionally, the paper explores the software algorithms developed for fire detection, localization, and suppression.</a:t>
            </a:r>
          </a:p>
          <a:p>
            <a:pPr algn="just">
              <a:lnSpc>
                <a:spcPts val="4759"/>
              </a:lnSpc>
            </a:pPr>
          </a:p>
        </p:txBody>
      </p:sp>
      <p:sp>
        <p:nvSpPr>
          <p:cNvPr name="TextBox 7" id="7"/>
          <p:cNvSpPr txBox="true"/>
          <p:nvPr/>
        </p:nvSpPr>
        <p:spPr>
          <a:xfrm rot="0">
            <a:off x="888683" y="9058977"/>
            <a:ext cx="280035" cy="580390"/>
          </a:xfrm>
          <a:prstGeom prst="rect">
            <a:avLst/>
          </a:prstGeom>
        </p:spPr>
        <p:txBody>
          <a:bodyPr anchor="t" rtlCol="false" tIns="0" lIns="0" bIns="0" rIns="0">
            <a:spAutoFit/>
          </a:bodyPr>
          <a:lstStyle/>
          <a:p>
            <a:pPr algn="ctr">
              <a:lnSpc>
                <a:spcPts val="4759"/>
              </a:lnSpc>
            </a:pPr>
            <a:r>
              <a:rPr lang="en-US" sz="3399">
                <a:solidFill>
                  <a:srgbClr val="231F20"/>
                </a:solidFill>
                <a:latin typeface="Canva Sans Bold"/>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6275843" y="5421062"/>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799999">
            <a:off x="-3917538" y="-7796727"/>
            <a:ext cx="7835077" cy="10939025"/>
          </a:xfrm>
          <a:custGeom>
            <a:avLst/>
            <a:gdLst/>
            <a:ahLst/>
            <a:cxnLst/>
            <a:rect r="r" b="b" t="t" l="l"/>
            <a:pathLst>
              <a:path h="10939025" w="7835077">
                <a:moveTo>
                  <a:pt x="0" y="0"/>
                </a:moveTo>
                <a:lnTo>
                  <a:pt x="7835076" y="0"/>
                </a:lnTo>
                <a:lnTo>
                  <a:pt x="7835076"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434886" y="156993"/>
            <a:ext cx="8379500" cy="1094740"/>
          </a:xfrm>
          <a:prstGeom prst="rect">
            <a:avLst/>
          </a:prstGeom>
        </p:spPr>
        <p:txBody>
          <a:bodyPr anchor="t" rtlCol="false" tIns="0" lIns="0" bIns="0" rIns="0">
            <a:spAutoFit/>
          </a:bodyPr>
          <a:lstStyle/>
          <a:p>
            <a:pPr algn="ctr">
              <a:lnSpc>
                <a:spcPts val="8959"/>
              </a:lnSpc>
            </a:pPr>
            <a:r>
              <a:rPr lang="en-US" sz="6399">
                <a:solidFill>
                  <a:srgbClr val="000000"/>
                </a:solidFill>
                <a:latin typeface="Canva Sans Bold"/>
              </a:rPr>
              <a:t>LITERATURE SURVEY</a:t>
            </a:r>
          </a:p>
        </p:txBody>
      </p:sp>
      <p:sp>
        <p:nvSpPr>
          <p:cNvPr name="TextBox 6" id="6"/>
          <p:cNvSpPr txBox="true"/>
          <p:nvPr/>
        </p:nvSpPr>
        <p:spPr>
          <a:xfrm rot="0">
            <a:off x="577333" y="1713192"/>
            <a:ext cx="17317031" cy="77812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a:t>
            </a:r>
            <a:r>
              <a:rPr lang="en-US" sz="3399">
                <a:solidFill>
                  <a:srgbClr val="000000"/>
                </a:solidFill>
                <a:latin typeface="Canva Sans"/>
              </a:rPr>
              <a:t>A Review of Autonomous Firefighting Robots: Challenges and Solutions" by Hamed Khorasgani, Reza Abbasi-Asl, and Nader Meskin. (2021 IEEE International Conference on Industrial Cyber-Physical Systems)</a:t>
            </a:r>
          </a:p>
          <a:p>
            <a:pPr algn="just" marL="1468119" indent="-489373" lvl="2">
              <a:lnSpc>
                <a:spcPts val="4759"/>
              </a:lnSpc>
              <a:buFont typeface="Arial"/>
              <a:buChar char="⚬"/>
            </a:pPr>
            <a:r>
              <a:rPr lang="en-US" sz="3399">
                <a:solidFill>
                  <a:srgbClr val="000000"/>
                </a:solidFill>
                <a:latin typeface="Canva Sans"/>
              </a:rPr>
              <a:t>This review paper provides a comprehensive overview of autonomous firefighting robots, discussing the challenges faced in their development and potential solutions.</a:t>
            </a:r>
          </a:p>
          <a:p>
            <a:pPr algn="just" marL="1468119" indent="-489373" lvl="2">
              <a:lnSpc>
                <a:spcPts val="4759"/>
              </a:lnSpc>
              <a:buFont typeface="Arial"/>
              <a:buChar char="⚬"/>
            </a:pPr>
            <a:r>
              <a:rPr lang="en-US" sz="3399">
                <a:solidFill>
                  <a:srgbClr val="000000"/>
                </a:solidFill>
                <a:latin typeface="Canva Sans"/>
              </a:rPr>
              <a:t> The authors analyze existing research and identify key issues such as sensor accuracy, navigation in dynamic environments, and effective fire suppression strategies. </a:t>
            </a:r>
          </a:p>
          <a:p>
            <a:pPr algn="just" marL="1468119" indent="-489373" lvl="2">
              <a:lnSpc>
                <a:spcPts val="4759"/>
              </a:lnSpc>
              <a:buFont typeface="Arial"/>
              <a:buChar char="⚬"/>
            </a:pPr>
            <a:r>
              <a:rPr lang="en-US" sz="3399">
                <a:solidFill>
                  <a:srgbClr val="000000"/>
                </a:solidFill>
                <a:latin typeface="Canva Sans"/>
              </a:rPr>
              <a:t>The paper highlights future research directions and suggests areas for further investigation to improve the capabilities and performance of firefighting robots.</a:t>
            </a:r>
          </a:p>
          <a:p>
            <a:pPr algn="just">
              <a:lnSpc>
                <a:spcPts val="4759"/>
              </a:lnSpc>
            </a:pPr>
          </a:p>
        </p:txBody>
      </p:sp>
      <p:sp>
        <p:nvSpPr>
          <p:cNvPr name="TextBox 7" id="7"/>
          <p:cNvSpPr txBox="true"/>
          <p:nvPr/>
        </p:nvSpPr>
        <p:spPr>
          <a:xfrm rot="0">
            <a:off x="1257651" y="8934767"/>
            <a:ext cx="218718" cy="580390"/>
          </a:xfrm>
          <a:prstGeom prst="rect">
            <a:avLst/>
          </a:prstGeom>
        </p:spPr>
        <p:txBody>
          <a:bodyPr anchor="t" rtlCol="false" tIns="0" lIns="0" bIns="0" rIns="0">
            <a:spAutoFit/>
          </a:bodyPr>
          <a:lstStyle/>
          <a:p>
            <a:pPr algn="ctr">
              <a:lnSpc>
                <a:spcPts val="4759"/>
              </a:lnSpc>
            </a:pPr>
            <a:r>
              <a:rPr lang="en-US" sz="3399">
                <a:solidFill>
                  <a:srgbClr val="231F20"/>
                </a:solidFill>
                <a:latin typeface="Canva Sans Bold"/>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6275843" y="5421062"/>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799999">
            <a:off x="-3917538" y="-7796727"/>
            <a:ext cx="7835077" cy="10939025"/>
          </a:xfrm>
          <a:custGeom>
            <a:avLst/>
            <a:gdLst/>
            <a:ahLst/>
            <a:cxnLst/>
            <a:rect r="r" b="b" t="t" l="l"/>
            <a:pathLst>
              <a:path h="10939025" w="7835077">
                <a:moveTo>
                  <a:pt x="0" y="0"/>
                </a:moveTo>
                <a:lnTo>
                  <a:pt x="7835076" y="0"/>
                </a:lnTo>
                <a:lnTo>
                  <a:pt x="7835076"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566098" y="419417"/>
            <a:ext cx="8379500" cy="1094740"/>
          </a:xfrm>
          <a:prstGeom prst="rect">
            <a:avLst/>
          </a:prstGeom>
        </p:spPr>
        <p:txBody>
          <a:bodyPr anchor="t" rtlCol="false" tIns="0" lIns="0" bIns="0" rIns="0">
            <a:spAutoFit/>
          </a:bodyPr>
          <a:lstStyle/>
          <a:p>
            <a:pPr algn="ctr">
              <a:lnSpc>
                <a:spcPts val="8959"/>
              </a:lnSpc>
            </a:pPr>
            <a:r>
              <a:rPr lang="en-US" sz="6399">
                <a:solidFill>
                  <a:srgbClr val="000000"/>
                </a:solidFill>
                <a:latin typeface="Canva Sans Bold"/>
              </a:rPr>
              <a:t>LITERATURE SURVEY</a:t>
            </a:r>
          </a:p>
        </p:txBody>
      </p:sp>
      <p:sp>
        <p:nvSpPr>
          <p:cNvPr name="TextBox 6" id="6"/>
          <p:cNvSpPr txBox="true"/>
          <p:nvPr/>
        </p:nvSpPr>
        <p:spPr>
          <a:xfrm rot="0">
            <a:off x="0" y="2419667"/>
            <a:ext cx="17815637"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3."Design an</a:t>
            </a:r>
            <a:r>
              <a:rPr lang="en-US" sz="3399">
                <a:solidFill>
                  <a:srgbClr val="000000"/>
                </a:solidFill>
                <a:latin typeface="Canva Sans"/>
              </a:rPr>
              <a:t>d Development of an Intelligent Fire Fighting Robot using Wireless Sensor Network" by R. Bhuvaneswari and R. Prasanna Lakshmi. (2016 IEEE International Conference on Circuit, Power and Computing Technologies)</a:t>
            </a:r>
          </a:p>
          <a:p>
            <a:pPr algn="ctr">
              <a:lnSpc>
                <a:spcPts val="4759"/>
              </a:lnSpc>
            </a:pPr>
          </a:p>
          <a:p>
            <a:pPr algn="ctr" marL="1468119" indent="-489373" lvl="2">
              <a:lnSpc>
                <a:spcPts val="4759"/>
              </a:lnSpc>
              <a:buFont typeface="Arial"/>
              <a:buChar char="⚬"/>
            </a:pPr>
            <a:r>
              <a:rPr lang="en-US" sz="3399">
                <a:solidFill>
                  <a:srgbClr val="000000"/>
                </a:solidFill>
                <a:latin typeface="Canva Sans"/>
              </a:rPr>
              <a:t>This paper presents the design and development of an intelligent firefighting robot utilizing wireless sensor networks for communication and coordination.</a:t>
            </a:r>
          </a:p>
          <a:p>
            <a:pPr algn="ctr">
              <a:lnSpc>
                <a:spcPts val="4759"/>
              </a:lnSpc>
            </a:pPr>
          </a:p>
          <a:p>
            <a:pPr algn="ctr" marL="1468119" indent="-489373" lvl="2">
              <a:lnSpc>
                <a:spcPts val="4759"/>
              </a:lnSpc>
              <a:buFont typeface="Arial"/>
              <a:buChar char="⚬"/>
            </a:pPr>
            <a:r>
              <a:rPr lang="en-US" sz="3399">
                <a:solidFill>
                  <a:srgbClr val="000000"/>
                </a:solidFill>
                <a:latin typeface="Canva Sans"/>
              </a:rPr>
              <a:t> The authors describe the architecture of the robot, which consists of multiple sensor nodes deployed in the environment to detect and localize fires. </a:t>
            </a:r>
          </a:p>
          <a:p>
            <a:pPr algn="ctr">
              <a:lnSpc>
                <a:spcPts val="4759"/>
              </a:lnSpc>
            </a:pPr>
          </a:p>
        </p:txBody>
      </p:sp>
      <p:sp>
        <p:nvSpPr>
          <p:cNvPr name="TextBox 7" id="7"/>
          <p:cNvSpPr txBox="true"/>
          <p:nvPr/>
        </p:nvSpPr>
        <p:spPr>
          <a:xfrm rot="0">
            <a:off x="1234791" y="8934767"/>
            <a:ext cx="264438" cy="580390"/>
          </a:xfrm>
          <a:prstGeom prst="rect">
            <a:avLst/>
          </a:prstGeom>
        </p:spPr>
        <p:txBody>
          <a:bodyPr anchor="t" rtlCol="false" tIns="0" lIns="0" bIns="0" rIns="0">
            <a:spAutoFit/>
          </a:bodyPr>
          <a:lstStyle/>
          <a:p>
            <a:pPr algn="ctr">
              <a:lnSpc>
                <a:spcPts val="4759"/>
              </a:lnSpc>
            </a:pPr>
            <a:r>
              <a:rPr lang="en-US" sz="3399">
                <a:solidFill>
                  <a:srgbClr val="231F20"/>
                </a:solidFill>
                <a:latin typeface="Canva Sans Bold"/>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49102" y="4122693"/>
            <a:ext cx="10297907" cy="1469574"/>
          </a:xfrm>
          <a:prstGeom prst="rect">
            <a:avLst/>
          </a:prstGeom>
        </p:spPr>
        <p:txBody>
          <a:bodyPr anchor="t" rtlCol="false" tIns="0" lIns="0" bIns="0" rIns="0">
            <a:spAutoFit/>
          </a:bodyPr>
          <a:lstStyle/>
          <a:p>
            <a:pPr algn="l">
              <a:lnSpc>
                <a:spcPts val="11912"/>
              </a:lnSpc>
            </a:pPr>
            <a:r>
              <a:rPr lang="en-US" sz="8632" spc="845">
                <a:solidFill>
                  <a:srgbClr val="FFFFFF"/>
                </a:solidFill>
                <a:latin typeface="Oswald Bold"/>
              </a:rPr>
              <a:t>METHODOLOGY</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113883" y="8934767"/>
            <a:ext cx="506254"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Bold"/>
              </a:rPr>
              <a:t>9</a:t>
            </a:r>
            <a:r>
              <a:rPr lang="en-US" sz="3399">
                <a:solidFill>
                  <a:srgbClr val="231F20"/>
                </a:solidFill>
                <a:latin typeface="Canva Sans Bold"/>
              </a:rPr>
              <a:t>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DAGDCbsGTaU</dc:identifier>
  <dcterms:modified xsi:type="dcterms:W3CDTF">2011-08-01T06:04:30Z</dcterms:modified>
  <cp:revision>1</cp:revision>
  <dc:title>FIREFIGHTING</dc:title>
</cp:coreProperties>
</file>