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  <p:sldMasterId id="214748375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65" r:id="rId26"/>
    <p:sldId id="279" r:id="rId27"/>
    <p:sldId id="283" r:id="rId28"/>
    <p:sldId id="284" r:id="rId29"/>
    <p:sldId id="280" r:id="rId30"/>
    <p:sldId id="2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5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15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05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62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50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20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6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2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4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6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14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09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595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81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2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25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30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34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4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80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84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767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1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5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1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9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4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C96542-4460-4870-BB76-80CB4ECDFCE1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E6EEC7-4CDB-4FAA-A336-D3D9EA73A1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tanford.edu/~boyd/admm.html" TargetMode="Externa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71912"/>
            <a:ext cx="6858000" cy="1790700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Proximal Algorithms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99638"/>
            <a:ext cx="6858000" cy="1241822"/>
          </a:xfrm>
        </p:spPr>
        <p:txBody>
          <a:bodyPr>
            <a:normAutofit/>
          </a:bodyPr>
          <a:lstStyle/>
          <a:p>
            <a:endParaRPr lang="en-US" altLang="zh-CN" sz="2200" dirty="0" smtClean="0"/>
          </a:p>
          <a:p>
            <a:r>
              <a:rPr lang="en-US" altLang="zh-CN" sz="2200" dirty="0" smtClean="0"/>
              <a:t>A modern CONVEX optimization algorithms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519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Fixed point Ⅱ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Contraction(</a:t>
                </a:r>
                <a:r>
                  <a:rPr lang="zh-CN" altLang="en-US" dirty="0" smtClean="0"/>
                  <a:t>压缩</a:t>
                </a:r>
                <a:r>
                  <a:rPr lang="en-US" altLang="zh-CN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i="1" dirty="0" smtClean="0"/>
                  <a:t> </a:t>
                </a:r>
                <a:r>
                  <a:rPr lang="en-US" altLang="zh-CN" sz="2400" i="1" dirty="0" err="1" smtClean="0"/>
                  <a:t>x</a:t>
                </a:r>
                <a:r>
                  <a:rPr lang="en-US" altLang="zh-CN" sz="2400" i="1" baseline="-25000" dirty="0" err="1" smtClean="0"/>
                  <a:t>n</a:t>
                </a:r>
                <a:r>
                  <a:rPr lang="en-US" altLang="zh-CN" sz="2400" dirty="0"/>
                  <a:t> = </a:t>
                </a:r>
                <a:r>
                  <a:rPr lang="en-US" altLang="zh-CN" sz="2400" i="1" dirty="0"/>
                  <a:t>T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x</a:t>
                </a:r>
                <a:r>
                  <a:rPr lang="en-US" altLang="zh-CN" sz="2400" i="1" baseline="-25000" dirty="0"/>
                  <a:t>n</a:t>
                </a:r>
                <a:r>
                  <a:rPr lang="en-US" altLang="zh-CN" sz="2400" baseline="-25000" dirty="0"/>
                  <a:t>−1</a:t>
                </a:r>
                <a:r>
                  <a:rPr lang="en-US" altLang="zh-CN" sz="2400" dirty="0" smtClean="0"/>
                  <a:t>)                </a:t>
                </a:r>
                <a:r>
                  <a:rPr lang="en-US" altLang="zh-CN" sz="2400" i="1" dirty="0" smtClean="0"/>
                  <a:t>d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i="1" dirty="0" smtClean="0"/>
                  <a:t>x</a:t>
                </a:r>
                <a:r>
                  <a:rPr lang="en-US" altLang="zh-CN" sz="2400" i="1" baseline="-25000" dirty="0" smtClean="0"/>
                  <a:t>n</a:t>
                </a:r>
                <a:r>
                  <a:rPr lang="en-US" altLang="zh-CN" sz="2400" baseline="-25000" dirty="0" smtClean="0"/>
                  <a:t>+1</a:t>
                </a:r>
                <a:r>
                  <a:rPr lang="en-US" altLang="zh-CN" sz="2400" dirty="0"/>
                  <a:t>, </a:t>
                </a:r>
                <a:r>
                  <a:rPr lang="en-US" altLang="zh-CN" sz="2400" i="1" dirty="0" err="1" smtClean="0"/>
                  <a:t>x</a:t>
                </a:r>
                <a:r>
                  <a:rPr lang="en-US" altLang="zh-CN" sz="2400" i="1" baseline="-25000" dirty="0" err="1" smtClean="0"/>
                  <a:t>n</a:t>
                </a:r>
                <a:r>
                  <a:rPr lang="en-US" altLang="zh-CN" sz="2400" dirty="0" smtClean="0"/>
                  <a:t>) </a:t>
                </a:r>
                <a:r>
                  <a:rPr lang="en-US" altLang="zh-CN" sz="2400" dirty="0"/>
                  <a:t>≤ </a:t>
                </a:r>
                <a:r>
                  <a:rPr lang="en-US" altLang="zh-CN" sz="2400" i="1" dirty="0" err="1"/>
                  <a:t>q</a:t>
                </a:r>
                <a:r>
                  <a:rPr lang="en-US" altLang="zh-CN" sz="2400" i="1" baseline="30000" dirty="0" err="1"/>
                  <a:t>n</a:t>
                </a:r>
                <a:r>
                  <a:rPr lang="en-US" altLang="zh-CN" sz="2400" i="1" dirty="0" err="1"/>
                  <a:t>d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x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 </a:t>
                </a:r>
                <a:r>
                  <a:rPr lang="en-US" altLang="zh-CN" sz="2400" i="1" dirty="0"/>
                  <a:t>x</a:t>
                </a:r>
                <a:r>
                  <a:rPr lang="en-US" altLang="zh-CN" sz="2400" baseline="-25000" dirty="0"/>
                  <a:t>0</a:t>
                </a:r>
                <a:r>
                  <a:rPr lang="en-US" altLang="zh-CN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: fixed point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𝑝𝑟𝑜𝑥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dirty="0" smtClean="0"/>
                  <a:t>is not a </a:t>
                </a:r>
                <a:r>
                  <a:rPr lang="en-US" altLang="zh-CN" dirty="0"/>
                  <a:t>contraction (unless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strongly convex), it </a:t>
                </a:r>
                <a:r>
                  <a:rPr lang="en-US" altLang="zh-CN" dirty="0" smtClean="0"/>
                  <a:t>is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firm </a:t>
                </a:r>
                <a:r>
                  <a:rPr lang="en-US" altLang="zh-CN" dirty="0" err="1" smtClean="0">
                    <a:solidFill>
                      <a:srgbClr val="C00000"/>
                    </a:solidFill>
                  </a:rPr>
                  <a:t>nonexpansiveness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 Simplest proximal algorithm: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0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3155323" y="2807593"/>
            <a:ext cx="734095" cy="1030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22959" y="4669499"/>
                <a:ext cx="7543801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669499"/>
                <a:ext cx="7543801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63357" y="5317066"/>
                <a:ext cx="2202141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𝑝𝑟𝑜𝑥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357" y="5317066"/>
                <a:ext cx="2202141" cy="411331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Moreau </a:t>
            </a:r>
            <a:r>
              <a:rPr lang="en-US" altLang="zh-CN" dirty="0" smtClean="0"/>
              <a:t>envelope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en-US" altLang="zh-CN" dirty="0"/>
                  <a:t>Moreau </a:t>
                </a:r>
                <a:r>
                  <a:rPr lang="en-US" altLang="zh-CN" dirty="0" smtClean="0"/>
                  <a:t>envelop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 smtClean="0"/>
              </a:p>
              <a:p>
                <a:pPr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min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iff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min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31881" y="2144380"/>
                <a:ext cx="371326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881" y="2144380"/>
                <a:ext cx="3713261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76942" y="3695562"/>
                <a:ext cx="4823138" cy="1337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inf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942" y="3695562"/>
                <a:ext cx="4823138" cy="1337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062708" y="6350682"/>
                <a:ext cx="3071738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708" y="6350682"/>
                <a:ext cx="3071738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526116" y="6375105"/>
                <a:ext cx="2536592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1200" i="1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116" y="6375105"/>
                <a:ext cx="2536592" cy="507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1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Moreau </a:t>
            </a:r>
            <a:r>
              <a:rPr lang="en-US" altLang="zh-CN" dirty="0" smtClean="0"/>
              <a:t>envelope Ⅱ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𝑝𝑟𝑜𝑥</m:t>
                        </m:r>
                      </m:e>
                      <m:sub>
                        <m:r>
                          <a:rPr lang="zh-CN" altLang="en-US" sz="22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 smtClean="0"/>
                  <a:t> </a:t>
                </a:r>
                <a:r>
                  <a:rPr lang="en-US" altLang="zh-CN" sz="2200" dirty="0" smtClean="0"/>
                  <a:t>can be viewed as a gradient </a:t>
                </a:r>
                <a:r>
                  <a:rPr lang="en-US" altLang="zh-CN" sz="2200" dirty="0" smtClean="0"/>
                  <a:t>descent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sz="22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CN" sz="22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 smtClean="0"/>
                  <a:t>Proof: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returns the (unique) point that actually achieves the infimum that defines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𝑝𝑟𝑜𝑥</m:t>
                              </m:r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𝑝𝑟𝑜𝑥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zh-CN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sz="21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1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𝑝𝑟𝑜𝑥</m:t>
                              </m:r>
                            </m:e>
                            <m:sub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4381845" y="3659987"/>
            <a:ext cx="426027" cy="39485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4381844" y="4764540"/>
            <a:ext cx="426027" cy="39485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142215" y="5356316"/>
                <a:ext cx="2905283" cy="315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𝑝𝑟𝑜𝑥</m:t>
                          </m:r>
                        </m:e>
                        <m:sub>
                          <m:r>
                            <a:rPr lang="zh-CN" altLang="en-US" sz="1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CN" sz="1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9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9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9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9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9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CN" sz="1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sz="1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CN" sz="1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19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15" y="5356316"/>
                <a:ext cx="2905283" cy="315856"/>
              </a:xfrm>
              <a:prstGeom prst="rect">
                <a:avLst/>
              </a:prstGeom>
              <a:blipFill>
                <a:blip r:embed="rId3"/>
                <a:stretch>
                  <a:fillRect l="-1468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062708" y="6350682"/>
                <a:ext cx="3071738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708" y="6350682"/>
                <a:ext cx="3071738" cy="507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5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R</a:t>
                </a:r>
                <a:r>
                  <a:rPr lang="en-US" altLang="zh-CN" dirty="0" smtClean="0"/>
                  <a:t>elationship with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35" b="-2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𝑝𝑟𝑜𝑥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𝜆𝜕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Proof: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𝜆𝜕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19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663347" y="4913938"/>
                <a:ext cx="359181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lim>
                      </m:limLow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47" y="4913938"/>
                <a:ext cx="3591817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556066" y="5792799"/>
                <a:ext cx="2122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66" y="5792799"/>
                <a:ext cx="212205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右箭头 17"/>
          <p:cNvSpPr/>
          <p:nvPr/>
        </p:nvSpPr>
        <p:spPr>
          <a:xfrm>
            <a:off x="4138293" y="5771472"/>
            <a:ext cx="913130" cy="41740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511595" y="5833586"/>
                <a:ext cx="148713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𝑝𝑟𝑜𝑥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595" y="5833586"/>
                <a:ext cx="1487137" cy="299249"/>
              </a:xfrm>
              <a:prstGeom prst="rect">
                <a:avLst/>
              </a:prstGeom>
              <a:blipFill>
                <a:blip r:embed="rId6"/>
                <a:stretch>
                  <a:fillRect l="-204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459255" y="1846180"/>
                <a:ext cx="29951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𝜆𝜕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single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valued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255" y="1846180"/>
                <a:ext cx="299511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右箭头 4"/>
          <p:cNvSpPr/>
          <p:nvPr/>
        </p:nvSpPr>
        <p:spPr>
          <a:xfrm>
            <a:off x="3752140" y="2520661"/>
            <a:ext cx="772305" cy="21821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237018" y="2836718"/>
            <a:ext cx="1018145" cy="332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上下箭头 7"/>
          <p:cNvSpPr/>
          <p:nvPr/>
        </p:nvSpPr>
        <p:spPr>
          <a:xfrm>
            <a:off x="4459255" y="3613227"/>
            <a:ext cx="175089" cy="48837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4459255" y="4648908"/>
            <a:ext cx="175089" cy="44231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062708" y="6350682"/>
                <a:ext cx="3082639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lim>
                      </m:limLow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708" y="6350682"/>
                <a:ext cx="3082639" cy="5073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6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Relationship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Ⅱ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35" b="-2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37363"/>
                <a:ext cx="7543801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is twice </a:t>
                </a:r>
                <a:r>
                  <a:rPr lang="en-US" altLang="zh-CN" dirty="0" smtClean="0"/>
                  <a:t>differentiable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)≻0</m:t>
                    </m:r>
                  </m:oMath>
                </a14:m>
                <a:r>
                  <a:rPr lang="en-US" altLang="zh-CN" dirty="0" smtClean="0"/>
                  <a:t>, as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𝑝𝑟𝑜𝑥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𝜆𝜕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l-GR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𝜊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first-order approximation near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second-order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approximation near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37363"/>
                <a:ext cx="7543801" cy="4023360"/>
              </a:xfrm>
              <a:blipFill>
                <a:blip r:embed="rId3"/>
                <a:stretch>
                  <a:fillRect l="-1939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59897" y="3216442"/>
                <a:ext cx="3424206" cy="425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897" y="3216442"/>
                <a:ext cx="3424206" cy="425116"/>
              </a:xfrm>
              <a:prstGeom prst="rect">
                <a:avLst/>
              </a:prstGeom>
              <a:blipFill>
                <a:blip r:embed="rId4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4524720" y="3641558"/>
            <a:ext cx="140277" cy="3069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03612" y="3948545"/>
                <a:ext cx="2782492" cy="464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612" y="3948545"/>
                <a:ext cx="2782492" cy="464807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56581" y="4925077"/>
                <a:ext cx="6357160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581" y="4925077"/>
                <a:ext cx="6357160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4501861" y="5453736"/>
            <a:ext cx="140277" cy="3069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37642" y="5633682"/>
                <a:ext cx="4448462" cy="768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642" y="5633682"/>
                <a:ext cx="4448462" cy="768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099386" y="5694916"/>
            <a:ext cx="345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Tikhonov-</a:t>
            </a:r>
          </a:p>
          <a:p>
            <a:r>
              <a:rPr lang="en-US" altLang="zh-CN" dirty="0"/>
              <a:t>regularized Newton update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062708" y="6350682"/>
                <a:ext cx="3070392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1200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12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708" y="6350682"/>
                <a:ext cx="3070392" cy="5073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3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flow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gradient flow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b="0" dirty="0" smtClean="0"/>
              </a:p>
              <a:p>
                <a:pPr marL="0" indent="0" algn="ctr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46243" y="2226259"/>
                <a:ext cx="2297231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243" y="2226259"/>
                <a:ext cx="2297231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013426"/>
            <a:ext cx="3639058" cy="2286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03825" y="5311061"/>
                <a:ext cx="2877326" cy="414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sz="1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zh-CN" altLang="en-US" sz="14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400" dirty="0" smtClean="0"/>
                  <a:t>  轨迹线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25" y="5311061"/>
                <a:ext cx="2877326" cy="414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6518" y="2968500"/>
                <a:ext cx="656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8" y="2968500"/>
                <a:ext cx="656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391357" y="5030421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357" y="5030421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885722" y="3741086"/>
                <a:ext cx="371387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C00000"/>
                    </a:solidFill>
                  </a:rPr>
                  <a:t>equilibrium 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points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平衡点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)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 are the minimizers of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722" y="3741086"/>
                <a:ext cx="3713872" cy="830997"/>
              </a:xfrm>
              <a:prstGeom prst="rect">
                <a:avLst/>
              </a:prstGeom>
              <a:blipFill>
                <a:blip r:embed="rId8"/>
                <a:stretch>
                  <a:fillRect l="-2459" t="-882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8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</a:t>
            </a:r>
            <a:r>
              <a:rPr lang="en-US" altLang="zh-CN" dirty="0" smtClean="0"/>
              <a:t>flow 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dirty="0" smtClean="0"/>
              <a:t>Forward </a:t>
            </a:r>
            <a:r>
              <a:rPr lang="en-US" altLang="zh-CN" dirty="0"/>
              <a:t>Euler </a:t>
            </a:r>
            <a:r>
              <a:rPr lang="en-US" altLang="zh-CN" dirty="0" smtClean="0"/>
              <a:t>discretization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B</a:t>
            </a:r>
            <a:r>
              <a:rPr lang="en-US" altLang="zh-CN" dirty="0" smtClean="0"/>
              <a:t>ackward </a:t>
            </a:r>
            <a:r>
              <a:rPr lang="en-US" altLang="zh-CN" dirty="0"/>
              <a:t>Euler discretization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89213" y="2312343"/>
                <a:ext cx="2493375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213" y="2312343"/>
                <a:ext cx="2493375" cy="653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4402627" y="3074611"/>
            <a:ext cx="384463" cy="16625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460735" y="3349236"/>
                <a:ext cx="24397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35" y="3349236"/>
                <a:ext cx="2439770" cy="404983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48170" y="4484708"/>
                <a:ext cx="2665025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170" y="4484708"/>
                <a:ext cx="2665025" cy="653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373662" y="5315805"/>
                <a:ext cx="26241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62" y="5315805"/>
                <a:ext cx="2624116" cy="404983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612810" y="5950299"/>
                <a:ext cx="4135619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h𝑓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10" y="5950299"/>
                <a:ext cx="4135619" cy="411331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/>
          <p:cNvSpPr/>
          <p:nvPr/>
        </p:nvSpPr>
        <p:spPr>
          <a:xfrm>
            <a:off x="4402627" y="5068346"/>
            <a:ext cx="384463" cy="16625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402626" y="5720788"/>
            <a:ext cx="384463" cy="16625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7549204" y="6415058"/>
                <a:ext cx="1594796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4" y="6415058"/>
                <a:ext cx="1594796" cy="442942"/>
              </a:xfrm>
              <a:prstGeom prst="rect">
                <a:avLst/>
              </a:prstGeom>
              <a:blipFill>
                <a:blip r:embed="rId7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/>
              <a:t>Proximal </a:t>
            </a:r>
            <a:r>
              <a:rPr lang="en-US" altLang="zh-CN" sz="5400" dirty="0" smtClean="0"/>
              <a:t>gradient method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9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min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b="0" dirty="0" smtClean="0"/>
                  <a:t>: convex &amp; differentiable(smooth)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b="0" dirty="0" smtClean="0"/>
                  <a:t>: convex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Lasso:	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MTL: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Matrix decomposition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84229" y="3423545"/>
                <a:ext cx="4653325" cy="867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29" y="3423545"/>
                <a:ext cx="4653325" cy="867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626821" y="4907318"/>
                <a:ext cx="422737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21" y="4907318"/>
                <a:ext cx="4227376" cy="373179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083082" y="491256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5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Proximal gradient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22959" y="2283208"/>
                <a:ext cx="5725391" cy="645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283208"/>
                <a:ext cx="5725391" cy="645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69026" y="3036627"/>
                <a:ext cx="7678882" cy="833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26" y="3036627"/>
                <a:ext cx="7678882" cy="833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0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2051796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Interpretations of proximal operator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Proximal algorithms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Summary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Q </a:t>
            </a:r>
            <a:r>
              <a:rPr lang="en-US" altLang="zh-CN" sz="2800" dirty="0"/>
              <a:t>&amp; A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Interpretation: fixed point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/>
                  <a:t> min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iff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𝜆𝜕</m:t>
                            </m:r>
                            <m:r>
                              <a:rPr lang="en-US" altLang="zh-CN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altLang="zh-CN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𝜆𝛻</m:t>
                        </m:r>
                        <m:r>
                          <a:rPr lang="en-US" altLang="zh-CN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  (forward-backward operator)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𝑝𝑟𝑜𝑥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100" dirty="0">
                    <a:solidFill>
                      <a:schemeClr val="tx1"/>
                    </a:solidFill>
                  </a:rPr>
                  <a:t> min </a:t>
                </a:r>
                <a14:m>
                  <m:oMath xmlns:m="http://schemas.openxmlformats.org/officeDocument/2006/math">
                    <m:r>
                      <a:rPr lang="en-US" altLang="zh-CN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1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sz="21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CN" sz="2100" dirty="0">
                    <a:solidFill>
                      <a:schemeClr val="tx1"/>
                    </a:solidFill>
                  </a:rPr>
                  <a:t> it’s fixed point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2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𝜆𝜕</m:t>
                            </m:r>
                            <m:r>
                              <a:rPr lang="en-US" altLang="zh-CN" sz="2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altLang="zh-CN" sz="2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𝜆𝛻</m:t>
                        </m:r>
                        <m:r>
                          <a:rPr lang="en-US" altLang="zh-CN" sz="2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zh-CN" altLang="en-US" sz="21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上下箭头 4"/>
          <p:cNvSpPr/>
          <p:nvPr/>
        </p:nvSpPr>
        <p:spPr>
          <a:xfrm>
            <a:off x="2795154" y="4488873"/>
            <a:ext cx="114301" cy="31172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Interpretation: gradient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92028" y="2213878"/>
                <a:ext cx="3482235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028" y="2213878"/>
                <a:ext cx="3482235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4525412" y="2830462"/>
            <a:ext cx="176645" cy="25977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841103" y="3053216"/>
                <a:ext cx="3684150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103" y="3053216"/>
                <a:ext cx="3684150" cy="653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877039" y="4110582"/>
                <a:ext cx="347338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39" y="4110582"/>
                <a:ext cx="3473387" cy="374270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4525411" y="3733745"/>
            <a:ext cx="176645" cy="25977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min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 smtClean="0"/>
                  <a:t>: convex, may </a:t>
                </a:r>
                <a:r>
                  <a:rPr lang="en-US" altLang="zh-CN" dirty="0" err="1" smtClean="0"/>
                  <a:t>nonsmooth</a:t>
                </a:r>
                <a:endParaRPr lang="en-US" altLang="zh-CN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sz="2800" dirty="0" smtClean="0"/>
                  <a:t>alternating </a:t>
                </a:r>
                <a:r>
                  <a:rPr lang="en-US" altLang="zh-CN" sz="2800" dirty="0"/>
                  <a:t>direction method of multipliers (ADMM)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36634" y="3171380"/>
                <a:ext cx="2716449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34" y="3171380"/>
                <a:ext cx="2716449" cy="411331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36634" y="3838785"/>
                <a:ext cx="2944075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34" y="3838785"/>
                <a:ext cx="2944075" cy="411651"/>
              </a:xfrm>
              <a:prstGeom prst="rect">
                <a:avLst/>
              </a:prstGeom>
              <a:blipFill>
                <a:blip r:embed="rId4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36634" y="4534087"/>
                <a:ext cx="279012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34" y="4534087"/>
                <a:ext cx="2790123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7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Separable sum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, then</a:t>
                </a:r>
              </a:p>
              <a:p>
                <a:pPr algn="ctr"/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𝑝𝑟𝑜𝑥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𝑝𝑟𝑜𝑥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, 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𝑝𝑟𝑜𝑥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𝑝𝑟𝑜𝑥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dirty="0" smtClean="0"/>
                  <a:t>Tip: </a:t>
                </a:r>
              </a:p>
              <a:p>
                <a:pPr marL="0" indent="0" algn="ctr">
                  <a:buNone/>
                </a:pPr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52036" y="4360304"/>
                <a:ext cx="5885645" cy="1337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lim>
                      </m:limLow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lim>
                      </m:limLow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36" y="4360304"/>
                <a:ext cx="5885645" cy="1337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2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and </a:t>
            </a:r>
            <a:r>
              <a:rPr lang="en-US" altLang="zh-CN" dirty="0" smtClean="0"/>
              <a:t>Distributed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2130136"/>
                <a:ext cx="7543801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min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     	      min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2130136"/>
                <a:ext cx="7543801" cy="4023360"/>
              </a:xfrm>
              <a:blipFill>
                <a:blip r:embed="rId2"/>
                <a:stretch>
                  <a:fillRect l="-1939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3013364" y="2203490"/>
            <a:ext cx="748145" cy="1870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06869" y="1845730"/>
                <a:ext cx="2691571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69" y="1845730"/>
                <a:ext cx="2691571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13364" y="3231834"/>
                <a:ext cx="2821798" cy="416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64" y="3231834"/>
                <a:ext cx="2821798" cy="41626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13364" y="3932508"/>
                <a:ext cx="2967864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64" y="3932508"/>
                <a:ext cx="2967864" cy="506870"/>
              </a:xfrm>
              <a:prstGeom prst="rect">
                <a:avLst/>
              </a:prstGeom>
              <a:blipFill>
                <a:blip r:embed="rId5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013364" y="4724045"/>
                <a:ext cx="279012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64" y="4724045"/>
                <a:ext cx="2790123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4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- LASSO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examples,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=2500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features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,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7" y="3727200"/>
            <a:ext cx="7814663" cy="14370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08421" y="5185064"/>
            <a:ext cx="417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Comparing algorithms for solving the lasso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4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Experiment – Matrix decomposition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 smtClean="0"/>
                  <a:t>: rank 4,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: sparse,  V: noise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independently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: density 0.05, sampled uniformly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−10,10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93" y="3653083"/>
            <a:ext cx="4277322" cy="23625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2078" y="5869094"/>
            <a:ext cx="696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Comparing CVX and ADMM for solving a matrix decomposition problem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3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&amp; Resource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Boyd et.al: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Much like Newton’s method is a standard tool for </a:t>
            </a:r>
            <a:r>
              <a:rPr lang="en-US" altLang="zh-CN" dirty="0" smtClean="0"/>
              <a:t>solving </a:t>
            </a:r>
            <a:r>
              <a:rPr lang="en-US" altLang="zh-CN" dirty="0"/>
              <a:t>unconstrained smooth optimization problems of modest size, </a:t>
            </a:r>
            <a:r>
              <a:rPr lang="en-US" altLang="zh-CN" dirty="0" smtClean="0"/>
              <a:t>proximal </a:t>
            </a:r>
            <a:r>
              <a:rPr lang="en-US" altLang="zh-CN" dirty="0"/>
              <a:t>algorithms can be viewed as an analogous tool for </a:t>
            </a:r>
            <a:r>
              <a:rPr lang="en-US" altLang="zh-CN" dirty="0" err="1"/>
              <a:t>nonsmooth</a:t>
            </a:r>
            <a:r>
              <a:rPr lang="en-US" altLang="zh-CN" dirty="0"/>
              <a:t>, </a:t>
            </a:r>
            <a:r>
              <a:rPr lang="en-US" altLang="zh-CN" dirty="0" smtClean="0"/>
              <a:t>constrained</a:t>
            </a:r>
            <a:r>
              <a:rPr lang="en-US" altLang="zh-CN" dirty="0"/>
              <a:t>, large-scale, or distributed versions of these problems</a:t>
            </a:r>
            <a:r>
              <a:rPr lang="en-US" altLang="zh-CN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Resource: </a:t>
            </a:r>
            <a:r>
              <a:rPr lang="en-US" altLang="zh-CN" sz="2400" dirty="0">
                <a:hlinkClick r:id="rId2"/>
              </a:rPr>
              <a:t>http://stanford.edu/~</a:t>
            </a:r>
            <a:r>
              <a:rPr lang="en-US" altLang="zh-CN" sz="2400" dirty="0" smtClean="0">
                <a:hlinkClick r:id="rId2"/>
              </a:rPr>
              <a:t>boyd/admm.html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5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211" y="1305791"/>
            <a:ext cx="7533409" cy="39395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5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zh-CN" altLang="en-US" sz="2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91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Optimize smooth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2000281"/>
                <a:ext cx="7543801" cy="4023360"/>
              </a:xfrm>
            </p:spPr>
            <p:txBody>
              <a:bodyPr/>
              <a:lstStyle/>
              <a:p>
                <a:pPr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dirty="0" smtClean="0"/>
                  <a:t>Support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 convex and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smooth</a:t>
                </a:r>
                <a:r>
                  <a:rPr lang="en-US" altLang="zh-CN" dirty="0" smtClean="0"/>
                  <a:t> function </a:t>
                </a:r>
              </a:p>
              <a:p>
                <a:pPr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dirty="0" smtClean="0"/>
                  <a:t>Gradient descent: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>
                  <a:buSzPct val="50000"/>
                  <a:buFont typeface="Wingdings" panose="05000000000000000000" pitchFamily="2" charset="2"/>
                  <a:buChar char="l"/>
                </a:pPr>
                <a:r>
                  <a:rPr lang="en-US" altLang="zh-CN" dirty="0" smtClean="0"/>
                  <a:t>Newton’s methods: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buSzPct val="50000"/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buSzPct val="50000"/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2000281"/>
                <a:ext cx="7543801" cy="4023360"/>
              </a:xfrm>
              <a:blipFill>
                <a:blip r:embed="rId2"/>
                <a:stretch>
                  <a:fillRect l="-969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25" y="3342325"/>
            <a:ext cx="2893267" cy="309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Subgradient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2051796"/>
                <a:ext cx="7543801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a 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subgradient</a:t>
                </a:r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at </a:t>
                </a:r>
                <a:r>
                  <a:rPr lang="en-US" altLang="zh-CN" dirty="0"/>
                  <a:t>x </a:t>
                </a:r>
                <a:r>
                  <a:rPr lang="en-US" altLang="zh-CN" dirty="0" smtClean="0"/>
                  <a:t>if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2051796"/>
                <a:ext cx="7543801" cy="4023360"/>
              </a:xfrm>
              <a:blipFill>
                <a:blip r:embed="rId2"/>
                <a:stretch>
                  <a:fillRect l="-2019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23" y="2858395"/>
            <a:ext cx="7335274" cy="2410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43134" y="5268556"/>
                <a:ext cx="65357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are </a:t>
                </a:r>
                <a:r>
                  <a:rPr lang="en-US" altLang="zh-CN" dirty="0" err="1"/>
                  <a:t>subgradients</a:t>
                </a:r>
                <a:r>
                  <a:rPr lang="en-US" altLang="zh-CN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is </a:t>
                </a:r>
                <a:r>
                  <a:rPr lang="en-US" altLang="zh-CN" dirty="0"/>
                  <a:t>a </a:t>
                </a:r>
                <a:r>
                  <a:rPr lang="en-US" altLang="zh-CN" dirty="0" err="1"/>
                  <a:t>subgradient</a:t>
                </a:r>
                <a:r>
                  <a:rPr lang="en-US" altLang="zh-CN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34" y="5268556"/>
                <a:ext cx="653570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6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Subgradient</a:t>
            </a:r>
            <a:r>
              <a:rPr lang="en-US" altLang="zh-CN" dirty="0" smtClean="0"/>
              <a:t> descent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/>
                  <a:t>, Convex function</a:t>
                </a:r>
              </a:p>
              <a:p>
                <a:pPr marL="0" indent="0">
                  <a:lnSpc>
                    <a:spcPct val="150000"/>
                  </a:lnSpc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 smtClean="0"/>
                  <a:t> denotes a </a:t>
                </a:r>
                <a:r>
                  <a:rPr lang="en-US" altLang="zh-CN" dirty="0" err="1" smtClean="0"/>
                  <a:t>subgradient</a:t>
                </a:r>
                <a:r>
                  <a:rPr lang="en-US" altLang="zh-CN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Maintain a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 that keeps track of the lowest objective function value found so far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𝑏𝑒𝑠𝑡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Proximal operator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4" y="2691636"/>
            <a:ext cx="2974540" cy="270988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32572" y="1857158"/>
                <a:ext cx="452457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572" y="1857158"/>
                <a:ext cx="4524572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0" y="5195224"/>
            <a:ext cx="470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Evaluating a proximal operator at various points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797500" y="2802115"/>
                <a:ext cx="6222076" cy="1106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Proximal descent: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zh-CN" alt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𝑝𝑟𝑜𝑥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 smtClean="0"/>
              </a:p>
              <a:p>
                <a:pPr marL="342900" indent="-342900">
                  <a:lnSpc>
                    <a:spcPct val="150000"/>
                  </a:lnSpc>
                  <a:buSzPct val="80000"/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min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500" y="2802115"/>
                <a:ext cx="6222076" cy="1106650"/>
              </a:xfrm>
              <a:prstGeom prst="rect">
                <a:avLst/>
              </a:prstGeom>
              <a:blipFill>
                <a:blip r:embed="rId4"/>
                <a:stretch>
                  <a:fillRect l="-1567" t="-1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97500" y="3668825"/>
                <a:ext cx="3159070" cy="632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500" y="3668825"/>
                <a:ext cx="3159070" cy="632224"/>
              </a:xfrm>
              <a:prstGeom prst="rect">
                <a:avLst/>
              </a:prstGeom>
              <a:blipFill>
                <a:blip r:embed="rId5"/>
                <a:stretch>
                  <a:fillRect l="-1351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797500" y="4360746"/>
                <a:ext cx="2532809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500" y="4360746"/>
                <a:ext cx="2532809" cy="374270"/>
              </a:xfrm>
              <a:prstGeom prst="rect">
                <a:avLst/>
              </a:prstGeom>
              <a:blipFill>
                <a:blip r:embed="rId6"/>
                <a:stretch>
                  <a:fillRect l="-1687" t="-1613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3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Interpretations</a:t>
            </a:r>
            <a:r>
              <a:rPr lang="en-US" altLang="zh-CN" sz="4000" dirty="0" smtClean="0"/>
              <a:t> of proximal </a:t>
            </a:r>
            <a:r>
              <a:rPr lang="en-US" altLang="zh-CN" sz="4000" dirty="0"/>
              <a:t>operator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2178243"/>
                <a:ext cx="7543801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</a:t>
                </a:r>
                <a:r>
                  <a:rPr lang="en-US" altLang="zh-CN" i="1" dirty="0" smtClean="0"/>
                  <a:t>indicator function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i="1" dirty="0"/>
                  <a:t> </a:t>
                </a:r>
                <a:r>
                  <a:rPr lang="en-US" altLang="zh-CN" dirty="0" smtClean="0"/>
                  <a:t>Fixed point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i="1" dirty="0"/>
                  <a:t> </a:t>
                </a:r>
                <a:r>
                  <a:rPr lang="en-US" altLang="zh-CN" dirty="0"/>
                  <a:t>Moreau </a:t>
                </a:r>
                <a:r>
                  <a:rPr lang="en-US" altLang="zh-CN" dirty="0" smtClean="0"/>
                  <a:t>envelop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 Relationship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 Gradient flow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2178243"/>
                <a:ext cx="7543801" cy="4023360"/>
              </a:xfrm>
              <a:blipFill>
                <a:blip r:embed="rId2"/>
                <a:stretch>
                  <a:fillRect l="-1939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indicator function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2090433"/>
                <a:ext cx="7543801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2090433"/>
                <a:ext cx="7543801" cy="40233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22959" y="3076255"/>
                <a:ext cx="7543801" cy="1025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076255"/>
                <a:ext cx="7543801" cy="1025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2959" y="4102113"/>
                <a:ext cx="6166240" cy="709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limLow>
                      <m:limLow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li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‖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‖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: Euclidean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projection</a:t>
                </a:r>
                <a:r>
                  <a:rPr lang="en-US" altLang="zh-CN" dirty="0" smtClean="0"/>
                  <a:t> of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CN" dirty="0" smtClean="0"/>
                  <a:t> onto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102113"/>
                <a:ext cx="6166240" cy="709361"/>
              </a:xfrm>
              <a:prstGeom prst="rect">
                <a:avLst/>
              </a:prstGeom>
              <a:blipFill>
                <a:blip r:embed="rId5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Fixed point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/>
                  <a:t>minimizes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if and only </a:t>
                </a:r>
                <a:r>
                  <a:rPr lang="en-US" altLang="zh-CN" dirty="0" smtClean="0"/>
                  <a:t>if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proof: </a:t>
                </a:r>
                <a:r>
                  <a:rPr lang="en-US" altLang="zh-CN" sz="1800" dirty="0" smtClean="0"/>
                  <a:t>1) 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800" dirty="0" smtClean="0"/>
                  <a:t> for any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 smtClean="0"/>
                  <a:t>, then</a:t>
                </a:r>
              </a:p>
              <a:p>
                <a:pPr marL="201168" lvl="1" indent="0">
                  <a:buNone/>
                </a:pPr>
                <a:endParaRPr lang="en-US" altLang="zh-CN" dirty="0" smtClean="0"/>
              </a:p>
              <a:p>
                <a:pPr marL="201168" lvl="1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/>
                  <a:t> min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,  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marL="201168" lvl="1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 min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if any only if </a:t>
                </a:r>
              </a:p>
              <a:p>
                <a:pPr marL="201168" lvl="1" indent="0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/>
                  <a:t>, i.e.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 marL="201168" lvl="1" indent="0">
                  <a:lnSpc>
                    <a:spcPct val="160000"/>
                  </a:lnSpc>
                  <a:buNone/>
                </a:pPr>
                <a:r>
                  <a:rPr lang="en-US" altLang="zh-CN" sz="2000" dirty="0" smtClean="0"/>
                  <a:t>   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/>
                  <a:t> min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201168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51687" y="3091931"/>
                <a:ext cx="5686343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87" y="3091931"/>
                <a:ext cx="5686343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867206" y="6350682"/>
                <a:ext cx="3276794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120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d>
                        <m:dPr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12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</m:e>
                            <m:sub>
                              <m: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206" y="6350682"/>
                <a:ext cx="3276794" cy="507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8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681</TotalTime>
  <Words>1552</Words>
  <Application>Microsoft Office PowerPoint</Application>
  <PresentationFormat>全屏显示(4:3)</PresentationFormat>
  <Paragraphs>188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宋体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1_HDOfficeLightV0</vt:lpstr>
      <vt:lpstr>回顾</vt:lpstr>
      <vt:lpstr>Proximal Algorithms</vt:lpstr>
      <vt:lpstr>Overview</vt:lpstr>
      <vt:lpstr>Optimize smooth function</vt:lpstr>
      <vt:lpstr>Subgradient  </vt:lpstr>
      <vt:lpstr>Subgradient descent</vt:lpstr>
      <vt:lpstr>Proximal operator</vt:lpstr>
      <vt:lpstr>Interpretations of proximal operator</vt:lpstr>
      <vt:lpstr>f is the indicator function</vt:lpstr>
      <vt:lpstr>Fixed point</vt:lpstr>
      <vt:lpstr>Fixed point Ⅱ</vt:lpstr>
      <vt:lpstr>Moreau envelope</vt:lpstr>
      <vt:lpstr>Moreau envelope Ⅱ</vt:lpstr>
      <vt:lpstr>Relationship with ∂f</vt:lpstr>
      <vt:lpstr>Relationship with ∂f Ⅱ</vt:lpstr>
      <vt:lpstr>Gradient flow</vt:lpstr>
      <vt:lpstr>Gradient flow Ⅱ</vt:lpstr>
      <vt:lpstr>Proximal gradient method  </vt:lpstr>
      <vt:lpstr>Problem </vt:lpstr>
      <vt:lpstr>Proximal gradient method</vt:lpstr>
      <vt:lpstr>Interpretation: fixed point </vt:lpstr>
      <vt:lpstr>Interpretation: gradient flow</vt:lpstr>
      <vt:lpstr>ADMM</vt:lpstr>
      <vt:lpstr>Separable sum</vt:lpstr>
      <vt:lpstr>Parallel and Distributed</vt:lpstr>
      <vt:lpstr>Experiment - LASSO</vt:lpstr>
      <vt:lpstr>Experiment – Matrix decomposition</vt:lpstr>
      <vt:lpstr>Summary &amp; Resource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Proximal Algorithms</dc:title>
  <dc:creator>刘精昌</dc:creator>
  <cp:lastModifiedBy>刘精昌</cp:lastModifiedBy>
  <cp:revision>133</cp:revision>
  <dcterms:created xsi:type="dcterms:W3CDTF">2016-11-15T13:46:32Z</dcterms:created>
  <dcterms:modified xsi:type="dcterms:W3CDTF">2016-11-17T08:43:53Z</dcterms:modified>
</cp:coreProperties>
</file>