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drawings/drawing4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68" r:id="rId6"/>
    <p:sldId id="265" r:id="rId7"/>
    <p:sldId id="260" r:id="rId8"/>
    <p:sldId id="269" r:id="rId9"/>
    <p:sldId id="277" r:id="rId10"/>
    <p:sldId id="278" r:id="rId11"/>
    <p:sldId id="279" r:id="rId12"/>
    <p:sldId id="272" r:id="rId13"/>
    <p:sldId id="274" r:id="rId14"/>
    <p:sldId id="276" r:id="rId15"/>
    <p:sldId id="25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6" autoAdjust="0"/>
    <p:restoredTop sz="95441" autoAdjust="0"/>
  </p:normalViewPr>
  <p:slideViewPr>
    <p:cSldViewPr snapToGrid="0">
      <p:cViewPr>
        <p:scale>
          <a:sx n="70" d="100"/>
          <a:sy n="70" d="100"/>
        </p:scale>
        <p:origin x="61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oleObject" Target="file:///C:\Users\39393\Downloads\plots%20(1)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39393\Downloads\plots%20(1)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3.xml"/><Relationship Id="rId4" Type="http://schemas.openxmlformats.org/officeDocument/2006/relationships/oleObject" Target="file:///C:\Users\39393\Downloads\plots%20(1)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5" Type="http://schemas.openxmlformats.org/officeDocument/2006/relationships/chartUserShapes" Target="../drawings/drawing4.xml"/><Relationship Id="rId4" Type="http://schemas.openxmlformats.org/officeDocument/2006/relationships/oleObject" Target="file:///C:\Users\39393\Downloads\plots%20(1)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600" b="1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it-IT" sz="1600" b="1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Rules installation time - MININET SIMULATOR</a:t>
            </a:r>
          </a:p>
        </c:rich>
      </c:tx>
      <c:layout>
        <c:manualLayout>
          <c:xMode val="edge"/>
          <c:yMode val="edge"/>
          <c:x val="0.18551571945604575"/>
          <c:y val="3.32690558486447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0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lang="it-IT" sz="1600" b="1" i="0" u="none" strike="noStrike" kern="120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3962169034458691"/>
          <c:y val="0.17139343692687922"/>
          <c:w val="0.84270764147651156"/>
          <c:h val="0.71952606405960606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val>
            <c:numRef>
              <c:f>Foglio3!$A$1:$A$10</c:f>
              <c:numCache>
                <c:formatCode>General</c:formatCode>
                <c:ptCount val="10"/>
                <c:pt idx="0">
                  <c:v>6.803E-3</c:v>
                </c:pt>
                <c:pt idx="1">
                  <c:v>7.3720000000000001E-3</c:v>
                </c:pt>
                <c:pt idx="2">
                  <c:v>7.3730000000000002E-3</c:v>
                </c:pt>
                <c:pt idx="3">
                  <c:v>7.3740000000000003E-3</c:v>
                </c:pt>
                <c:pt idx="4">
                  <c:v>7.3749999999999996E-3</c:v>
                </c:pt>
                <c:pt idx="5">
                  <c:v>7.3759999999999997E-3</c:v>
                </c:pt>
                <c:pt idx="6">
                  <c:v>7.3769999999999999E-3</c:v>
                </c:pt>
                <c:pt idx="7">
                  <c:v>7.378E-3</c:v>
                </c:pt>
                <c:pt idx="8">
                  <c:v>7.3790000000000001E-3</c:v>
                </c:pt>
                <c:pt idx="9">
                  <c:v>7.3800000000000003E-3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9E-4342-A400-FEF49CA3C17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564886520"/>
        <c:axId val="564888440"/>
      </c:barChart>
      <c:lineChart>
        <c:grouping val="standard"/>
        <c:varyColors val="0"/>
        <c:ser>
          <c:idx val="1"/>
          <c:order val="1"/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49E-4342-A400-FEF49CA3C17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49E-4342-A400-FEF49CA3C17A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49E-4342-A400-FEF49CA3C17A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49E-4342-A400-FEF49CA3C17A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49E-4342-A400-FEF49CA3C17A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49E-4342-A400-FEF49CA3C17A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49E-4342-A400-FEF49CA3C17A}"/>
                </c:ext>
              </c:extLst>
            </c:dLbl>
            <c:dLbl>
              <c:idx val="7"/>
              <c:layout>
                <c:manualLayout>
                  <c:x val="-0.5865514642973737"/>
                  <c:y val="-5.99419319628888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49E-4342-A400-FEF49CA3C17A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49E-4342-A400-FEF49CA3C17A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649E-4342-A400-FEF49CA3C17A}"/>
                </c:ext>
              </c:extLst>
            </c:dLbl>
            <c:spPr>
              <a:noFill/>
              <a:ln w="3175">
                <a:solidFill>
                  <a:schemeClr val="bg2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Foglio3!$B$1:$B$10</c:f>
              <c:numCache>
                <c:formatCode>General</c:formatCode>
                <c:ptCount val="10"/>
                <c:pt idx="0">
                  <c:v>7.3187E-3</c:v>
                </c:pt>
                <c:pt idx="1">
                  <c:v>7.3187E-3</c:v>
                </c:pt>
                <c:pt idx="2">
                  <c:v>7.3187E-3</c:v>
                </c:pt>
                <c:pt idx="3">
                  <c:v>7.3187E-3</c:v>
                </c:pt>
                <c:pt idx="4">
                  <c:v>7.3187E-3</c:v>
                </c:pt>
                <c:pt idx="5">
                  <c:v>7.3187E-3</c:v>
                </c:pt>
                <c:pt idx="6">
                  <c:v>7.3187E-3</c:v>
                </c:pt>
                <c:pt idx="7">
                  <c:v>7.3187E-3</c:v>
                </c:pt>
                <c:pt idx="8">
                  <c:v>7.3187E-3</c:v>
                </c:pt>
                <c:pt idx="9">
                  <c:v>7.3187E-3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649E-4342-A400-FEF49CA3C1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4886520"/>
        <c:axId val="564888440"/>
      </c:lineChart>
      <c:catAx>
        <c:axId val="564886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Experiments</a:t>
                </a:r>
              </a:p>
            </c:rich>
          </c:tx>
          <c:layout>
            <c:manualLayout>
              <c:xMode val="edge"/>
              <c:yMode val="edge"/>
              <c:x val="0.4541458992356272"/>
              <c:y val="0.937213752956157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4888440"/>
        <c:crosses val="autoZero"/>
        <c:auto val="1"/>
        <c:lblAlgn val="ctr"/>
        <c:lblOffset val="100"/>
        <c:noMultiLvlLbl val="0"/>
      </c:catAx>
      <c:valAx>
        <c:axId val="564888440"/>
        <c:scaling>
          <c:orientation val="minMax"/>
          <c:max val="1.0000000000000002E-2"/>
          <c:min val="0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0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Time(s)</a:t>
                </a:r>
              </a:p>
            </c:rich>
          </c:tx>
          <c:layout>
            <c:manualLayout>
              <c:xMode val="edge"/>
              <c:yMode val="edge"/>
              <c:x val="3.6074997748533733E-2"/>
              <c:y val="0.474824532514736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0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.00" sourceLinked="0"/>
        <c:majorTickMark val="in"/>
        <c:minorTickMark val="none"/>
        <c:tickLblPos val="low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4886520"/>
        <c:crosses val="autoZero"/>
        <c:crossBetween val="between"/>
        <c:majorUnit val="1.5000000000000005E-3"/>
        <c:minorUnit val="1.0000000000000002E-3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Rules installation time - TESTBED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8.1540903772570589E-2"/>
          <c:y val="0.10999867567209641"/>
          <c:w val="0.90078841349650574"/>
          <c:h val="0.78092091885415393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val>
            <c:numRef>
              <c:f>Foglio1!$A$1:$A$8</c:f>
              <c:numCache>
                <c:formatCode>General</c:formatCode>
                <c:ptCount val="8"/>
                <c:pt idx="0">
                  <c:v>0.27818399999999999</c:v>
                </c:pt>
                <c:pt idx="1">
                  <c:v>4.4990000000000004E-3</c:v>
                </c:pt>
                <c:pt idx="2">
                  <c:v>8.8248999999999994E-2</c:v>
                </c:pt>
                <c:pt idx="3">
                  <c:v>0.444517</c:v>
                </c:pt>
                <c:pt idx="4">
                  <c:v>0.33728000000000002</c:v>
                </c:pt>
                <c:pt idx="5">
                  <c:v>1.817E-3</c:v>
                </c:pt>
                <c:pt idx="6" formatCode="#,##0">
                  <c:v>1.0885769999999999</c:v>
                </c:pt>
                <c:pt idx="7">
                  <c:v>0.30131999999999998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0D-4DFF-AD12-507EA1F0567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564886520"/>
        <c:axId val="564888440"/>
      </c:barChart>
      <c:lineChart>
        <c:grouping val="standard"/>
        <c:varyColors val="0"/>
        <c:ser>
          <c:idx val="1"/>
          <c:order val="1"/>
          <c:tx>
            <c:v>Average+Foglio1!$B$1:$B$8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C0D-4DFF-AD12-507EA1F0567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C0D-4DFF-AD12-507EA1F0567E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C0D-4DFF-AD12-507EA1F0567E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C0D-4DFF-AD12-507EA1F0567E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C0D-4DFF-AD12-507EA1F0567E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C0D-4DFF-AD12-507EA1F0567E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C0D-4DFF-AD12-507EA1F0567E}"/>
                </c:ext>
              </c:extLst>
            </c:dLbl>
            <c:dLbl>
              <c:idx val="7"/>
              <c:layout>
                <c:manualLayout>
                  <c:x val="-0.82248995983935747"/>
                  <c:y val="-2.38379022646007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C0D-4DFF-AD12-507EA1F0567E}"/>
                </c:ext>
              </c:extLst>
            </c:dLbl>
            <c:spPr>
              <a:noFill/>
              <a:ln w="3175">
                <a:solidFill>
                  <a:schemeClr val="bg2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Foglio1!$B$1:$B$8</c:f>
              <c:numCache>
                <c:formatCode>General</c:formatCode>
                <c:ptCount val="8"/>
                <c:pt idx="0">
                  <c:v>0.31805537499999997</c:v>
                </c:pt>
                <c:pt idx="1">
                  <c:v>0.31805537499999997</c:v>
                </c:pt>
                <c:pt idx="2">
                  <c:v>0.31805537499999997</c:v>
                </c:pt>
                <c:pt idx="3">
                  <c:v>0.31805537499999997</c:v>
                </c:pt>
                <c:pt idx="4">
                  <c:v>0.31805537499999997</c:v>
                </c:pt>
                <c:pt idx="5">
                  <c:v>0.31805537499999997</c:v>
                </c:pt>
                <c:pt idx="6">
                  <c:v>0.31805537499999997</c:v>
                </c:pt>
                <c:pt idx="7">
                  <c:v>0.31805537499999997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BC0D-4DFF-AD12-507EA1F056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4886520"/>
        <c:axId val="564888440"/>
      </c:lineChart>
      <c:catAx>
        <c:axId val="564886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Experiments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4888440"/>
        <c:crosses val="autoZero"/>
        <c:auto val="1"/>
        <c:lblAlgn val="ctr"/>
        <c:lblOffset val="100"/>
        <c:noMultiLvlLbl val="0"/>
      </c:catAx>
      <c:valAx>
        <c:axId val="564888440"/>
        <c:scaling>
          <c:orientation val="minMax"/>
          <c:max val="1.1000000000000001"/>
          <c:min val="0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.00" sourceLinked="0"/>
        <c:majorTickMark val="in"/>
        <c:minorTickMark val="none"/>
        <c:tickLblPos val="low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4886520"/>
        <c:crosses val="autoZero"/>
        <c:crossBetween val="between"/>
        <c:majorUnit val="0.1"/>
        <c:minorUnit val="1.0000000000000002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Path modification time - TESTBED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8.1540903772570589E-2"/>
          <c:y val="0.10999867567209641"/>
          <c:w val="0.90078841349650574"/>
          <c:h val="0.78092091885415393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val>
            <c:numRef>
              <c:f>Foglio2!$A$1:$A$10</c:f>
              <c:numCache>
                <c:formatCode>General</c:formatCode>
                <c:ptCount val="10"/>
                <c:pt idx="0">
                  <c:v>0.32311400000000001</c:v>
                </c:pt>
                <c:pt idx="1">
                  <c:v>5.3769999999999998E-3</c:v>
                </c:pt>
                <c:pt idx="2">
                  <c:v>0.16966500000000001</c:v>
                </c:pt>
                <c:pt idx="3">
                  <c:v>3.1700000000000001E-3</c:v>
                </c:pt>
                <c:pt idx="4">
                  <c:v>4.6899999999999997E-3</c:v>
                </c:pt>
                <c:pt idx="5">
                  <c:v>8.0492999999999995E-2</c:v>
                </c:pt>
                <c:pt idx="6">
                  <c:v>2.7060000000000001E-3</c:v>
                </c:pt>
                <c:pt idx="7">
                  <c:v>0.23216600000000001</c:v>
                </c:pt>
                <c:pt idx="8">
                  <c:v>4.8269999999999997E-3</c:v>
                </c:pt>
                <c:pt idx="9">
                  <c:v>3.8310000000000002E-3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80-4128-AC1C-1C46AE7F1D5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564886520"/>
        <c:axId val="564888440"/>
      </c:barChart>
      <c:lineChart>
        <c:grouping val="standard"/>
        <c:varyColors val="0"/>
        <c:ser>
          <c:idx val="1"/>
          <c:order val="1"/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780-4128-AC1C-1C46AE7F1D5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780-4128-AC1C-1C46AE7F1D5D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780-4128-AC1C-1C46AE7F1D5D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780-4128-AC1C-1C46AE7F1D5D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780-4128-AC1C-1C46AE7F1D5D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780-4128-AC1C-1C46AE7F1D5D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780-4128-AC1C-1C46AE7F1D5D}"/>
                </c:ext>
              </c:extLst>
            </c:dLbl>
            <c:dLbl>
              <c:idx val="7"/>
              <c:layout>
                <c:manualLayout>
                  <c:x val="-0.24406594950584956"/>
                  <c:y val="-0.1027036889584225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780-4128-AC1C-1C46AE7F1D5D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780-4128-AC1C-1C46AE7F1D5D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780-4128-AC1C-1C46AE7F1D5D}"/>
                </c:ext>
              </c:extLst>
            </c:dLbl>
            <c:spPr>
              <a:noFill/>
              <a:ln w="3175">
                <a:solidFill>
                  <a:schemeClr val="bg2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Foglio2!$B$1:$B$10</c:f>
              <c:numCache>
                <c:formatCode>General</c:formatCode>
                <c:ptCount val="10"/>
                <c:pt idx="0">
                  <c:v>8.3003900000000005E-2</c:v>
                </c:pt>
                <c:pt idx="1">
                  <c:v>8.3003900000000005E-2</c:v>
                </c:pt>
                <c:pt idx="2">
                  <c:v>8.3003900000000005E-2</c:v>
                </c:pt>
                <c:pt idx="3">
                  <c:v>8.3003900000000005E-2</c:v>
                </c:pt>
                <c:pt idx="4">
                  <c:v>8.3003900000000005E-2</c:v>
                </c:pt>
                <c:pt idx="5">
                  <c:v>8.3003900000000005E-2</c:v>
                </c:pt>
                <c:pt idx="6">
                  <c:v>8.3003900000000005E-2</c:v>
                </c:pt>
                <c:pt idx="7">
                  <c:v>8.3003900000000005E-2</c:v>
                </c:pt>
                <c:pt idx="8">
                  <c:v>8.3003900000000005E-2</c:v>
                </c:pt>
                <c:pt idx="9">
                  <c:v>8.3003900000000005E-2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2780-4128-AC1C-1C46AE7F1D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4886520"/>
        <c:axId val="564888440"/>
      </c:lineChart>
      <c:catAx>
        <c:axId val="564886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Experiments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4888440"/>
        <c:crosses val="autoZero"/>
        <c:auto val="1"/>
        <c:lblAlgn val="ctr"/>
        <c:lblOffset val="100"/>
        <c:noMultiLvlLbl val="0"/>
      </c:catAx>
      <c:valAx>
        <c:axId val="564888440"/>
        <c:scaling>
          <c:orientation val="minMax"/>
          <c:max val="0.33000000000000007"/>
          <c:min val="0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.00" sourceLinked="0"/>
        <c:majorTickMark val="in"/>
        <c:minorTickMark val="none"/>
        <c:tickLblPos val="low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4886520"/>
        <c:crosses val="autoZero"/>
        <c:crossBetween val="between"/>
        <c:majorUnit val="0.1"/>
        <c:minorUnit val="1.0000000000000002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4">
    <c:autoUpdate val="0"/>
  </c:externalData>
  <c:userShapes r:id="rId5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it-IT" sz="1800" b="1" i="0" baseline="0">
                <a:effectLst/>
              </a:rPr>
              <a:t>Path modification time - MININET SIMULATION</a:t>
            </a:r>
            <a:endParaRPr lang="it-IT">
              <a:effectLst/>
            </a:endParaRPr>
          </a:p>
        </c:rich>
      </c:tx>
      <c:layout>
        <c:manualLayout>
          <c:xMode val="edge"/>
          <c:yMode val="edge"/>
          <c:x val="0.12940026075619296"/>
          <c:y val="2.54452926208651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1" i="0" u="none" strike="noStrike" kern="120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848135182580664"/>
          <c:y val="0.13180890556619354"/>
          <c:w val="0.86384796750471382"/>
          <c:h val="0.75911064552045493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val>
            <c:numRef>
              <c:f>Foglio4!$A$1:$A$10</c:f>
              <c:numCache>
                <c:formatCode>General</c:formatCode>
                <c:ptCount val="10"/>
                <c:pt idx="0">
                  <c:v>3.7420000000000001E-3</c:v>
                </c:pt>
                <c:pt idx="1">
                  <c:v>7.8799999999999999E-3</c:v>
                </c:pt>
                <c:pt idx="2">
                  <c:v>3.2560000000000002E-3</c:v>
                </c:pt>
                <c:pt idx="3">
                  <c:v>3.7599999999999999E-3</c:v>
                </c:pt>
                <c:pt idx="4">
                  <c:v>3.4529999999999999E-3</c:v>
                </c:pt>
                <c:pt idx="5">
                  <c:v>3.9069999999999999E-3</c:v>
                </c:pt>
                <c:pt idx="6">
                  <c:v>3.042E-3</c:v>
                </c:pt>
                <c:pt idx="7">
                  <c:v>3.4740000000000001E-3</c:v>
                </c:pt>
                <c:pt idx="8">
                  <c:v>3.6380000000000002E-3</c:v>
                </c:pt>
                <c:pt idx="9">
                  <c:v>4.7679999999999997E-3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A5-4035-A8EB-7AE1933BAE2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564886520"/>
        <c:axId val="564888440"/>
      </c:barChart>
      <c:lineChart>
        <c:grouping val="standard"/>
        <c:varyColors val="0"/>
        <c:ser>
          <c:idx val="1"/>
          <c:order val="1"/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FA5-4035-A8EB-7AE1933BAE2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FA5-4035-A8EB-7AE1933BAE24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FA5-4035-A8EB-7AE1933BAE24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FA5-4035-A8EB-7AE1933BAE24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FA5-4035-A8EB-7AE1933BAE24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FA5-4035-A8EB-7AE1933BAE24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FA5-4035-A8EB-7AE1933BAE24}"/>
                </c:ext>
              </c:extLst>
            </c:dLbl>
            <c:dLbl>
              <c:idx val="7"/>
              <c:layout>
                <c:manualLayout>
                  <c:x val="-0.27473334086172735"/>
                  <c:y val="-5.65532361889878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FA5-4035-A8EB-7AE1933BAE24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FA5-4035-A8EB-7AE1933BAE24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FA5-4035-A8EB-7AE1933BAE24}"/>
                </c:ext>
              </c:extLst>
            </c:dLbl>
            <c:spPr>
              <a:noFill/>
              <a:ln w="3175">
                <a:solidFill>
                  <a:schemeClr val="bg2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Foglio4!$B$1:$B$10</c:f>
              <c:numCache>
                <c:formatCode>General</c:formatCode>
                <c:ptCount val="10"/>
                <c:pt idx="0">
                  <c:v>4.0920000000000002E-3</c:v>
                </c:pt>
                <c:pt idx="1">
                  <c:v>4.0920000000000002E-3</c:v>
                </c:pt>
                <c:pt idx="2">
                  <c:v>4.0920000000000002E-3</c:v>
                </c:pt>
                <c:pt idx="3">
                  <c:v>4.0920000000000002E-3</c:v>
                </c:pt>
                <c:pt idx="4">
                  <c:v>4.0920000000000002E-3</c:v>
                </c:pt>
                <c:pt idx="5">
                  <c:v>4.0920000000000002E-3</c:v>
                </c:pt>
                <c:pt idx="6">
                  <c:v>4.0920000000000002E-3</c:v>
                </c:pt>
                <c:pt idx="7">
                  <c:v>4.0920000000000002E-3</c:v>
                </c:pt>
                <c:pt idx="8">
                  <c:v>4.0920000000000002E-3</c:v>
                </c:pt>
                <c:pt idx="9">
                  <c:v>4.0920000000000002E-3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7FA5-4035-A8EB-7AE1933BAE2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64886520"/>
        <c:axId val="564888440"/>
      </c:lineChart>
      <c:catAx>
        <c:axId val="564886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Experiments</a:t>
                </a:r>
              </a:p>
            </c:rich>
          </c:tx>
          <c:layout>
            <c:manualLayout>
              <c:xMode val="edge"/>
              <c:yMode val="edge"/>
              <c:x val="0.45952632713609615"/>
              <c:y val="0.949163797273432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4888440"/>
        <c:crosses val="autoZero"/>
        <c:auto val="1"/>
        <c:lblAlgn val="ctr"/>
        <c:lblOffset val="100"/>
        <c:noMultiLvlLbl val="0"/>
      </c:catAx>
      <c:valAx>
        <c:axId val="564888440"/>
        <c:scaling>
          <c:orientation val="minMax"/>
          <c:max val="5.000000000000001E-3"/>
          <c:min val="0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Time(s)</a:t>
                </a:r>
              </a:p>
            </c:rich>
          </c:tx>
          <c:layout>
            <c:manualLayout>
              <c:xMode val="edge"/>
              <c:yMode val="edge"/>
              <c:x val="1.9048034575860538E-2"/>
              <c:y val="0.474832058206464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.00" sourceLinked="0"/>
        <c:majorTickMark val="in"/>
        <c:minorTickMark val="none"/>
        <c:tickLblPos val="low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4886520"/>
        <c:crosses val="autoZero"/>
        <c:crossBetween val="between"/>
        <c:majorUnit val="1.0000000000000002E-3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it-IT"/>
    </a:p>
  </c:txPr>
  <c:externalData r:id="rId4">
    <c:autoUpdate val="0"/>
  </c:externalData>
  <c:userShapes r:id="rId5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Mininet Simulator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D68-45F4-97DA-DF9D66F69A30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D68-45F4-97DA-DF9D66F69A30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D68-45F4-97DA-DF9D66F69A30}"/>
              </c:ext>
            </c:extLst>
          </c:dPt>
          <c:cat>
            <c:numRef>
              <c:f>Foglio5!$A$8:$D$8</c:f>
              <c:numCache>
                <c:formatCode>General</c:formatCode>
                <c:ptCount val="4"/>
                <c:pt idx="0">
                  <c:v>1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Foglio5!$A$1:$A$4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D68-45F4-97DA-DF9D66F69A30}"/>
            </c:ext>
          </c:extLst>
        </c:ser>
        <c:ser>
          <c:idx val="1"/>
          <c:order val="1"/>
          <c:tx>
            <c:v>Testbed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5D68-45F4-97DA-DF9D66F69A30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5D68-45F4-97DA-DF9D66F69A30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5D68-45F4-97DA-DF9D66F69A30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5D68-45F4-97DA-DF9D66F69A30}"/>
              </c:ext>
            </c:extLst>
          </c:dPt>
          <c:cat>
            <c:numRef>
              <c:f>Foglio5!$A$8:$D$8</c:f>
              <c:numCache>
                <c:formatCode>General</c:formatCode>
                <c:ptCount val="4"/>
                <c:pt idx="0">
                  <c:v>1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Foglio5!$C$1:$C$4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1.3</c:v>
                </c:pt>
                <c:pt idx="3">
                  <c:v>2.1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D68-45F4-97DA-DF9D66F69A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3020040"/>
        <c:axId val="443020696"/>
      </c:lineChart>
      <c:catAx>
        <c:axId val="443020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SPEED (KBIT/S)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43020696"/>
        <c:crosses val="autoZero"/>
        <c:auto val="1"/>
        <c:lblAlgn val="ctr"/>
        <c:lblOffset val="100"/>
        <c:noMultiLvlLbl val="0"/>
      </c:catAx>
      <c:valAx>
        <c:axId val="443020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LOST DATAGRAMS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43020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0.19904</cdr:x>
      <cdr:y>0.12753</cdr:y>
    </cdr:from>
    <cdr:to>
      <cdr:x>0.3147</cdr:x>
      <cdr:y>0.31824</cdr:y>
    </cdr:to>
    <cdr:sp macro="" textlink="">
      <cdr:nvSpPr>
        <cdr:cNvPr id="2" name="CasellaDiTesto 1">
          <a:extLst xmlns:a="http://schemas.openxmlformats.org/drawingml/2006/main">
            <a:ext uri="{FF2B5EF4-FFF2-40B4-BE49-F238E27FC236}">
              <a16:creationId xmlns:a16="http://schemas.microsoft.com/office/drawing/2014/main" id="{3650CE8E-0D2B-4C7F-9F86-BA9EBF1C7A25}"/>
            </a:ext>
          </a:extLst>
        </cdr:cNvPr>
        <cdr:cNvSpPr txBox="1"/>
      </cdr:nvSpPr>
      <cdr:spPr>
        <a:xfrm xmlns:a="http://schemas.openxmlformats.org/drawingml/2006/main">
          <a:off x="1573530" y="61150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it-IT" sz="1100"/>
        </a:p>
      </cdr:txBody>
    </cdr:sp>
  </cdr:relSizeAnchor>
  <cdr:relSizeAnchor xmlns:cdr="http://schemas.openxmlformats.org/drawingml/2006/chartDrawing">
    <cdr:from>
      <cdr:x>0.14892</cdr:x>
      <cdr:y>0.38498</cdr:y>
    </cdr:from>
    <cdr:to>
      <cdr:x>0.26458</cdr:x>
      <cdr:y>0.57569</cdr:y>
    </cdr:to>
    <cdr:sp macro="" textlink="">
      <cdr:nvSpPr>
        <cdr:cNvPr id="3" name="CasellaDiTesto 2">
          <a:extLst xmlns:a="http://schemas.openxmlformats.org/drawingml/2006/main">
            <a:ext uri="{FF2B5EF4-FFF2-40B4-BE49-F238E27FC236}">
              <a16:creationId xmlns:a16="http://schemas.microsoft.com/office/drawing/2014/main" id="{4CC199D9-C0BD-45F4-BED3-C0EAD5D26BF7}"/>
            </a:ext>
          </a:extLst>
        </cdr:cNvPr>
        <cdr:cNvSpPr txBox="1"/>
      </cdr:nvSpPr>
      <cdr:spPr>
        <a:xfrm xmlns:a="http://schemas.openxmlformats.org/drawingml/2006/main">
          <a:off x="1177290" y="184594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it-IT" sz="110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0.19904</cdr:x>
      <cdr:y>0.12753</cdr:y>
    </cdr:from>
    <cdr:to>
      <cdr:x>0.3147</cdr:x>
      <cdr:y>0.31824</cdr:y>
    </cdr:to>
    <cdr:sp macro="" textlink="">
      <cdr:nvSpPr>
        <cdr:cNvPr id="2" name="CasellaDiTesto 1">
          <a:extLst xmlns:a="http://schemas.openxmlformats.org/drawingml/2006/main">
            <a:ext uri="{FF2B5EF4-FFF2-40B4-BE49-F238E27FC236}">
              <a16:creationId xmlns:a16="http://schemas.microsoft.com/office/drawing/2014/main" id="{3650CE8E-0D2B-4C7F-9F86-BA9EBF1C7A25}"/>
            </a:ext>
          </a:extLst>
        </cdr:cNvPr>
        <cdr:cNvSpPr txBox="1"/>
      </cdr:nvSpPr>
      <cdr:spPr>
        <a:xfrm xmlns:a="http://schemas.openxmlformats.org/drawingml/2006/main">
          <a:off x="1573530" y="61150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it-IT" sz="1100"/>
        </a:p>
      </cdr:txBody>
    </cdr:sp>
  </cdr:relSizeAnchor>
  <cdr:relSizeAnchor xmlns:cdr="http://schemas.openxmlformats.org/drawingml/2006/chartDrawing">
    <cdr:from>
      <cdr:x>0.14892</cdr:x>
      <cdr:y>0.38498</cdr:y>
    </cdr:from>
    <cdr:to>
      <cdr:x>0.26458</cdr:x>
      <cdr:y>0.57569</cdr:y>
    </cdr:to>
    <cdr:sp macro="" textlink="">
      <cdr:nvSpPr>
        <cdr:cNvPr id="3" name="CasellaDiTesto 2">
          <a:extLst xmlns:a="http://schemas.openxmlformats.org/drawingml/2006/main">
            <a:ext uri="{FF2B5EF4-FFF2-40B4-BE49-F238E27FC236}">
              <a16:creationId xmlns:a16="http://schemas.microsoft.com/office/drawing/2014/main" id="{4CC199D9-C0BD-45F4-BED3-C0EAD5D26BF7}"/>
            </a:ext>
          </a:extLst>
        </cdr:cNvPr>
        <cdr:cNvSpPr txBox="1"/>
      </cdr:nvSpPr>
      <cdr:spPr>
        <a:xfrm xmlns:a="http://schemas.openxmlformats.org/drawingml/2006/main">
          <a:off x="1177290" y="184594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it-IT" sz="110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0.19904</cdr:x>
      <cdr:y>0.12753</cdr:y>
    </cdr:from>
    <cdr:to>
      <cdr:x>0.3147</cdr:x>
      <cdr:y>0.31824</cdr:y>
    </cdr:to>
    <cdr:sp macro="" textlink="">
      <cdr:nvSpPr>
        <cdr:cNvPr id="2" name="CasellaDiTesto 1">
          <a:extLst xmlns:a="http://schemas.openxmlformats.org/drawingml/2006/main">
            <a:ext uri="{FF2B5EF4-FFF2-40B4-BE49-F238E27FC236}">
              <a16:creationId xmlns:a16="http://schemas.microsoft.com/office/drawing/2014/main" id="{3650CE8E-0D2B-4C7F-9F86-BA9EBF1C7A25}"/>
            </a:ext>
          </a:extLst>
        </cdr:cNvPr>
        <cdr:cNvSpPr txBox="1"/>
      </cdr:nvSpPr>
      <cdr:spPr>
        <a:xfrm xmlns:a="http://schemas.openxmlformats.org/drawingml/2006/main">
          <a:off x="1573530" y="61150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it-IT" sz="1100"/>
        </a:p>
      </cdr:txBody>
    </cdr:sp>
  </cdr:relSizeAnchor>
  <cdr:relSizeAnchor xmlns:cdr="http://schemas.openxmlformats.org/drawingml/2006/chartDrawing">
    <cdr:from>
      <cdr:x>0.14892</cdr:x>
      <cdr:y>0.38498</cdr:y>
    </cdr:from>
    <cdr:to>
      <cdr:x>0.26458</cdr:x>
      <cdr:y>0.57569</cdr:y>
    </cdr:to>
    <cdr:sp macro="" textlink="">
      <cdr:nvSpPr>
        <cdr:cNvPr id="3" name="CasellaDiTesto 2">
          <a:extLst xmlns:a="http://schemas.openxmlformats.org/drawingml/2006/main">
            <a:ext uri="{FF2B5EF4-FFF2-40B4-BE49-F238E27FC236}">
              <a16:creationId xmlns:a16="http://schemas.microsoft.com/office/drawing/2014/main" id="{4CC199D9-C0BD-45F4-BED3-C0EAD5D26BF7}"/>
            </a:ext>
          </a:extLst>
        </cdr:cNvPr>
        <cdr:cNvSpPr txBox="1"/>
      </cdr:nvSpPr>
      <cdr:spPr>
        <a:xfrm xmlns:a="http://schemas.openxmlformats.org/drawingml/2006/main">
          <a:off x="1177290" y="184594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it-IT" sz="110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0.19904</cdr:x>
      <cdr:y>0.12753</cdr:y>
    </cdr:from>
    <cdr:to>
      <cdr:x>0.3147</cdr:x>
      <cdr:y>0.31824</cdr:y>
    </cdr:to>
    <cdr:sp macro="" textlink="">
      <cdr:nvSpPr>
        <cdr:cNvPr id="2" name="CasellaDiTesto 1">
          <a:extLst xmlns:a="http://schemas.openxmlformats.org/drawingml/2006/main">
            <a:ext uri="{FF2B5EF4-FFF2-40B4-BE49-F238E27FC236}">
              <a16:creationId xmlns:a16="http://schemas.microsoft.com/office/drawing/2014/main" id="{3650CE8E-0D2B-4C7F-9F86-BA9EBF1C7A25}"/>
            </a:ext>
          </a:extLst>
        </cdr:cNvPr>
        <cdr:cNvSpPr txBox="1"/>
      </cdr:nvSpPr>
      <cdr:spPr>
        <a:xfrm xmlns:a="http://schemas.openxmlformats.org/drawingml/2006/main">
          <a:off x="1573530" y="61150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it-IT" sz="1100"/>
        </a:p>
      </cdr:txBody>
    </cdr:sp>
  </cdr:relSizeAnchor>
  <cdr:relSizeAnchor xmlns:cdr="http://schemas.openxmlformats.org/drawingml/2006/chartDrawing">
    <cdr:from>
      <cdr:x>0.14892</cdr:x>
      <cdr:y>0.38498</cdr:y>
    </cdr:from>
    <cdr:to>
      <cdr:x>0.26458</cdr:x>
      <cdr:y>0.57569</cdr:y>
    </cdr:to>
    <cdr:sp macro="" textlink="">
      <cdr:nvSpPr>
        <cdr:cNvPr id="3" name="CasellaDiTesto 2">
          <a:extLst xmlns:a="http://schemas.openxmlformats.org/drawingml/2006/main">
            <a:ext uri="{FF2B5EF4-FFF2-40B4-BE49-F238E27FC236}">
              <a16:creationId xmlns:a16="http://schemas.microsoft.com/office/drawing/2014/main" id="{4CC199D9-C0BD-45F4-BED3-C0EAD5D26BF7}"/>
            </a:ext>
          </a:extLst>
        </cdr:cNvPr>
        <cdr:cNvSpPr txBox="1"/>
      </cdr:nvSpPr>
      <cdr:spPr>
        <a:xfrm xmlns:a="http://schemas.openxmlformats.org/drawingml/2006/main">
          <a:off x="1177290" y="184594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it-IT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1C63B-7147-40DC-9DD1-A22900D398CA}" type="datetimeFigureOut">
              <a:rPr lang="it-IT" smtClean="0"/>
              <a:t>17/09/2019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6B88F-49BB-49DF-9CD9-134570298B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04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Parlare qui delle diverse priorità dei </a:t>
            </a:r>
            <a:r>
              <a:rPr lang="it-IT" dirty="0" err="1"/>
              <a:t>path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6B88F-49BB-49DF-9CD9-134570298B2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07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Parlare qui delle diverse priorità dei </a:t>
            </a:r>
            <a:r>
              <a:rPr lang="it-IT" dirty="0" err="1"/>
              <a:t>path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6B88F-49BB-49DF-9CD9-134570298B2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4312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Topology</a:t>
            </a:r>
            <a:r>
              <a:rPr lang="it-IT" dirty="0"/>
              <a:t> </a:t>
            </a:r>
            <a:r>
              <a:rPr lang="it-IT" dirty="0" err="1"/>
              <a:t>instable</a:t>
            </a:r>
            <a:r>
              <a:rPr lang="it-IT" dirty="0"/>
              <a:t>= store 2 network, one </a:t>
            </a:r>
            <a:r>
              <a:rPr lang="it-IT" dirty="0" err="1"/>
              <a:t>updated</a:t>
            </a:r>
            <a:r>
              <a:rPr lang="it-IT" dirty="0"/>
              <a:t> to compute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disjoint</a:t>
            </a:r>
            <a:r>
              <a:rPr lang="it-IT" dirty="0"/>
              <a:t> and </a:t>
            </a:r>
            <a:r>
              <a:rPr lang="it-IT" dirty="0" err="1"/>
              <a:t>another</a:t>
            </a:r>
            <a:r>
              <a:rPr lang="it-IT" dirty="0"/>
              <a:t> for </a:t>
            </a:r>
            <a:r>
              <a:rPr lang="it-IT" dirty="0" err="1"/>
              <a:t>getting</a:t>
            </a:r>
            <a:r>
              <a:rPr lang="it-IT" dirty="0"/>
              <a:t> info </a:t>
            </a:r>
            <a:r>
              <a:rPr lang="it-IT" dirty="0" err="1"/>
              <a:t>about</a:t>
            </a:r>
            <a:r>
              <a:rPr lang="it-IT" dirty="0"/>
              <a:t> ports, </a:t>
            </a:r>
            <a:r>
              <a:rPr lang="it-IT" dirty="0" err="1"/>
              <a:t>detapath</a:t>
            </a:r>
            <a:r>
              <a:rPr lang="it-IT" dirty="0"/>
              <a:t>…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6B88F-49BB-49DF-9CD9-134570298B2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256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Solo un grafico con </a:t>
            </a:r>
            <a:r>
              <a:rPr lang="it-IT" dirty="0" err="1"/>
              <a:t>bw</a:t>
            </a:r>
            <a:r>
              <a:rPr lang="it-IT" dirty="0"/>
              <a:t>/</a:t>
            </a:r>
            <a:r>
              <a:rPr lang="it-IT" dirty="0" err="1"/>
              <a:t>pkt</a:t>
            </a:r>
            <a:r>
              <a:rPr lang="it-IT" dirty="0"/>
              <a:t> </a:t>
            </a:r>
            <a:r>
              <a:rPr lang="it-IT" dirty="0" err="1"/>
              <a:t>loss</a:t>
            </a:r>
            <a:r>
              <a:rPr lang="it-IT" dirty="0"/>
              <a:t> per </a:t>
            </a:r>
            <a:r>
              <a:rPr lang="it-IT" dirty="0" err="1"/>
              <a:t>testbed</a:t>
            </a:r>
            <a:r>
              <a:rPr lang="it-IT" dirty="0"/>
              <a:t> e </a:t>
            </a:r>
            <a:r>
              <a:rPr lang="it-IT" dirty="0" err="1"/>
              <a:t>mininet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6B88F-49BB-49DF-9CD9-134570298B2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046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45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23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49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egnaposto piè di pagina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78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628649" y="102284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61"/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" y="6571224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32" y="133833"/>
            <a:ext cx="7886700" cy="362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49" y="96130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49" y="6571225"/>
            <a:ext cx="4027433" cy="286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71225"/>
            <a:ext cx="420414" cy="286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7C31548-3396-48E6-A4F0-B6B6C960F6EE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7" name="Shape 57"/>
          <p:cNvPicPr preferRelativeResize="0"/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58"/>
          <p:cNvPicPr preferRelativeResize="0"/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870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44E4655-1AD7-41FF-A44A-56D6FE756DF1}"/>
              </a:ext>
            </a:extLst>
          </p:cNvPr>
          <p:cNvSpPr txBox="1"/>
          <p:nvPr/>
        </p:nvSpPr>
        <p:spPr>
          <a:xfrm>
            <a:off x="2840853" y="4625266"/>
            <a:ext cx="6040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MPLS </a:t>
            </a:r>
            <a:r>
              <a:rPr lang="it-IT" sz="2800" b="1" dirty="0" err="1"/>
              <a:t>route</a:t>
            </a:r>
            <a:r>
              <a:rPr lang="it-IT" sz="2800" b="1" dirty="0"/>
              <a:t> management</a:t>
            </a:r>
          </a:p>
          <a:p>
            <a:r>
              <a:rPr lang="en-GB" sz="2000" dirty="0"/>
              <a:t>Leone Giuseppe, 10518770</a:t>
            </a:r>
          </a:p>
          <a:p>
            <a:r>
              <a:rPr lang="en-GB" sz="2000" dirty="0"/>
              <a:t>Petocchi Alessandro, 10661410</a:t>
            </a:r>
            <a:endParaRPr lang="en-GB" dirty="0"/>
          </a:p>
          <a:p>
            <a:r>
              <a:rPr lang="en-GB" sz="2000" dirty="0"/>
              <a:t>Sodano Marco, 10495166</a:t>
            </a:r>
            <a:endParaRPr lang="en-GB" dirty="0"/>
          </a:p>
          <a:p>
            <a:r>
              <a:rPr lang="en-GB" sz="2000" dirty="0"/>
              <a:t>Villa Veronica, 10503254</a:t>
            </a:r>
            <a:endParaRPr lang="en-GB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9E2923C-BD70-41D6-AD78-E67FC31C1AF4}"/>
              </a:ext>
            </a:extLst>
          </p:cNvPr>
          <p:cNvSpPr txBox="1"/>
          <p:nvPr/>
        </p:nvSpPr>
        <p:spPr>
          <a:xfrm>
            <a:off x="2840853" y="0"/>
            <a:ext cx="619661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Switching and Routing project 2018/2019</a:t>
            </a:r>
          </a:p>
          <a:p>
            <a:r>
              <a:rPr lang="it-IT" sz="2400" dirty="0"/>
              <a:t>Prof. Guido Maier</a:t>
            </a:r>
          </a:p>
          <a:p>
            <a:r>
              <a:rPr lang="it-IT" sz="2400" dirty="0"/>
              <a:t>Tutor. Sebastian </a:t>
            </a:r>
            <a:r>
              <a:rPr lang="it-IT" sz="2400" dirty="0" err="1"/>
              <a:t>Troìa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337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C9DE8E-B19D-4789-A692-3245A4A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Differences</a:t>
            </a:r>
            <a:r>
              <a:rPr lang="it-IT" dirty="0"/>
              <a:t> </a:t>
            </a:r>
            <a:r>
              <a:rPr lang="it-IT" dirty="0" err="1"/>
              <a:t>mininet</a:t>
            </a:r>
            <a:r>
              <a:rPr lang="it-IT" dirty="0"/>
              <a:t> simulator-</a:t>
            </a:r>
            <a:r>
              <a:rPr lang="it-IT" dirty="0" err="1"/>
              <a:t>testbed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A469131-FE9A-4E7D-8A12-5674BFC9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10</a:t>
            </a:fld>
            <a:endParaRPr lang="it-IT" dirty="0"/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ADAC2099-ED59-4B7D-B96C-E769F771F6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9412832"/>
              </p:ext>
            </p:extLst>
          </p:nvPr>
        </p:nvGraphicFramePr>
        <p:xfrm>
          <a:off x="204716" y="1046745"/>
          <a:ext cx="873456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7284">
                  <a:extLst>
                    <a:ext uri="{9D8B030D-6E8A-4147-A177-3AD203B41FA5}">
                      <a16:colId xmlns:a16="http://schemas.microsoft.com/office/drawing/2014/main" val="3597765046"/>
                    </a:ext>
                  </a:extLst>
                </a:gridCol>
                <a:gridCol w="4367284">
                  <a:extLst>
                    <a:ext uri="{9D8B030D-6E8A-4147-A177-3AD203B41FA5}">
                      <a16:colId xmlns:a16="http://schemas.microsoft.com/office/drawing/2014/main" val="1511101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MININET SIM.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TESTBED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48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Open </a:t>
                      </a:r>
                      <a:r>
                        <a:rPr lang="it-IT" sz="2400" dirty="0" err="1"/>
                        <a:t>vSwitch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err="1"/>
                        <a:t>Zodiac</a:t>
                      </a:r>
                      <a:r>
                        <a:rPr lang="it-IT" sz="2400" dirty="0"/>
                        <a:t> FX switches with </a:t>
                      </a:r>
                      <a:r>
                        <a:rPr lang="it-IT" sz="2400" dirty="0" err="1"/>
                        <a:t>OpenFlow</a:t>
                      </a:r>
                      <a:r>
                        <a:rPr lang="it-IT" sz="2400" dirty="0"/>
                        <a:t> prot.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28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Access </a:t>
                      </a:r>
                      <a:r>
                        <a:rPr lang="it-IT" sz="2400" dirty="0" err="1"/>
                        <a:t>directly</a:t>
                      </a:r>
                      <a:r>
                        <a:rPr lang="it-IT" sz="2400" dirty="0"/>
                        <a:t> to the </a:t>
                      </a:r>
                      <a:r>
                        <a:rPr lang="it-IT" sz="2400" dirty="0" err="1"/>
                        <a:t>host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Access to </a:t>
                      </a:r>
                      <a:r>
                        <a:rPr lang="it-IT" sz="2400" dirty="0" err="1"/>
                        <a:t>RaspPi</a:t>
                      </a:r>
                      <a:r>
                        <a:rPr lang="it-IT" sz="2400" dirty="0"/>
                        <a:t> via SSH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768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ARP </a:t>
                      </a:r>
                      <a:r>
                        <a:rPr lang="it-IT" sz="2400" dirty="0" err="1"/>
                        <a:t>tables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always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filled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/>
                        <a:t>ARP </a:t>
                      </a:r>
                      <a:r>
                        <a:rPr lang="it-IT" sz="2400" dirty="0" err="1"/>
                        <a:t>tables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may</a:t>
                      </a:r>
                      <a:r>
                        <a:rPr lang="it-IT" sz="2400" dirty="0"/>
                        <a:t> be </a:t>
                      </a:r>
                      <a:r>
                        <a:rPr lang="it-IT" sz="2400" dirty="0" err="1"/>
                        <a:t>empty</a:t>
                      </a:r>
                      <a:endParaRPr lang="it-I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Matching on MPLS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err="1"/>
                        <a:t>Doesn’t</a:t>
                      </a:r>
                      <a:r>
                        <a:rPr lang="it-IT" sz="2400" dirty="0"/>
                        <a:t> match on label field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538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err="1"/>
                        <a:t>Topology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is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completely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reliable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err="1"/>
                        <a:t>Topology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is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instable</a:t>
                      </a:r>
                      <a:endParaRPr lang="it-I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67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No broadcast IP msg.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Switches </a:t>
                      </a:r>
                      <a:r>
                        <a:rPr lang="it-IT" sz="2400" dirty="0" err="1"/>
                        <a:t>periodically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send</a:t>
                      </a:r>
                      <a:r>
                        <a:rPr lang="it-IT" sz="2400" dirty="0"/>
                        <a:t> broadcast IP msg.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517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No </a:t>
                      </a:r>
                      <a:r>
                        <a:rPr lang="it-IT" sz="2400" dirty="0" err="1"/>
                        <a:t>specific</a:t>
                      </a:r>
                      <a:r>
                        <a:rPr lang="it-IT" sz="2400" dirty="0"/>
                        <a:t> event </a:t>
                      </a:r>
                      <a:r>
                        <a:rPr lang="it-IT" sz="2400" dirty="0" err="1"/>
                        <a:t>is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triggered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when</a:t>
                      </a:r>
                      <a:r>
                        <a:rPr lang="it-IT" sz="2400" dirty="0"/>
                        <a:t> a port </a:t>
                      </a:r>
                      <a:r>
                        <a:rPr lang="it-IT" sz="2400" dirty="0" err="1"/>
                        <a:t>becomes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active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Switches </a:t>
                      </a:r>
                      <a:r>
                        <a:rPr lang="it-IT" sz="2400" dirty="0" err="1"/>
                        <a:t>notify</a:t>
                      </a:r>
                      <a:r>
                        <a:rPr lang="it-IT" sz="2400" dirty="0"/>
                        <a:t> OFPPS_LIVE event </a:t>
                      </a:r>
                      <a:r>
                        <a:rPr lang="it-IT" sz="2400" dirty="0" err="1"/>
                        <a:t>when</a:t>
                      </a:r>
                      <a:r>
                        <a:rPr lang="it-IT" sz="2400" dirty="0"/>
                        <a:t> a port </a:t>
                      </a:r>
                      <a:r>
                        <a:rPr lang="it-IT" sz="2400" dirty="0" err="1"/>
                        <a:t>becomes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active</a:t>
                      </a:r>
                      <a:endParaRPr lang="it-I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652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075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5B018F-CAFD-44A6-90EA-0AF98D44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Statistics</a:t>
            </a:r>
            <a:r>
              <a:rPr lang="it-IT" dirty="0"/>
              <a:t> </a:t>
            </a:r>
            <a:r>
              <a:rPr lang="it-IT" dirty="0" err="1"/>
              <a:t>collection</a:t>
            </a:r>
            <a:r>
              <a:rPr lang="it-IT" dirty="0"/>
              <a:t>: </a:t>
            </a:r>
            <a:r>
              <a:rPr lang="it-IT" dirty="0" err="1"/>
              <a:t>experiment</a:t>
            </a:r>
            <a:r>
              <a:rPr lang="it-IT" dirty="0"/>
              <a:t> procedure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DCA7246-1769-4B12-91F5-55D06F43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11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090D4D-53B9-4AD6-A5AC-A0DAD0582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50396"/>
            <a:ext cx="7886700" cy="43513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 err="1"/>
              <a:t>Run</a:t>
            </a:r>
            <a:r>
              <a:rPr lang="it-IT" dirty="0"/>
              <a:t> the controller and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activate</a:t>
            </a:r>
            <a:r>
              <a:rPr lang="it-IT" dirty="0"/>
              <a:t> the </a:t>
            </a:r>
            <a:r>
              <a:rPr lang="it-IT" dirty="0" err="1"/>
              <a:t>topology</a:t>
            </a:r>
            <a:r>
              <a:rPr lang="it-IT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Verify</a:t>
            </a:r>
            <a:r>
              <a:rPr lang="it-IT" dirty="0"/>
              <a:t> </a:t>
            </a:r>
            <a:r>
              <a:rPr lang="it-IT" dirty="0" err="1"/>
              <a:t>whether</a:t>
            </a:r>
            <a:r>
              <a:rPr lang="it-IT" dirty="0"/>
              <a:t> ARP </a:t>
            </a:r>
            <a:r>
              <a:rPr lang="it-IT" dirty="0" err="1"/>
              <a:t>tables</a:t>
            </a:r>
            <a:r>
              <a:rPr lang="it-IT" dirty="0"/>
              <a:t> are full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Establish</a:t>
            </a:r>
            <a:r>
              <a:rPr lang="it-IT" dirty="0"/>
              <a:t> an IP connection </a:t>
            </a:r>
            <a:r>
              <a:rPr lang="it-IT" dirty="0" err="1"/>
              <a:t>between</a:t>
            </a:r>
            <a:r>
              <a:rPr lang="it-IT" dirty="0"/>
              <a:t> 2 </a:t>
            </a:r>
            <a:r>
              <a:rPr lang="it-IT" dirty="0" err="1"/>
              <a:t>hosts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Once MPLS rules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installed</a:t>
            </a:r>
            <a:r>
              <a:rPr lang="it-IT" dirty="0"/>
              <a:t>, </a:t>
            </a:r>
            <a:r>
              <a:rPr lang="it-IT" dirty="0" err="1"/>
              <a:t>collect</a:t>
            </a:r>
            <a:r>
              <a:rPr lang="it-IT" dirty="0"/>
              <a:t> </a:t>
            </a:r>
            <a:r>
              <a:rPr lang="it-IT" dirty="0" err="1"/>
              <a:t>statistics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RULE INSTALLATION TIME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Simulate a link </a:t>
            </a:r>
            <a:r>
              <a:rPr lang="it-IT" dirty="0" err="1"/>
              <a:t>failure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Collect</a:t>
            </a:r>
            <a:r>
              <a:rPr lang="it-IT" dirty="0"/>
              <a:t> </a:t>
            </a:r>
            <a:r>
              <a:rPr lang="it-IT" dirty="0" err="1"/>
              <a:t>statistics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PATH MODIFICATION TIME 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Restore</a:t>
            </a:r>
            <a:r>
              <a:rPr lang="it-IT" dirty="0"/>
              <a:t> the link 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Collect</a:t>
            </a:r>
            <a:r>
              <a:rPr lang="it-IT" dirty="0"/>
              <a:t> </a:t>
            </a:r>
            <a:r>
              <a:rPr lang="it-IT" dirty="0" err="1"/>
              <a:t>statistics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PATH MODIFICATION TIME </a:t>
            </a:r>
          </a:p>
          <a:p>
            <a:pPr marL="457200" indent="-457200">
              <a:buFont typeface="+mj-lt"/>
              <a:buAutoNum type="arabicPeriod"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2424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36141B-DFC5-44E9-921A-3B002597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err="1"/>
              <a:t>Testbed</a:t>
            </a:r>
            <a:r>
              <a:rPr lang="it-IT" sz="2800" dirty="0"/>
              <a:t> </a:t>
            </a:r>
            <a:r>
              <a:rPr lang="it-IT" sz="2800" dirty="0" err="1"/>
              <a:t>statistics</a:t>
            </a:r>
            <a:r>
              <a:rPr lang="it-IT" sz="2800" dirty="0"/>
              <a:t> vs </a:t>
            </a:r>
            <a:r>
              <a:rPr lang="it-IT" sz="2800" dirty="0" err="1"/>
              <a:t>mininet</a:t>
            </a:r>
            <a:r>
              <a:rPr lang="it-IT" sz="2800" dirty="0"/>
              <a:t>: rules </a:t>
            </a:r>
            <a:r>
              <a:rPr lang="it-IT" sz="2800" dirty="0" err="1"/>
              <a:t>installation</a:t>
            </a:r>
            <a:r>
              <a:rPr lang="it-IT" sz="2800" dirty="0"/>
              <a:t> time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3533175-8FED-4D44-9656-1628896E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12</a:t>
            </a:fld>
            <a:endParaRPr lang="it-IT" dirty="0"/>
          </a:p>
        </p:txBody>
      </p:sp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CA4C168F-B732-473C-BE14-7ED6191F03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7206363"/>
              </p:ext>
            </p:extLst>
          </p:nvPr>
        </p:nvGraphicFramePr>
        <p:xfrm>
          <a:off x="420414" y="776872"/>
          <a:ext cx="8010855" cy="2810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6E0D3F69-ADD9-4B9A-A1DC-C37262C557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6914083"/>
              </p:ext>
            </p:extLst>
          </p:nvPr>
        </p:nvGraphicFramePr>
        <p:xfrm>
          <a:off x="712731" y="3587263"/>
          <a:ext cx="7812143" cy="2983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umetto: rettangolo con angoli arrotondati 3">
            <a:extLst>
              <a:ext uri="{FF2B5EF4-FFF2-40B4-BE49-F238E27FC236}">
                <a16:creationId xmlns:a16="http://schemas.microsoft.com/office/drawing/2014/main" id="{FEF0B86C-85FC-4DEA-88F3-1FBFB9C29E55}"/>
              </a:ext>
            </a:extLst>
          </p:cNvPr>
          <p:cNvSpPr/>
          <p:nvPr/>
        </p:nvSpPr>
        <p:spPr>
          <a:xfrm>
            <a:off x="1678673" y="4026090"/>
            <a:ext cx="3057099" cy="887104"/>
          </a:xfrm>
          <a:prstGeom prst="wedgeRoundRectCallout">
            <a:avLst>
              <a:gd name="adj1" fmla="val -14583"/>
              <a:gd name="adj2" fmla="val 50192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In case of </a:t>
            </a:r>
            <a:r>
              <a:rPr lang="it-IT" sz="1600" dirty="0" err="1"/>
              <a:t>empty</a:t>
            </a:r>
            <a:r>
              <a:rPr lang="it-IT" sz="1600" dirty="0"/>
              <a:t> ARP </a:t>
            </a:r>
            <a:r>
              <a:rPr lang="it-IT" sz="1600" dirty="0" err="1"/>
              <a:t>table</a:t>
            </a:r>
            <a:r>
              <a:rPr lang="it-IT" sz="1600" dirty="0"/>
              <a:t>, rule </a:t>
            </a:r>
            <a:r>
              <a:rPr lang="it-IT" sz="1600" dirty="0" err="1"/>
              <a:t>installation</a:t>
            </a:r>
            <a:r>
              <a:rPr lang="it-IT" sz="1600" dirty="0"/>
              <a:t> takes </a:t>
            </a:r>
            <a:r>
              <a:rPr lang="it-IT" sz="1600" dirty="0" err="1"/>
              <a:t>several</a:t>
            </a:r>
            <a:r>
              <a:rPr lang="it-IT" sz="1600" dirty="0"/>
              <a:t> seconds</a:t>
            </a:r>
          </a:p>
        </p:txBody>
      </p:sp>
    </p:spTree>
    <p:extLst>
      <p:ext uri="{BB962C8B-B14F-4D97-AF65-F5344CB8AC3E}">
        <p14:creationId xmlns:p14="http://schemas.microsoft.com/office/powerpoint/2010/main" val="64988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F7A583-2C5C-4D6B-B628-10BDFD4F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err="1"/>
              <a:t>Testbed</a:t>
            </a:r>
            <a:r>
              <a:rPr lang="it-IT" sz="2800" dirty="0"/>
              <a:t> </a:t>
            </a:r>
            <a:r>
              <a:rPr lang="it-IT" sz="2800" dirty="0" err="1"/>
              <a:t>statistics</a:t>
            </a:r>
            <a:r>
              <a:rPr lang="it-IT" sz="2800" dirty="0"/>
              <a:t> vs </a:t>
            </a:r>
            <a:r>
              <a:rPr lang="it-IT" sz="2800" dirty="0" err="1"/>
              <a:t>mininet</a:t>
            </a:r>
            <a:r>
              <a:rPr lang="it-IT" sz="2800" dirty="0"/>
              <a:t>: </a:t>
            </a:r>
            <a:r>
              <a:rPr lang="it-IT" sz="2800" dirty="0" err="1"/>
              <a:t>path</a:t>
            </a:r>
            <a:r>
              <a:rPr lang="it-IT" sz="2800" dirty="0"/>
              <a:t> </a:t>
            </a:r>
            <a:r>
              <a:rPr lang="it-IT" sz="2800" dirty="0" err="1"/>
              <a:t>modification</a:t>
            </a:r>
            <a:r>
              <a:rPr lang="it-IT" sz="2800" dirty="0"/>
              <a:t> time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554A43E-1C4E-4E28-BECF-8270CB88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13</a:t>
            </a:fld>
            <a:endParaRPr lang="it-IT" dirty="0"/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8DBC3F73-F143-46B7-8E8E-3D786AE79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2172385"/>
              </p:ext>
            </p:extLst>
          </p:nvPr>
        </p:nvGraphicFramePr>
        <p:xfrm>
          <a:off x="982661" y="3794079"/>
          <a:ext cx="7010515" cy="268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E5D23CEA-34C2-48C1-8800-924F2AB298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1339476"/>
              </p:ext>
            </p:extLst>
          </p:nvPr>
        </p:nvGraphicFramePr>
        <p:xfrm>
          <a:off x="982661" y="736979"/>
          <a:ext cx="7010515" cy="3166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64575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367EE2-498F-41BC-9C22-4256737E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err="1"/>
              <a:t>Testbed</a:t>
            </a:r>
            <a:r>
              <a:rPr lang="it-IT" sz="2800" dirty="0"/>
              <a:t> </a:t>
            </a:r>
            <a:r>
              <a:rPr lang="it-IT" sz="2800" dirty="0" err="1"/>
              <a:t>statistics</a:t>
            </a:r>
            <a:r>
              <a:rPr lang="it-IT" sz="2800" dirty="0"/>
              <a:t>: </a:t>
            </a:r>
            <a:r>
              <a:rPr lang="it-IT" sz="2800" dirty="0" err="1"/>
              <a:t>packet</a:t>
            </a:r>
            <a:r>
              <a:rPr lang="it-IT" sz="2800" dirty="0"/>
              <a:t> </a:t>
            </a:r>
            <a:r>
              <a:rPr lang="it-IT" sz="2800" dirty="0" err="1"/>
              <a:t>loss</a:t>
            </a:r>
            <a:r>
              <a:rPr lang="it-IT" sz="2800" dirty="0"/>
              <a:t> </a:t>
            </a:r>
            <a:r>
              <a:rPr lang="it-IT" sz="2800" dirty="0" err="1"/>
              <a:t>during</a:t>
            </a:r>
            <a:r>
              <a:rPr lang="it-IT" sz="2800" dirty="0"/>
              <a:t> switching events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EC1188D-CF74-4791-B482-4F902C2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14</a:t>
            </a:fld>
            <a:endParaRPr lang="it-IT" dirty="0"/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C4DA6524-B32E-4E34-88E6-F464269830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333742"/>
              </p:ext>
            </p:extLst>
          </p:nvPr>
        </p:nvGraphicFramePr>
        <p:xfrm>
          <a:off x="989412" y="1232680"/>
          <a:ext cx="7165175" cy="4689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5299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1868805" y="2225923"/>
            <a:ext cx="5406389" cy="24061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9600" i="1" u="sng" dirty="0"/>
              <a:t>END</a:t>
            </a:r>
          </a:p>
          <a:p>
            <a:pPr marL="0" indent="0" algn="ctr">
              <a:buNone/>
            </a:pPr>
            <a:r>
              <a:rPr lang="en-GB" sz="3000" dirty="0"/>
              <a:t>Do you have any questions?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419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812F8E-D921-4C89-8325-C6F2A8E2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8CF5024-7CA6-44E1-95A6-4332867B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2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6DED76-B6D0-4602-8B93-FE8043360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Introduction</a:t>
            </a:r>
          </a:p>
          <a:p>
            <a:pPr algn="just"/>
            <a:r>
              <a:rPr lang="it-IT" dirty="0"/>
              <a:t>Flow chart of the </a:t>
            </a:r>
            <a:r>
              <a:rPr lang="it-IT" dirty="0" err="1"/>
              <a:t>algorithm</a:t>
            </a:r>
            <a:endParaRPr lang="en-GB" dirty="0"/>
          </a:p>
          <a:p>
            <a:pPr algn="just"/>
            <a:r>
              <a:rPr lang="it-IT" dirty="0" err="1"/>
              <a:t>Mininet</a:t>
            </a:r>
            <a:r>
              <a:rPr lang="it-IT" dirty="0"/>
              <a:t> </a:t>
            </a:r>
            <a:r>
              <a:rPr lang="it-IT" dirty="0" err="1"/>
              <a:t>example</a:t>
            </a:r>
            <a:endParaRPr lang="en-GB" dirty="0"/>
          </a:p>
          <a:p>
            <a:pPr algn="just"/>
            <a:r>
              <a:rPr lang="it-IT" dirty="0" err="1"/>
              <a:t>Differences</a:t>
            </a:r>
            <a:r>
              <a:rPr lang="it-IT" dirty="0"/>
              <a:t> </a:t>
            </a:r>
            <a:r>
              <a:rPr lang="it-IT" dirty="0" err="1"/>
              <a:t>testbed-mininet</a:t>
            </a:r>
            <a:r>
              <a:rPr lang="it-IT" dirty="0"/>
              <a:t> simulator</a:t>
            </a:r>
          </a:p>
          <a:p>
            <a:pPr algn="just"/>
            <a:r>
              <a:rPr lang="it-IT" dirty="0" err="1"/>
              <a:t>Statistics</a:t>
            </a:r>
            <a:endParaRPr lang="it-IT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62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3</a:t>
            </a:fld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272955" y="1253331"/>
            <a:ext cx="8242395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Implement a Ryu application to set up a pair of MPLS link‐disjoint tunnels to connect the source with the destination.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One tunnel is the default path, the other is the back‐up path.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MPLS connection is based on source and destination MACs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The application is able to re‐route traffic on the back‐up path in case of a failure of a link of the default path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07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B390A58C-1D9E-4A97-BE9A-BF55D8465D91}"/>
              </a:ext>
            </a:extLst>
          </p:cNvPr>
          <p:cNvCxnSpPr>
            <a:cxnSpLocks/>
          </p:cNvCxnSpPr>
          <p:nvPr/>
        </p:nvCxnSpPr>
        <p:spPr>
          <a:xfrm flipV="1">
            <a:off x="1005290" y="2705563"/>
            <a:ext cx="1132999" cy="29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0C1972E1-4985-40B9-BFD8-855BB09C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Objective</a:t>
            </a:r>
            <a:r>
              <a:rPr lang="it-IT" dirty="0"/>
              <a:t> of the project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E59ED79-E844-40B5-9C7B-425E84CF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4</a:t>
            </a:fld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743157E7-5546-4B8E-901D-739E091FA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714" y="2471686"/>
            <a:ext cx="674118" cy="467755"/>
          </a:xfrm>
        </p:spPr>
      </p:pic>
      <p:pic>
        <p:nvPicPr>
          <p:cNvPr id="10" name="Segnaposto contenuto 8">
            <a:extLst>
              <a:ext uri="{FF2B5EF4-FFF2-40B4-BE49-F238E27FC236}">
                <a16:creationId xmlns:a16="http://schemas.microsoft.com/office/drawing/2014/main" id="{E054EBD3-1794-4ED1-8B12-801A199F12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345" y="2471685"/>
            <a:ext cx="674118" cy="467755"/>
          </a:xfrm>
          <a:prstGeom prst="rect">
            <a:avLst/>
          </a:prstGeom>
        </p:spPr>
      </p:pic>
      <p:sp>
        <p:nvSpPr>
          <p:cNvPr id="5" name="Nuvola 4">
            <a:extLst>
              <a:ext uri="{FF2B5EF4-FFF2-40B4-BE49-F238E27FC236}">
                <a16:creationId xmlns:a16="http://schemas.microsoft.com/office/drawing/2014/main" id="{97F06671-A186-406A-9BC9-7C8E3A1650B9}"/>
              </a:ext>
            </a:extLst>
          </p:cNvPr>
          <p:cNvSpPr/>
          <p:nvPr/>
        </p:nvSpPr>
        <p:spPr>
          <a:xfrm>
            <a:off x="2606039" y="1559047"/>
            <a:ext cx="3931921" cy="2293034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F4D5EBE-B849-4A0B-A950-C17884FB7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81" y="2264442"/>
            <a:ext cx="756502" cy="75650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8A35DE4-B805-4ACD-8326-3E3AF9A2E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803" y="2327311"/>
            <a:ext cx="756502" cy="756502"/>
          </a:xfrm>
          <a:prstGeom prst="rect">
            <a:avLst/>
          </a:prstGeom>
        </p:spPr>
      </p:pic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2CC24AB-8CCE-43F6-8BFE-B709183006D8}"/>
              </a:ext>
            </a:extLst>
          </p:cNvPr>
          <p:cNvCxnSpPr/>
          <p:nvPr/>
        </p:nvCxnSpPr>
        <p:spPr>
          <a:xfrm>
            <a:off x="7152285" y="2734664"/>
            <a:ext cx="1047306" cy="26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45153C0-9F4E-4A1D-A9CD-A2052CB8E541}"/>
              </a:ext>
            </a:extLst>
          </p:cNvPr>
          <p:cNvSpPr txBox="1"/>
          <p:nvPr/>
        </p:nvSpPr>
        <p:spPr>
          <a:xfrm>
            <a:off x="524027" y="2968541"/>
            <a:ext cx="48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host1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6DE3E89-9408-4BE7-A065-1B0DC66DC37D}"/>
              </a:ext>
            </a:extLst>
          </p:cNvPr>
          <p:cNvSpPr txBox="1"/>
          <p:nvPr/>
        </p:nvSpPr>
        <p:spPr>
          <a:xfrm>
            <a:off x="8085616" y="3020944"/>
            <a:ext cx="48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host2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34FE8A4-83E9-483E-A40C-A3688FC1BC7F}"/>
              </a:ext>
            </a:extLst>
          </p:cNvPr>
          <p:cNvSpPr txBox="1"/>
          <p:nvPr/>
        </p:nvSpPr>
        <p:spPr>
          <a:xfrm>
            <a:off x="210207" y="4533149"/>
            <a:ext cx="8679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/>
              <a:t>host1 </a:t>
            </a:r>
            <a:r>
              <a:rPr lang="it-IT" sz="2400" dirty="0" err="1"/>
              <a:t>wants</a:t>
            </a:r>
            <a:r>
              <a:rPr lang="it-IT" sz="2400" dirty="0"/>
              <a:t> to </a:t>
            </a:r>
            <a:r>
              <a:rPr lang="it-IT" sz="2400" dirty="0" err="1"/>
              <a:t>establish</a:t>
            </a:r>
            <a:r>
              <a:rPr lang="it-IT" sz="2400" dirty="0"/>
              <a:t> an TCP connection with host2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 err="1"/>
              <a:t>All</a:t>
            </a:r>
            <a:r>
              <a:rPr lang="it-IT" sz="2400" dirty="0"/>
              <a:t> the flow </a:t>
            </a:r>
            <a:r>
              <a:rPr lang="it-IT" sz="2400" dirty="0" err="1"/>
              <a:t>tables</a:t>
            </a:r>
            <a:r>
              <a:rPr lang="it-IT" sz="2400" dirty="0"/>
              <a:t> of the switches inside the network are </a:t>
            </a:r>
            <a:r>
              <a:rPr lang="it-IT" sz="2400" dirty="0" err="1"/>
              <a:t>empty</a:t>
            </a:r>
            <a:r>
              <a:rPr lang="it-IT" sz="2400" dirty="0"/>
              <a:t> (</a:t>
            </a:r>
            <a:r>
              <a:rPr lang="it-IT" sz="2400" dirty="0" err="1"/>
              <a:t>only</a:t>
            </a:r>
            <a:r>
              <a:rPr lang="it-IT" sz="2400" dirty="0"/>
              <a:t> the default rule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installed</a:t>
            </a:r>
            <a:r>
              <a:rPr lang="it-IT" sz="2400" dirty="0"/>
              <a:t>)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CA76B56-AC95-488D-8466-26B4664097B4}"/>
              </a:ext>
            </a:extLst>
          </p:cNvPr>
          <p:cNvSpPr txBox="1"/>
          <p:nvPr/>
        </p:nvSpPr>
        <p:spPr>
          <a:xfrm>
            <a:off x="2641217" y="951497"/>
            <a:ext cx="384751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CONTROLLER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523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58A3810-7063-4F67-9F30-00C5D033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5</a:t>
            </a:fld>
            <a:endParaRPr lang="it-IT" dirty="0"/>
          </a:p>
        </p:txBody>
      </p:sp>
      <p:pic>
        <p:nvPicPr>
          <p:cNvPr id="15" name="Segnaposto contenuto 21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A6D1C026-00A1-4EF0-B761-4E127E006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590" y="101785"/>
            <a:ext cx="4042701" cy="6654429"/>
          </a:xfr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C47CFD0-FA55-4E90-9920-8E73E9A9F579}"/>
              </a:ext>
            </a:extLst>
          </p:cNvPr>
          <p:cNvSpPr txBox="1"/>
          <p:nvPr/>
        </p:nvSpPr>
        <p:spPr>
          <a:xfrm>
            <a:off x="5540991" y="764275"/>
            <a:ext cx="398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Yes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078977F-FD99-4293-8D1F-69626CF502AA}"/>
              </a:ext>
            </a:extLst>
          </p:cNvPr>
          <p:cNvSpPr txBox="1"/>
          <p:nvPr/>
        </p:nvSpPr>
        <p:spPr>
          <a:xfrm>
            <a:off x="3875964" y="1473957"/>
            <a:ext cx="1815153" cy="50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it-IT" sz="1100" dirty="0" err="1"/>
              <a:t>add</a:t>
            </a:r>
            <a:r>
              <a:rPr lang="it-IT" sz="1100" dirty="0"/>
              <a:t> </a:t>
            </a:r>
            <a:r>
              <a:rPr lang="it-IT" sz="1100" dirty="0" err="1"/>
              <a:t>hash</a:t>
            </a:r>
            <a:r>
              <a:rPr lang="it-IT" sz="1100" dirty="0"/>
              <a:t> (</a:t>
            </a:r>
            <a:r>
              <a:rPr lang="it-IT" sz="1100" dirty="0" err="1"/>
              <a:t>srcMAC,dstMAC</a:t>
            </a:r>
            <a:r>
              <a:rPr lang="it-IT" sz="1100" dirty="0"/>
              <a:t>) in the list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2A95BA4-FA82-46EE-BBEE-2EBEA6A7EC32}"/>
              </a:ext>
            </a:extLst>
          </p:cNvPr>
          <p:cNvSpPr txBox="1"/>
          <p:nvPr/>
        </p:nvSpPr>
        <p:spPr>
          <a:xfrm>
            <a:off x="3475916" y="3883674"/>
            <a:ext cx="2065763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it-IT" sz="900" dirty="0"/>
              <a:t>Compute </a:t>
            </a:r>
            <a:r>
              <a:rPr lang="it-IT" sz="900" dirty="0" err="1"/>
              <a:t>path_list</a:t>
            </a:r>
            <a:r>
              <a:rPr lang="it-IT" sz="900" dirty="0"/>
              <a:t>=</a:t>
            </a:r>
            <a:r>
              <a:rPr lang="it-IT" sz="900" dirty="0" err="1"/>
              <a:t>edge_disjoint_paths</a:t>
            </a:r>
            <a:endParaRPr lang="it-IT" sz="900" dirty="0"/>
          </a:p>
          <a:p>
            <a:r>
              <a:rPr lang="it-IT" sz="900" dirty="0" err="1"/>
              <a:t>between</a:t>
            </a:r>
            <a:r>
              <a:rPr lang="it-IT" sz="900" dirty="0"/>
              <a:t> </a:t>
            </a:r>
            <a:r>
              <a:rPr lang="it-IT" sz="900" dirty="0" err="1"/>
              <a:t>switchSRC</a:t>
            </a:r>
            <a:r>
              <a:rPr lang="it-IT" sz="900" dirty="0"/>
              <a:t> and</a:t>
            </a:r>
          </a:p>
          <a:p>
            <a:r>
              <a:rPr lang="it-IT" sz="900" dirty="0" err="1"/>
              <a:t>switchDST</a:t>
            </a:r>
            <a:endParaRPr lang="it-IT" sz="9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274A18-0959-4200-88E1-AF88947CE710}"/>
              </a:ext>
            </a:extLst>
          </p:cNvPr>
          <p:cNvSpPr txBox="1"/>
          <p:nvPr/>
        </p:nvSpPr>
        <p:spPr>
          <a:xfrm>
            <a:off x="4783540" y="1285810"/>
            <a:ext cx="3890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No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D961909-AC79-49BD-AE52-43DA89EE371F}"/>
              </a:ext>
            </a:extLst>
          </p:cNvPr>
          <p:cNvSpPr txBox="1"/>
          <p:nvPr/>
        </p:nvSpPr>
        <p:spPr>
          <a:xfrm>
            <a:off x="1" y="0"/>
            <a:ext cx="2756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+mj-lt"/>
                <a:ea typeface="+mj-ea"/>
                <a:cs typeface="+mj-cs"/>
              </a:rPr>
              <a:t>Flow chart of the </a:t>
            </a:r>
            <a:r>
              <a:rPr lang="it-IT" sz="2800" dirty="0" err="1">
                <a:latin typeface="+mj-lt"/>
                <a:ea typeface="+mj-ea"/>
                <a:cs typeface="+mj-cs"/>
              </a:rPr>
              <a:t>algorithm</a:t>
            </a:r>
            <a:r>
              <a:rPr lang="it-IT" sz="2800" dirty="0">
                <a:latin typeface="+mj-lt"/>
                <a:ea typeface="+mj-ea"/>
                <a:cs typeface="+mj-cs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596783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320DF0D-CF68-4513-9AC4-B217E739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6</a:t>
            </a:fld>
            <a:endParaRPr lang="it-IT" dirty="0"/>
          </a:p>
        </p:txBody>
      </p:sp>
      <p:pic>
        <p:nvPicPr>
          <p:cNvPr id="16" name="Segnaposto contenuto 15">
            <a:extLst>
              <a:ext uri="{FF2B5EF4-FFF2-40B4-BE49-F238E27FC236}">
                <a16:creationId xmlns:a16="http://schemas.microsoft.com/office/drawing/2014/main" id="{192544C6-77BA-4B8C-B6C4-8DAD18346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107" y="293513"/>
            <a:ext cx="5768866" cy="6270973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B642038A-936E-4C20-AF8C-B12B712C3B5B}"/>
              </a:ext>
            </a:extLst>
          </p:cNvPr>
          <p:cNvSpPr txBox="1"/>
          <p:nvPr/>
        </p:nvSpPr>
        <p:spPr>
          <a:xfrm>
            <a:off x="0" y="0"/>
            <a:ext cx="26285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+mj-lt"/>
                <a:ea typeface="+mj-ea"/>
                <a:cs typeface="+mj-cs"/>
              </a:rPr>
              <a:t>Flow chart of the </a:t>
            </a:r>
            <a:r>
              <a:rPr lang="it-IT" sz="2800" dirty="0" err="1">
                <a:latin typeface="+mj-lt"/>
                <a:ea typeface="+mj-ea"/>
                <a:cs typeface="+mj-cs"/>
              </a:rPr>
              <a:t>algorithm</a:t>
            </a:r>
            <a:r>
              <a:rPr lang="it-IT" sz="2800" dirty="0">
                <a:latin typeface="+mj-lt"/>
                <a:ea typeface="+mj-ea"/>
                <a:cs typeface="+mj-cs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99758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0AACD-DE1F-4B9F-A895-01BEBC91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configuration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 (</a:t>
            </a:r>
            <a:r>
              <a:rPr lang="it-IT" dirty="0" err="1"/>
              <a:t>mininet</a:t>
            </a:r>
            <a:r>
              <a:rPr lang="it-IT" dirty="0"/>
              <a:t>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DD16D9D-B660-4053-B641-8A230B56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7</a:t>
            </a:fld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D11C4B4-0A5A-4657-9A9D-D0DBEF692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771" y="2085249"/>
            <a:ext cx="4634621" cy="3438590"/>
          </a:xfrm>
        </p:spPr>
      </p:pic>
      <p:sp>
        <p:nvSpPr>
          <p:cNvPr id="7" name="Freccia in giù 6">
            <a:extLst>
              <a:ext uri="{FF2B5EF4-FFF2-40B4-BE49-F238E27FC236}">
                <a16:creationId xmlns:a16="http://schemas.microsoft.com/office/drawing/2014/main" id="{97AA6685-EB0D-46AA-AE78-03B31C0D6BD7}"/>
              </a:ext>
            </a:extLst>
          </p:cNvPr>
          <p:cNvSpPr/>
          <p:nvPr/>
        </p:nvSpPr>
        <p:spPr>
          <a:xfrm rot="14120756">
            <a:off x="3483771" y="2149488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452409CF-372E-4958-AA75-2E032F9A54B3}"/>
              </a:ext>
            </a:extLst>
          </p:cNvPr>
          <p:cNvSpPr/>
          <p:nvPr/>
        </p:nvSpPr>
        <p:spPr>
          <a:xfrm rot="18437536">
            <a:off x="5663742" y="2166171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F8C04DEE-ABB1-440B-BA71-FBA54E4062FA}"/>
              </a:ext>
            </a:extLst>
          </p:cNvPr>
          <p:cNvSpPr/>
          <p:nvPr/>
        </p:nvSpPr>
        <p:spPr>
          <a:xfrm rot="14120756">
            <a:off x="5462708" y="3496457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107919C-D078-4FBF-AB29-6015008678C7}"/>
              </a:ext>
            </a:extLst>
          </p:cNvPr>
          <p:cNvSpPr txBox="1"/>
          <p:nvPr/>
        </p:nvSpPr>
        <p:spPr>
          <a:xfrm>
            <a:off x="340869" y="1093093"/>
            <a:ext cx="149649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   Default </a:t>
            </a:r>
            <a:r>
              <a:rPr lang="it-IT" dirty="0" err="1"/>
              <a:t>path</a:t>
            </a:r>
            <a:br>
              <a:rPr lang="it-IT" dirty="0"/>
            </a:br>
            <a:r>
              <a:rPr lang="it-IT" dirty="0"/>
              <a:t>   Backup </a:t>
            </a:r>
            <a:r>
              <a:rPr lang="it-IT" dirty="0" err="1"/>
              <a:t>path</a:t>
            </a:r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950ECC8-3449-4116-A8D7-F1506F15A0A7}"/>
              </a:ext>
            </a:extLst>
          </p:cNvPr>
          <p:cNvSpPr/>
          <p:nvPr/>
        </p:nvSpPr>
        <p:spPr>
          <a:xfrm>
            <a:off x="406487" y="1221231"/>
            <a:ext cx="121890" cy="13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35273B9-A165-4EA7-A6F5-825D5DCD8529}"/>
              </a:ext>
            </a:extLst>
          </p:cNvPr>
          <p:cNvSpPr/>
          <p:nvPr/>
        </p:nvSpPr>
        <p:spPr>
          <a:xfrm>
            <a:off x="406487" y="1480327"/>
            <a:ext cx="121890" cy="131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0D24999-D6D0-4E55-A16C-7E3DFC6F41B1}"/>
              </a:ext>
            </a:extLst>
          </p:cNvPr>
          <p:cNvSpPr txBox="1"/>
          <p:nvPr/>
        </p:nvSpPr>
        <p:spPr>
          <a:xfrm>
            <a:off x="467432" y="4384610"/>
            <a:ext cx="2541693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1:</a:t>
            </a:r>
            <a:br>
              <a:rPr lang="it-IT" sz="1400" dirty="0"/>
            </a:br>
            <a:r>
              <a:rPr lang="it-IT" sz="1400" b="1" dirty="0"/>
              <a:t>PUSH MPLS </a:t>
            </a:r>
            <a:r>
              <a:rPr lang="it-IT" sz="1400" dirty="0"/>
              <a:t>(label=1) out port 2,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2 (default)</a:t>
            </a:r>
          </a:p>
          <a:p>
            <a:r>
              <a:rPr lang="it-IT" sz="1400" b="1" dirty="0"/>
              <a:t>PUSH MPLS</a:t>
            </a:r>
            <a:r>
              <a:rPr lang="it-IT" sz="1400" dirty="0"/>
              <a:t> (label=2) out port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  <a:p>
            <a:r>
              <a:rPr lang="it-IT" sz="1400" b="1" dirty="0"/>
              <a:t>POP MPLS </a:t>
            </a:r>
            <a:r>
              <a:rPr lang="it-IT" sz="1400" dirty="0"/>
              <a:t>(label=1) out port 1, </a:t>
            </a:r>
            <a:r>
              <a:rPr lang="it-IT" sz="1400" dirty="0" err="1"/>
              <a:t>priority</a:t>
            </a:r>
            <a:r>
              <a:rPr lang="it-IT" sz="1400" dirty="0"/>
              <a:t> 2 (default)</a:t>
            </a:r>
            <a:br>
              <a:rPr lang="it-IT" sz="1400" dirty="0"/>
            </a:br>
            <a:r>
              <a:rPr lang="it-IT" sz="1400" b="1" dirty="0"/>
              <a:t>POP MPLS</a:t>
            </a:r>
            <a:r>
              <a:rPr lang="it-IT" sz="1400" dirty="0"/>
              <a:t> (label=2) out port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4B2CECA-8394-4271-89A6-E277241FA38C}"/>
              </a:ext>
            </a:extLst>
          </p:cNvPr>
          <p:cNvSpPr txBox="1"/>
          <p:nvPr/>
        </p:nvSpPr>
        <p:spPr>
          <a:xfrm>
            <a:off x="6578809" y="4394323"/>
            <a:ext cx="2536736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2:</a:t>
            </a:r>
            <a:br>
              <a:rPr lang="it-IT" sz="1400" dirty="0"/>
            </a:br>
            <a:r>
              <a:rPr lang="it-IT" sz="1400" b="1" dirty="0"/>
              <a:t>PUSH MPLS </a:t>
            </a:r>
            <a:r>
              <a:rPr lang="it-IT" sz="1400" dirty="0"/>
              <a:t>(label=1) out port 2,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2 (default)</a:t>
            </a:r>
          </a:p>
          <a:p>
            <a:r>
              <a:rPr lang="it-IT" sz="1400" b="1" dirty="0"/>
              <a:t>PUSH MPLS</a:t>
            </a:r>
            <a:r>
              <a:rPr lang="it-IT" sz="1400" dirty="0"/>
              <a:t> (label=2) out port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  <a:p>
            <a:r>
              <a:rPr lang="it-IT" sz="1400" b="1" dirty="0"/>
              <a:t>POP MPLS </a:t>
            </a:r>
            <a:r>
              <a:rPr lang="it-IT" sz="1400" dirty="0"/>
              <a:t>(label=1) out port 1, </a:t>
            </a:r>
            <a:r>
              <a:rPr lang="it-IT" sz="1400" dirty="0" err="1"/>
              <a:t>priority</a:t>
            </a:r>
            <a:r>
              <a:rPr lang="it-IT" sz="1400" dirty="0"/>
              <a:t> 2 (default)</a:t>
            </a:r>
            <a:br>
              <a:rPr lang="it-IT" sz="1400" dirty="0"/>
            </a:br>
            <a:r>
              <a:rPr lang="it-IT" sz="1400" b="1" dirty="0"/>
              <a:t>POP MPLS </a:t>
            </a:r>
            <a:r>
              <a:rPr lang="it-IT" sz="1400" dirty="0"/>
              <a:t>(label=2) out port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6" name="Freccia in giù 15">
            <a:extLst>
              <a:ext uri="{FF2B5EF4-FFF2-40B4-BE49-F238E27FC236}">
                <a16:creationId xmlns:a16="http://schemas.microsoft.com/office/drawing/2014/main" id="{37BB9818-E60C-456E-B58F-51FFB3EF939A}"/>
              </a:ext>
            </a:extLst>
          </p:cNvPr>
          <p:cNvSpPr/>
          <p:nvPr/>
        </p:nvSpPr>
        <p:spPr>
          <a:xfrm rot="18292896">
            <a:off x="3716539" y="3558499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428DB669-9FDB-4C60-8496-66D40D257A6F}"/>
              </a:ext>
            </a:extLst>
          </p:cNvPr>
          <p:cNvCxnSpPr>
            <a:cxnSpLocks/>
          </p:cNvCxnSpPr>
          <p:nvPr/>
        </p:nvCxnSpPr>
        <p:spPr>
          <a:xfrm>
            <a:off x="841605" y="3804544"/>
            <a:ext cx="166614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60A27176-D575-455B-85EC-0306CE212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0" y="3130533"/>
            <a:ext cx="910436" cy="910436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1FFC48D9-084C-436F-A3E2-4A4E7B2F7C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382" y="3130774"/>
            <a:ext cx="910436" cy="910436"/>
          </a:xfrm>
          <a:prstGeom prst="rect">
            <a:avLst/>
          </a:prstGeom>
        </p:spPr>
      </p:pic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6FE479B-F597-4497-9C76-BEDE1112BD1E}"/>
              </a:ext>
            </a:extLst>
          </p:cNvPr>
          <p:cNvCxnSpPr>
            <a:cxnSpLocks/>
          </p:cNvCxnSpPr>
          <p:nvPr/>
        </p:nvCxnSpPr>
        <p:spPr>
          <a:xfrm flipV="1">
            <a:off x="6887587" y="3804544"/>
            <a:ext cx="147142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04E038-ABA3-4061-B3A9-D206452CCAFA}"/>
              </a:ext>
            </a:extLst>
          </p:cNvPr>
          <p:cNvSpPr txBox="1"/>
          <p:nvPr/>
        </p:nvSpPr>
        <p:spPr>
          <a:xfrm>
            <a:off x="5310441" y="975474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3:</a:t>
            </a:r>
          </a:p>
          <a:p>
            <a:r>
              <a:rPr lang="it-IT" sz="1400" dirty="0"/>
              <a:t>In port 1 (label=1) =&gt; out port 2</a:t>
            </a:r>
          </a:p>
          <a:p>
            <a:r>
              <a:rPr lang="it-IT" sz="1400" dirty="0"/>
              <a:t>In port 2 (label=1) =&gt; out port 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0F5F56F-4B31-499A-B1FD-4E4F98B24D0B}"/>
              </a:ext>
            </a:extLst>
          </p:cNvPr>
          <p:cNvSpPr txBox="1"/>
          <p:nvPr/>
        </p:nvSpPr>
        <p:spPr>
          <a:xfrm>
            <a:off x="3506255" y="5671675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4:</a:t>
            </a:r>
          </a:p>
          <a:p>
            <a:r>
              <a:rPr lang="it-IT" sz="1400" dirty="0"/>
              <a:t>In port 1 (label=2) =&gt; out port 2</a:t>
            </a:r>
          </a:p>
          <a:p>
            <a:r>
              <a:rPr lang="it-IT" sz="1400" dirty="0"/>
              <a:t>In port 2 (label=2) =&gt; out port 1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3BA37EF2-3A1A-4790-8091-2AF076A546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979" y="766013"/>
            <a:ext cx="910436" cy="91043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3C64B88-5761-48BC-91C8-8E92FF8BCF70}"/>
              </a:ext>
            </a:extLst>
          </p:cNvPr>
          <p:cNvSpPr txBox="1"/>
          <p:nvPr/>
        </p:nvSpPr>
        <p:spPr>
          <a:xfrm>
            <a:off x="1989392" y="766013"/>
            <a:ext cx="1243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CONTROLLER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977139B-DA1C-4B52-A378-FE94C0815712}"/>
              </a:ext>
            </a:extLst>
          </p:cNvPr>
          <p:cNvSpPr/>
          <p:nvPr/>
        </p:nvSpPr>
        <p:spPr>
          <a:xfrm>
            <a:off x="1387718" y="3458719"/>
            <a:ext cx="910436" cy="2453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D8E343C-250C-497D-9354-512F5F236F4D}"/>
              </a:ext>
            </a:extLst>
          </p:cNvPr>
          <p:cNvSpPr txBox="1"/>
          <p:nvPr/>
        </p:nvSpPr>
        <p:spPr>
          <a:xfrm>
            <a:off x="1452962" y="3442912"/>
            <a:ext cx="824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IP PACKET</a:t>
            </a:r>
          </a:p>
        </p:txBody>
      </p: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29D46B27-1FCB-40D1-BFED-BCA870945A91}"/>
              </a:ext>
            </a:extLst>
          </p:cNvPr>
          <p:cNvSpPr/>
          <p:nvPr/>
        </p:nvSpPr>
        <p:spPr>
          <a:xfrm rot="15748733">
            <a:off x="1656860" y="2539935"/>
            <a:ext cx="1994714" cy="90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323C39D7-A477-448A-8E3E-1510C6899293}"/>
              </a:ext>
            </a:extLst>
          </p:cNvPr>
          <p:cNvSpPr/>
          <p:nvPr/>
        </p:nvSpPr>
        <p:spPr>
          <a:xfrm>
            <a:off x="2882311" y="1031786"/>
            <a:ext cx="910436" cy="2453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B3B3354-02AC-4B91-9F24-12317D4944F7}"/>
              </a:ext>
            </a:extLst>
          </p:cNvPr>
          <p:cNvSpPr txBox="1"/>
          <p:nvPr/>
        </p:nvSpPr>
        <p:spPr>
          <a:xfrm>
            <a:off x="2947555" y="1015979"/>
            <a:ext cx="824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IP PACKET</a:t>
            </a:r>
          </a:p>
        </p:txBody>
      </p:sp>
      <p:sp>
        <p:nvSpPr>
          <p:cNvPr id="33" name="Freccia a destra 32">
            <a:extLst>
              <a:ext uri="{FF2B5EF4-FFF2-40B4-BE49-F238E27FC236}">
                <a16:creationId xmlns:a16="http://schemas.microsoft.com/office/drawing/2014/main" id="{11A1FD21-4BC7-4FC4-BF27-FA1DCBFBB9AF}"/>
              </a:ext>
            </a:extLst>
          </p:cNvPr>
          <p:cNvSpPr/>
          <p:nvPr/>
        </p:nvSpPr>
        <p:spPr>
          <a:xfrm rot="1952913" flipV="1">
            <a:off x="2428843" y="2581869"/>
            <a:ext cx="4023470" cy="10305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/>
              </a:solidFill>
            </a:endParaRPr>
          </a:p>
        </p:txBody>
      </p:sp>
      <p:sp>
        <p:nvSpPr>
          <p:cNvPr id="36" name="Freccia a destra 35">
            <a:extLst>
              <a:ext uri="{FF2B5EF4-FFF2-40B4-BE49-F238E27FC236}">
                <a16:creationId xmlns:a16="http://schemas.microsoft.com/office/drawing/2014/main" id="{E7B92784-2DED-4C96-B08A-524F4E000D49}"/>
              </a:ext>
            </a:extLst>
          </p:cNvPr>
          <p:cNvSpPr/>
          <p:nvPr/>
        </p:nvSpPr>
        <p:spPr>
          <a:xfrm rot="3495898">
            <a:off x="1810965" y="3175442"/>
            <a:ext cx="3688787" cy="1258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/>
              </a:solidFill>
            </a:endParaRPr>
          </a:p>
        </p:txBody>
      </p:sp>
      <p:sp>
        <p:nvSpPr>
          <p:cNvPr id="37" name="Freccia a destra 36">
            <a:extLst>
              <a:ext uri="{FF2B5EF4-FFF2-40B4-BE49-F238E27FC236}">
                <a16:creationId xmlns:a16="http://schemas.microsoft.com/office/drawing/2014/main" id="{E69B7810-CD25-4F16-93AE-96380F1F05D9}"/>
              </a:ext>
            </a:extLst>
          </p:cNvPr>
          <p:cNvSpPr/>
          <p:nvPr/>
        </p:nvSpPr>
        <p:spPr>
          <a:xfrm rot="4897618">
            <a:off x="1580894" y="2536899"/>
            <a:ext cx="1911855" cy="9699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/>
              </a:solidFill>
            </a:endParaRPr>
          </a:p>
        </p:txBody>
      </p:sp>
      <p:sp>
        <p:nvSpPr>
          <p:cNvPr id="39" name="Freccia a destra 38">
            <a:extLst>
              <a:ext uri="{FF2B5EF4-FFF2-40B4-BE49-F238E27FC236}">
                <a16:creationId xmlns:a16="http://schemas.microsoft.com/office/drawing/2014/main" id="{9690517A-9CB6-4AF8-8398-B2167BE26A67}"/>
              </a:ext>
            </a:extLst>
          </p:cNvPr>
          <p:cNvSpPr/>
          <p:nvPr/>
        </p:nvSpPr>
        <p:spPr>
          <a:xfrm rot="1376099">
            <a:off x="2810553" y="1721848"/>
            <a:ext cx="1875863" cy="8688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/>
              </a:solidFill>
            </a:endParaRPr>
          </a:p>
        </p:txBody>
      </p:sp>
      <p:pic>
        <p:nvPicPr>
          <p:cNvPr id="48" name="Immagine 47">
            <a:extLst>
              <a:ext uri="{FF2B5EF4-FFF2-40B4-BE49-F238E27FC236}">
                <a16:creationId xmlns:a16="http://schemas.microsoft.com/office/drawing/2014/main" id="{C7C23B3A-15EC-45D4-AA8A-E0685A646E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3669" y="4147688"/>
            <a:ext cx="1207113" cy="329213"/>
          </a:xfrm>
          <a:prstGeom prst="rect">
            <a:avLst/>
          </a:prstGeom>
        </p:spPr>
      </p:pic>
      <p:sp>
        <p:nvSpPr>
          <p:cNvPr id="50" name="Rettangolo 49">
            <a:extLst>
              <a:ext uri="{FF2B5EF4-FFF2-40B4-BE49-F238E27FC236}">
                <a16:creationId xmlns:a16="http://schemas.microsoft.com/office/drawing/2014/main" id="{CE2EC970-F82B-4DF7-9369-C948CDFAD8A7}"/>
              </a:ext>
            </a:extLst>
          </p:cNvPr>
          <p:cNvSpPr/>
          <p:nvPr/>
        </p:nvSpPr>
        <p:spPr>
          <a:xfrm>
            <a:off x="7123803" y="3481275"/>
            <a:ext cx="910436" cy="2453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EF07B620-CBB6-4B8D-9B0B-DE416154C7B3}"/>
              </a:ext>
            </a:extLst>
          </p:cNvPr>
          <p:cNvSpPr txBox="1"/>
          <p:nvPr/>
        </p:nvSpPr>
        <p:spPr>
          <a:xfrm>
            <a:off x="7189047" y="3465468"/>
            <a:ext cx="824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IP PACKET</a:t>
            </a:r>
          </a:p>
        </p:txBody>
      </p:sp>
      <p:sp>
        <p:nvSpPr>
          <p:cNvPr id="54" name="Freccia a destra 53">
            <a:extLst>
              <a:ext uri="{FF2B5EF4-FFF2-40B4-BE49-F238E27FC236}">
                <a16:creationId xmlns:a16="http://schemas.microsoft.com/office/drawing/2014/main" id="{1327922E-A207-429C-A8A9-E547AC805483}"/>
              </a:ext>
            </a:extLst>
          </p:cNvPr>
          <p:cNvSpPr/>
          <p:nvPr/>
        </p:nvSpPr>
        <p:spPr>
          <a:xfrm rot="1749631">
            <a:off x="2722269" y="1799569"/>
            <a:ext cx="1899458" cy="12774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accent6"/>
              </a:solidFill>
            </a:endParaRPr>
          </a:p>
        </p:txBody>
      </p:sp>
      <p:pic>
        <p:nvPicPr>
          <p:cNvPr id="55" name="Immagine 54">
            <a:extLst>
              <a:ext uri="{FF2B5EF4-FFF2-40B4-BE49-F238E27FC236}">
                <a16:creationId xmlns:a16="http://schemas.microsoft.com/office/drawing/2014/main" id="{C5F0A304-AD62-4EE7-953E-CEFE2FFAE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160" y="1820642"/>
            <a:ext cx="1207113" cy="329213"/>
          </a:xfrm>
          <a:prstGeom prst="rect">
            <a:avLst/>
          </a:prstGeom>
        </p:spPr>
      </p:pic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C754D603-E569-4AD7-A366-67BCACBC19FE}"/>
              </a:ext>
            </a:extLst>
          </p:cNvPr>
          <p:cNvSpPr txBox="1"/>
          <p:nvPr/>
        </p:nvSpPr>
        <p:spPr>
          <a:xfrm>
            <a:off x="145650" y="2123707"/>
            <a:ext cx="2678845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The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packets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</a:p>
          <a:p>
            <a:pPr algn="ctr"/>
            <a:r>
              <a:rPr lang="it-IT" dirty="0" err="1"/>
              <a:t>forwarded</a:t>
            </a:r>
            <a:r>
              <a:rPr lang="it-IT" dirty="0"/>
              <a:t> </a:t>
            </a:r>
            <a:r>
              <a:rPr lang="it-IT" dirty="0" err="1"/>
              <a:t>directly</a:t>
            </a:r>
            <a:r>
              <a:rPr lang="it-IT" dirty="0"/>
              <a:t> by the switches, </a:t>
            </a:r>
            <a:r>
              <a:rPr lang="it-IT" dirty="0" err="1"/>
              <a:t>since</a:t>
            </a:r>
            <a:r>
              <a:rPr lang="it-IT" dirty="0"/>
              <a:t> the new rules are </a:t>
            </a:r>
            <a:r>
              <a:rPr lang="it-IT" dirty="0" err="1"/>
              <a:t>installed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916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6" grpId="0" animBg="1"/>
      <p:bldP spid="4" grpId="0" animBg="1"/>
      <p:bldP spid="22" grpId="0" animBg="1"/>
      <p:bldP spid="9" grpId="1" animBg="1"/>
      <p:bldP spid="9" grpId="2" animBg="1"/>
      <p:bldP spid="10" grpId="0"/>
      <p:bldP spid="10" grpId="1"/>
      <p:bldP spid="28" grpId="0" animBg="1"/>
      <p:bldP spid="28" grpId="1" animBg="1"/>
      <p:bldP spid="29" grpId="0" animBg="1"/>
      <p:bldP spid="29" grpId="1" animBg="1"/>
      <p:bldP spid="30" grpId="0"/>
      <p:bldP spid="30" grpId="2"/>
      <p:bldP spid="33" grpId="0" animBg="1"/>
      <p:bldP spid="33" grpId="1" animBg="1"/>
      <p:bldP spid="36" grpId="0" animBg="1"/>
      <p:bldP spid="36" grpId="1" animBg="1"/>
      <p:bldP spid="37" grpId="0" animBg="1"/>
      <p:bldP spid="37" grpId="1" animBg="1"/>
      <p:bldP spid="39" grpId="0" animBg="1"/>
      <p:bldP spid="39" grpId="1" animBg="1"/>
      <p:bldP spid="50" grpId="0" animBg="1"/>
      <p:bldP spid="51" grpId="0"/>
      <p:bldP spid="54" grpId="0" animBg="1"/>
      <p:bldP spid="54" grpId="1" animBg="1"/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3C2BFE-5CD5-41EF-A3C1-6D1399B7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Port </a:t>
            </a:r>
            <a:r>
              <a:rPr lang="it-IT" dirty="0" err="1"/>
              <a:t>detection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D2C4BB7-8D75-4D95-A174-4F853B7F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8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9A4052-780E-4479-BE1F-EEFB6B7CF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When</a:t>
            </a:r>
            <a:r>
              <a:rPr lang="it-IT" dirty="0"/>
              <a:t> a link </a:t>
            </a:r>
            <a:r>
              <a:rPr lang="it-IT" dirty="0" err="1"/>
              <a:t>goes</a:t>
            </a:r>
            <a:r>
              <a:rPr lang="it-IT" dirty="0"/>
              <a:t> up/down, the port status of the switches </a:t>
            </a:r>
            <a:r>
              <a:rPr lang="it-IT" dirty="0" err="1"/>
              <a:t>involved</a:t>
            </a:r>
            <a:r>
              <a:rPr lang="it-IT" dirty="0"/>
              <a:t> in the connection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change</a:t>
            </a:r>
            <a:r>
              <a:rPr lang="it-IT" dirty="0"/>
              <a:t> </a:t>
            </a:r>
            <a:r>
              <a:rPr lang="it-IT" dirty="0" err="1"/>
              <a:t>consequently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The switches </a:t>
            </a:r>
            <a:r>
              <a:rPr lang="it-IT" dirty="0" err="1"/>
              <a:t>notify</a:t>
            </a:r>
            <a:r>
              <a:rPr lang="it-IT" dirty="0"/>
              <a:t> the event to the controller with port status </a:t>
            </a:r>
            <a:r>
              <a:rPr lang="it-IT" dirty="0" err="1"/>
              <a:t>messages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   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013B509-B692-4C77-9078-A771E2FBD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96" y="3842237"/>
            <a:ext cx="8573206" cy="1761978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4826F57F-FE6A-4728-937D-47DADA438652}"/>
              </a:ext>
            </a:extLst>
          </p:cNvPr>
          <p:cNvSpPr/>
          <p:nvPr/>
        </p:nvSpPr>
        <p:spPr>
          <a:xfrm>
            <a:off x="3648364" y="3916217"/>
            <a:ext cx="2253672" cy="3879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3E5638A-9B17-45C6-B47A-FA443BFE98CD}"/>
              </a:ext>
            </a:extLst>
          </p:cNvPr>
          <p:cNvSpPr/>
          <p:nvPr/>
        </p:nvSpPr>
        <p:spPr>
          <a:xfrm>
            <a:off x="3075709" y="4438071"/>
            <a:ext cx="5703455" cy="3879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128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0AACD-DE1F-4B9F-A895-01BEBC91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968" y="133833"/>
            <a:ext cx="7886700" cy="362884"/>
          </a:xfrm>
        </p:spPr>
        <p:txBody>
          <a:bodyPr/>
          <a:lstStyle/>
          <a:p>
            <a:r>
              <a:rPr lang="it-IT" dirty="0"/>
              <a:t>Link down/up (</a:t>
            </a:r>
            <a:r>
              <a:rPr lang="it-IT" dirty="0" err="1"/>
              <a:t>mininet</a:t>
            </a:r>
            <a:r>
              <a:rPr lang="it-IT" dirty="0"/>
              <a:t>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DD16D9D-B660-4053-B641-8A230B56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9</a:t>
            </a:fld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D11C4B4-0A5A-4657-9A9D-D0DBEF692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771" y="2085249"/>
            <a:ext cx="4634621" cy="3438590"/>
          </a:xfrm>
        </p:spPr>
      </p:pic>
      <p:sp>
        <p:nvSpPr>
          <p:cNvPr id="7" name="Freccia in giù 6">
            <a:extLst>
              <a:ext uri="{FF2B5EF4-FFF2-40B4-BE49-F238E27FC236}">
                <a16:creationId xmlns:a16="http://schemas.microsoft.com/office/drawing/2014/main" id="{97AA6685-EB0D-46AA-AE78-03B31C0D6BD7}"/>
              </a:ext>
            </a:extLst>
          </p:cNvPr>
          <p:cNvSpPr/>
          <p:nvPr/>
        </p:nvSpPr>
        <p:spPr>
          <a:xfrm rot="14120756">
            <a:off x="3483771" y="2149488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452409CF-372E-4958-AA75-2E032F9A54B3}"/>
              </a:ext>
            </a:extLst>
          </p:cNvPr>
          <p:cNvSpPr/>
          <p:nvPr/>
        </p:nvSpPr>
        <p:spPr>
          <a:xfrm rot="18437536">
            <a:off x="5663742" y="2166171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F8C04DEE-ABB1-440B-BA71-FBA54E4062FA}"/>
              </a:ext>
            </a:extLst>
          </p:cNvPr>
          <p:cNvSpPr/>
          <p:nvPr/>
        </p:nvSpPr>
        <p:spPr>
          <a:xfrm rot="14120756">
            <a:off x="5462708" y="3496457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107919C-D078-4FBF-AB29-6015008678C7}"/>
              </a:ext>
            </a:extLst>
          </p:cNvPr>
          <p:cNvSpPr txBox="1"/>
          <p:nvPr/>
        </p:nvSpPr>
        <p:spPr>
          <a:xfrm>
            <a:off x="340869" y="1093093"/>
            <a:ext cx="149649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   Default </a:t>
            </a:r>
            <a:r>
              <a:rPr lang="it-IT" dirty="0" err="1"/>
              <a:t>path</a:t>
            </a:r>
            <a:br>
              <a:rPr lang="it-IT" dirty="0"/>
            </a:br>
            <a:r>
              <a:rPr lang="it-IT" dirty="0"/>
              <a:t>   Backup </a:t>
            </a:r>
            <a:r>
              <a:rPr lang="it-IT" dirty="0" err="1"/>
              <a:t>path</a:t>
            </a:r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950ECC8-3449-4116-A8D7-F1506F15A0A7}"/>
              </a:ext>
            </a:extLst>
          </p:cNvPr>
          <p:cNvSpPr/>
          <p:nvPr/>
        </p:nvSpPr>
        <p:spPr>
          <a:xfrm>
            <a:off x="406487" y="1221231"/>
            <a:ext cx="121890" cy="13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35273B9-A165-4EA7-A6F5-825D5DCD8529}"/>
              </a:ext>
            </a:extLst>
          </p:cNvPr>
          <p:cNvSpPr/>
          <p:nvPr/>
        </p:nvSpPr>
        <p:spPr>
          <a:xfrm>
            <a:off x="406487" y="1480327"/>
            <a:ext cx="121890" cy="131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0D24999-D6D0-4E55-A16C-7E3DFC6F41B1}"/>
              </a:ext>
            </a:extLst>
          </p:cNvPr>
          <p:cNvSpPr txBox="1"/>
          <p:nvPr/>
        </p:nvSpPr>
        <p:spPr>
          <a:xfrm>
            <a:off x="467432" y="4384610"/>
            <a:ext cx="2541693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1:</a:t>
            </a:r>
            <a:br>
              <a:rPr lang="it-IT" sz="1400" dirty="0"/>
            </a:br>
            <a:r>
              <a:rPr lang="it-IT" sz="1400" b="1" dirty="0"/>
              <a:t>PUSH MPLS </a:t>
            </a:r>
            <a:r>
              <a:rPr lang="it-IT" sz="1400" dirty="0"/>
              <a:t>(label=1) out port 2,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2 (default)</a:t>
            </a:r>
          </a:p>
          <a:p>
            <a:r>
              <a:rPr lang="it-IT" sz="1400" b="1" dirty="0"/>
              <a:t>PUSH MPLS</a:t>
            </a:r>
            <a:r>
              <a:rPr lang="it-IT" sz="1400" dirty="0"/>
              <a:t> (label=2) out port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  <a:p>
            <a:r>
              <a:rPr lang="it-IT" sz="1400" b="1" dirty="0"/>
              <a:t>POP MPLS </a:t>
            </a:r>
            <a:r>
              <a:rPr lang="it-IT" sz="1400" dirty="0"/>
              <a:t>(label=1) out port 1, </a:t>
            </a:r>
            <a:r>
              <a:rPr lang="it-IT" sz="1400" dirty="0" err="1"/>
              <a:t>priority</a:t>
            </a:r>
            <a:r>
              <a:rPr lang="it-IT" sz="1400" dirty="0"/>
              <a:t> 2 (default)</a:t>
            </a:r>
            <a:br>
              <a:rPr lang="it-IT" sz="1400" dirty="0"/>
            </a:br>
            <a:r>
              <a:rPr lang="it-IT" sz="1400" b="1" dirty="0"/>
              <a:t>POP MPLS</a:t>
            </a:r>
            <a:r>
              <a:rPr lang="it-IT" sz="1400" dirty="0"/>
              <a:t> (label=2) out port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4B2CECA-8394-4271-89A6-E277241FA38C}"/>
              </a:ext>
            </a:extLst>
          </p:cNvPr>
          <p:cNvSpPr txBox="1"/>
          <p:nvPr/>
        </p:nvSpPr>
        <p:spPr>
          <a:xfrm>
            <a:off x="6578809" y="4394323"/>
            <a:ext cx="2536736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2:</a:t>
            </a:r>
            <a:br>
              <a:rPr lang="it-IT" sz="1400" dirty="0"/>
            </a:br>
            <a:r>
              <a:rPr lang="it-IT" sz="1400" b="1" dirty="0"/>
              <a:t>PUSH MPLS </a:t>
            </a:r>
            <a:r>
              <a:rPr lang="it-IT" sz="1400" dirty="0"/>
              <a:t>(label=1) out port 2,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2 (default)</a:t>
            </a:r>
          </a:p>
          <a:p>
            <a:r>
              <a:rPr lang="it-IT" sz="1400" b="1" dirty="0"/>
              <a:t>PUSH MPLS</a:t>
            </a:r>
            <a:r>
              <a:rPr lang="it-IT" sz="1400" dirty="0"/>
              <a:t> (label=2) out port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  <a:p>
            <a:r>
              <a:rPr lang="it-IT" sz="1400" b="1" dirty="0"/>
              <a:t>POP MPLS </a:t>
            </a:r>
            <a:r>
              <a:rPr lang="it-IT" sz="1400" dirty="0"/>
              <a:t>(label=1) out port 1, </a:t>
            </a:r>
            <a:r>
              <a:rPr lang="it-IT" sz="1400" dirty="0" err="1"/>
              <a:t>priority</a:t>
            </a:r>
            <a:r>
              <a:rPr lang="it-IT" sz="1400" dirty="0"/>
              <a:t> 2 (default)</a:t>
            </a:r>
            <a:br>
              <a:rPr lang="it-IT" sz="1400" dirty="0"/>
            </a:br>
            <a:r>
              <a:rPr lang="it-IT" sz="1400" b="1" dirty="0"/>
              <a:t>POP MPLS </a:t>
            </a:r>
            <a:r>
              <a:rPr lang="it-IT" sz="1400" dirty="0"/>
              <a:t>(label=2) out port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6" name="Freccia in giù 15">
            <a:extLst>
              <a:ext uri="{FF2B5EF4-FFF2-40B4-BE49-F238E27FC236}">
                <a16:creationId xmlns:a16="http://schemas.microsoft.com/office/drawing/2014/main" id="{37BB9818-E60C-456E-B58F-51FFB3EF939A}"/>
              </a:ext>
            </a:extLst>
          </p:cNvPr>
          <p:cNvSpPr/>
          <p:nvPr/>
        </p:nvSpPr>
        <p:spPr>
          <a:xfrm rot="18292896">
            <a:off x="3716539" y="3558499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428DB669-9FDB-4C60-8496-66D40D257A6F}"/>
              </a:ext>
            </a:extLst>
          </p:cNvPr>
          <p:cNvCxnSpPr>
            <a:cxnSpLocks/>
          </p:cNvCxnSpPr>
          <p:nvPr/>
        </p:nvCxnSpPr>
        <p:spPr>
          <a:xfrm>
            <a:off x="841605" y="3804544"/>
            <a:ext cx="166614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60A27176-D575-455B-85EC-0306CE212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0" y="3130533"/>
            <a:ext cx="910436" cy="910436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1FFC48D9-084C-436F-A3E2-4A4E7B2F7C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382" y="3130774"/>
            <a:ext cx="910436" cy="910436"/>
          </a:xfrm>
          <a:prstGeom prst="rect">
            <a:avLst/>
          </a:prstGeom>
        </p:spPr>
      </p:pic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6FE479B-F597-4497-9C76-BEDE1112BD1E}"/>
              </a:ext>
            </a:extLst>
          </p:cNvPr>
          <p:cNvCxnSpPr>
            <a:cxnSpLocks/>
          </p:cNvCxnSpPr>
          <p:nvPr/>
        </p:nvCxnSpPr>
        <p:spPr>
          <a:xfrm flipV="1">
            <a:off x="6887587" y="3804544"/>
            <a:ext cx="147142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04E038-ABA3-4061-B3A9-D206452CCAFA}"/>
              </a:ext>
            </a:extLst>
          </p:cNvPr>
          <p:cNvSpPr txBox="1"/>
          <p:nvPr/>
        </p:nvSpPr>
        <p:spPr>
          <a:xfrm>
            <a:off x="5310441" y="975474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3:</a:t>
            </a:r>
          </a:p>
          <a:p>
            <a:r>
              <a:rPr lang="it-IT" sz="1400" dirty="0"/>
              <a:t>In port 1 (label=1) =&gt; out port 2</a:t>
            </a:r>
          </a:p>
          <a:p>
            <a:r>
              <a:rPr lang="it-IT" sz="1400" dirty="0"/>
              <a:t>In port 2 (label=1) =&gt; out port 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0F5F56F-4B31-499A-B1FD-4E4F98B24D0B}"/>
              </a:ext>
            </a:extLst>
          </p:cNvPr>
          <p:cNvSpPr txBox="1"/>
          <p:nvPr/>
        </p:nvSpPr>
        <p:spPr>
          <a:xfrm>
            <a:off x="3506255" y="5671675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4:</a:t>
            </a:r>
          </a:p>
          <a:p>
            <a:r>
              <a:rPr lang="it-IT" sz="1400" dirty="0"/>
              <a:t>In port 1 (label=2) =&gt; out port 2</a:t>
            </a:r>
          </a:p>
          <a:p>
            <a:r>
              <a:rPr lang="it-IT" sz="1400" dirty="0"/>
              <a:t>In port 2 (label=2) =&gt; out port 1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3BA37EF2-3A1A-4790-8091-2AF076A546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979" y="766013"/>
            <a:ext cx="910436" cy="91043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3C64B88-5761-48BC-91C8-8E92FF8BCF70}"/>
              </a:ext>
            </a:extLst>
          </p:cNvPr>
          <p:cNvSpPr txBox="1"/>
          <p:nvPr/>
        </p:nvSpPr>
        <p:spPr>
          <a:xfrm>
            <a:off x="1989392" y="766013"/>
            <a:ext cx="1243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CONTROLLER</a:t>
            </a:r>
          </a:p>
        </p:txBody>
      </p: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29D46B27-1FCB-40D1-BFED-BCA870945A91}"/>
              </a:ext>
            </a:extLst>
          </p:cNvPr>
          <p:cNvSpPr/>
          <p:nvPr/>
        </p:nvSpPr>
        <p:spPr>
          <a:xfrm rot="15748733">
            <a:off x="1656860" y="2539935"/>
            <a:ext cx="1994714" cy="90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Freccia a destra 32">
            <a:extLst>
              <a:ext uri="{FF2B5EF4-FFF2-40B4-BE49-F238E27FC236}">
                <a16:creationId xmlns:a16="http://schemas.microsoft.com/office/drawing/2014/main" id="{11A1FD21-4BC7-4FC4-BF27-FA1DCBFBB9AF}"/>
              </a:ext>
            </a:extLst>
          </p:cNvPr>
          <p:cNvSpPr/>
          <p:nvPr/>
        </p:nvSpPr>
        <p:spPr>
          <a:xfrm rot="1952913" flipV="1">
            <a:off x="2428843" y="2581869"/>
            <a:ext cx="4023470" cy="10305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/>
              </a:solidFill>
            </a:endParaRPr>
          </a:p>
        </p:txBody>
      </p:sp>
      <p:sp>
        <p:nvSpPr>
          <p:cNvPr id="36" name="Freccia a destra 35">
            <a:extLst>
              <a:ext uri="{FF2B5EF4-FFF2-40B4-BE49-F238E27FC236}">
                <a16:creationId xmlns:a16="http://schemas.microsoft.com/office/drawing/2014/main" id="{E7B92784-2DED-4C96-B08A-524F4E000D49}"/>
              </a:ext>
            </a:extLst>
          </p:cNvPr>
          <p:cNvSpPr/>
          <p:nvPr/>
        </p:nvSpPr>
        <p:spPr>
          <a:xfrm rot="3495898">
            <a:off x="1810965" y="3175442"/>
            <a:ext cx="3688787" cy="1258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/>
              </a:solidFill>
            </a:endParaRPr>
          </a:p>
        </p:txBody>
      </p:sp>
      <p:sp>
        <p:nvSpPr>
          <p:cNvPr id="37" name="Freccia a destra 36">
            <a:extLst>
              <a:ext uri="{FF2B5EF4-FFF2-40B4-BE49-F238E27FC236}">
                <a16:creationId xmlns:a16="http://schemas.microsoft.com/office/drawing/2014/main" id="{E69B7810-CD25-4F16-93AE-96380F1F05D9}"/>
              </a:ext>
            </a:extLst>
          </p:cNvPr>
          <p:cNvSpPr/>
          <p:nvPr/>
        </p:nvSpPr>
        <p:spPr>
          <a:xfrm rot="4897618">
            <a:off x="1580894" y="2536899"/>
            <a:ext cx="1911855" cy="9699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/>
              </a:solidFill>
            </a:endParaRPr>
          </a:p>
        </p:txBody>
      </p:sp>
      <p:sp>
        <p:nvSpPr>
          <p:cNvPr id="39" name="Freccia a destra 38">
            <a:extLst>
              <a:ext uri="{FF2B5EF4-FFF2-40B4-BE49-F238E27FC236}">
                <a16:creationId xmlns:a16="http://schemas.microsoft.com/office/drawing/2014/main" id="{9690517A-9CB6-4AF8-8398-B2167BE26A67}"/>
              </a:ext>
            </a:extLst>
          </p:cNvPr>
          <p:cNvSpPr/>
          <p:nvPr/>
        </p:nvSpPr>
        <p:spPr>
          <a:xfrm rot="1376099">
            <a:off x="2810553" y="1721848"/>
            <a:ext cx="1875863" cy="8688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/>
              </a:solidFill>
            </a:endParaRP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EF07B620-CBB6-4B8D-9B0B-DE416154C7B3}"/>
              </a:ext>
            </a:extLst>
          </p:cNvPr>
          <p:cNvSpPr txBox="1"/>
          <p:nvPr/>
        </p:nvSpPr>
        <p:spPr>
          <a:xfrm>
            <a:off x="7189047" y="3465468"/>
            <a:ext cx="665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IP PACT</a:t>
            </a:r>
          </a:p>
        </p:txBody>
      </p:sp>
      <p:sp>
        <p:nvSpPr>
          <p:cNvPr id="38" name="Freccia a destra 37">
            <a:extLst>
              <a:ext uri="{FF2B5EF4-FFF2-40B4-BE49-F238E27FC236}">
                <a16:creationId xmlns:a16="http://schemas.microsoft.com/office/drawing/2014/main" id="{D1AA67CA-C8DC-47C3-A412-3AAF9BD003C3}"/>
              </a:ext>
            </a:extLst>
          </p:cNvPr>
          <p:cNvSpPr/>
          <p:nvPr/>
        </p:nvSpPr>
        <p:spPr>
          <a:xfrm rot="12543992">
            <a:off x="2734002" y="1833357"/>
            <a:ext cx="1888243" cy="94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Segno di moltiplicazione 39">
            <a:extLst>
              <a:ext uri="{FF2B5EF4-FFF2-40B4-BE49-F238E27FC236}">
                <a16:creationId xmlns:a16="http://schemas.microsoft.com/office/drawing/2014/main" id="{A91BDE74-CCC9-4BE5-8ABB-AD66B50239C8}"/>
              </a:ext>
            </a:extLst>
          </p:cNvPr>
          <p:cNvSpPr/>
          <p:nvPr/>
        </p:nvSpPr>
        <p:spPr>
          <a:xfrm>
            <a:off x="3330997" y="2775753"/>
            <a:ext cx="772730" cy="66829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0D2E126-D8CD-427F-B64E-4330CACCF79A}"/>
              </a:ext>
            </a:extLst>
          </p:cNvPr>
          <p:cNvSpPr/>
          <p:nvPr/>
        </p:nvSpPr>
        <p:spPr>
          <a:xfrm>
            <a:off x="497938" y="4622794"/>
            <a:ext cx="2444900" cy="472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60732059-7F0F-4FAB-91AA-4C60535447E7}"/>
              </a:ext>
            </a:extLst>
          </p:cNvPr>
          <p:cNvSpPr/>
          <p:nvPr/>
        </p:nvSpPr>
        <p:spPr>
          <a:xfrm>
            <a:off x="492275" y="5472014"/>
            <a:ext cx="2444900" cy="472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27906F5E-20F6-41A8-BE70-932BE44E64CD}"/>
              </a:ext>
            </a:extLst>
          </p:cNvPr>
          <p:cNvSpPr/>
          <p:nvPr/>
        </p:nvSpPr>
        <p:spPr>
          <a:xfrm>
            <a:off x="6665079" y="4642091"/>
            <a:ext cx="2444900" cy="472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BE435ADA-AB29-45F5-A7B4-1D6A88ED40D7}"/>
              </a:ext>
            </a:extLst>
          </p:cNvPr>
          <p:cNvSpPr/>
          <p:nvPr/>
        </p:nvSpPr>
        <p:spPr>
          <a:xfrm>
            <a:off x="6631907" y="5502059"/>
            <a:ext cx="2444900" cy="472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F88C8984-2FDF-4D4F-A5B2-7D3E7B4057BD}"/>
              </a:ext>
            </a:extLst>
          </p:cNvPr>
          <p:cNvSpPr/>
          <p:nvPr/>
        </p:nvSpPr>
        <p:spPr>
          <a:xfrm>
            <a:off x="5381665" y="1207935"/>
            <a:ext cx="2444900" cy="472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913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28" grpId="0" animBg="1"/>
      <p:bldP spid="28" grpId="1" animBg="1"/>
      <p:bldP spid="33" grpId="0" animBg="1"/>
      <p:bldP spid="33" grpId="1" animBg="1"/>
      <p:bldP spid="36" grpId="0" animBg="1"/>
      <p:bldP spid="36" grpId="1" animBg="1"/>
      <p:bldP spid="37" grpId="0" animBg="1"/>
      <p:bldP spid="37" grpId="1" animBg="1"/>
      <p:bldP spid="39" grpId="0" animBg="1"/>
      <p:bldP spid="39" grpId="1" animBg="1"/>
      <p:bldP spid="38" grpId="0" animBg="1"/>
      <p:bldP spid="38" grpId="1" animBg="1"/>
      <p:bldP spid="40" grpId="0" animBg="1"/>
      <p:bldP spid="40" grpId="1" animBg="1"/>
      <p:bldP spid="19" grpId="0" animBg="1"/>
      <p:bldP spid="19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</p:bld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732</Words>
  <Application>Microsoft Office PowerPoint</Application>
  <PresentationFormat>Presentazione su schermo (4:3)</PresentationFormat>
  <Paragraphs>153</Paragraphs>
  <Slides>15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di Office</vt:lpstr>
      <vt:lpstr>Presentazione standard di PowerPoint</vt:lpstr>
      <vt:lpstr>Outline</vt:lpstr>
      <vt:lpstr>Introduction</vt:lpstr>
      <vt:lpstr>Objective of the project</vt:lpstr>
      <vt:lpstr>Presentazione standard di PowerPoint</vt:lpstr>
      <vt:lpstr>Presentazione standard di PowerPoint</vt:lpstr>
      <vt:lpstr>Path configuration example (mininet)</vt:lpstr>
      <vt:lpstr>Port detection</vt:lpstr>
      <vt:lpstr>Link down/up (mininet)</vt:lpstr>
      <vt:lpstr>Differences mininet simulator-testbed</vt:lpstr>
      <vt:lpstr>Statistics collection: experiment procedure</vt:lpstr>
      <vt:lpstr>Testbed statistics vs mininet: rules installation time</vt:lpstr>
      <vt:lpstr>Testbed statistics vs mininet: path modification time</vt:lpstr>
      <vt:lpstr>Testbed statistics: packet loss during switching events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Sebastian Troia</dc:creator>
  <cp:lastModifiedBy>alessandro petocchi</cp:lastModifiedBy>
  <cp:revision>131</cp:revision>
  <dcterms:created xsi:type="dcterms:W3CDTF">2017-04-26T15:16:09Z</dcterms:created>
  <dcterms:modified xsi:type="dcterms:W3CDTF">2019-09-17T10:38:45Z</dcterms:modified>
</cp:coreProperties>
</file>