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63" r:id="rId5"/>
    <p:sldId id="268" r:id="rId6"/>
    <p:sldId id="265" r:id="rId7"/>
    <p:sldId id="260" r:id="rId8"/>
    <p:sldId id="269" r:id="rId9"/>
    <p:sldId id="277" r:id="rId10"/>
    <p:sldId id="270" r:id="rId11"/>
    <p:sldId id="272" r:id="rId12"/>
    <p:sldId id="274" r:id="rId13"/>
    <p:sldId id="276" r:id="rId14"/>
    <p:sldId id="25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06" autoAdjust="0"/>
    <p:restoredTop sz="95441" autoAdjust="0"/>
  </p:normalViewPr>
  <p:slideViewPr>
    <p:cSldViewPr snapToGrid="0">
      <p:cViewPr varScale="1">
        <p:scale>
          <a:sx n="83" d="100"/>
          <a:sy n="83" d="100"/>
        </p:scale>
        <p:origin x="830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Rules </a:t>
            </a:r>
            <a:r>
              <a:rPr lang="it-IT" sz="1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installation</a:t>
            </a:r>
            <a:r>
              <a:rPr lang="it-IT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time - TESTBED</a:t>
            </a:r>
          </a:p>
        </c:rich>
      </c:tx>
      <c:layout>
        <c:manualLayout>
          <c:xMode val="edge"/>
          <c:yMode val="edge"/>
          <c:x val="0.2764000538856946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8.6379518918159925E-2"/>
          <c:y val="0.11422415478305251"/>
          <c:w val="0.86065989690968925"/>
          <c:h val="0.65240409014748302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Foglio1!$A$1:$A$10</c:f>
              <c:numCache>
                <c:formatCode>General</c:formatCode>
                <c:ptCount val="10"/>
                <c:pt idx="0" formatCode="#,##0">
                  <c:v>3.9634230000000001</c:v>
                </c:pt>
                <c:pt idx="1">
                  <c:v>0.27818399999999999</c:v>
                </c:pt>
                <c:pt idx="2" formatCode="#,##0">
                  <c:v>5.5986859999999998</c:v>
                </c:pt>
                <c:pt idx="3">
                  <c:v>4.4990000000000004E-3</c:v>
                </c:pt>
                <c:pt idx="4">
                  <c:v>8.8248999999999994E-2</c:v>
                </c:pt>
                <c:pt idx="5">
                  <c:v>0.444517</c:v>
                </c:pt>
                <c:pt idx="6">
                  <c:v>0.33728000000000002</c:v>
                </c:pt>
                <c:pt idx="7">
                  <c:v>1.817E-3</c:v>
                </c:pt>
                <c:pt idx="8" formatCode="#,##0">
                  <c:v>1.0885769999999999</c:v>
                </c:pt>
                <c:pt idx="9">
                  <c:v>0.30131999999999998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76-421D-8E61-E5A8CCC9626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64886520"/>
        <c:axId val="564888440"/>
      </c:barChart>
      <c:catAx>
        <c:axId val="5648865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000"/>
                  <a:t>samples</a:t>
                </a:r>
              </a:p>
            </c:rich>
          </c:tx>
          <c:layout>
            <c:manualLayout>
              <c:xMode val="edge"/>
              <c:yMode val="edge"/>
              <c:x val="0.50027191817072247"/>
              <c:y val="0.857469657981245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64888440"/>
        <c:crosses val="autoZero"/>
        <c:auto val="1"/>
        <c:lblAlgn val="ctr"/>
        <c:lblOffset val="100"/>
        <c:tickMarkSkip val="21"/>
        <c:noMultiLvlLbl val="0"/>
      </c:catAx>
      <c:valAx>
        <c:axId val="564888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000"/>
                  <a:t>time (s)</a:t>
                </a:r>
              </a:p>
            </c:rich>
          </c:tx>
          <c:layout>
            <c:manualLayout>
              <c:xMode val="edge"/>
              <c:yMode val="edge"/>
              <c:x val="0"/>
              <c:y val="0.369899748286845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#,##0.00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64886520"/>
        <c:crosses val="autoZero"/>
        <c:crossBetween val="between"/>
        <c:majorUnit val="0.5"/>
        <c:minorUnit val="1.0000000000000002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Rules </a:t>
            </a:r>
            <a:r>
              <a:rPr lang="it-IT" sz="1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installation</a:t>
            </a:r>
            <a:r>
              <a:rPr lang="it-IT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time - MININET SIMULATOR </a:t>
            </a:r>
          </a:p>
        </c:rich>
      </c:tx>
      <c:layout>
        <c:manualLayout>
          <c:xMode val="edge"/>
          <c:yMode val="edge"/>
          <c:x val="0.23306172988465701"/>
          <c:y val="2.6397004293358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Foglio3!$A$1:$A$10</c:f>
              <c:numCache>
                <c:formatCode>General</c:formatCode>
                <c:ptCount val="10"/>
                <c:pt idx="0">
                  <c:v>6.803E-3</c:v>
                </c:pt>
                <c:pt idx="1">
                  <c:v>7.3720000000000001E-3</c:v>
                </c:pt>
                <c:pt idx="2">
                  <c:v>7.3730000000000002E-3</c:v>
                </c:pt>
                <c:pt idx="3">
                  <c:v>7.3740000000000003E-3</c:v>
                </c:pt>
                <c:pt idx="4">
                  <c:v>7.3749999999999996E-3</c:v>
                </c:pt>
                <c:pt idx="5">
                  <c:v>7.3759999999999997E-3</c:v>
                </c:pt>
                <c:pt idx="6">
                  <c:v>7.3769999999999999E-3</c:v>
                </c:pt>
                <c:pt idx="7">
                  <c:v>7.378E-3</c:v>
                </c:pt>
                <c:pt idx="8">
                  <c:v>7.3790000000000001E-3</c:v>
                </c:pt>
                <c:pt idx="9">
                  <c:v>7.3800000000000003E-3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36-4E76-8948-1D02540F7C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1557016"/>
        <c:axId val="481556360"/>
      </c:barChart>
      <c:catAx>
        <c:axId val="4815570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samples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81556360"/>
        <c:crosses val="autoZero"/>
        <c:auto val="1"/>
        <c:lblAlgn val="ctr"/>
        <c:lblOffset val="100"/>
        <c:noMultiLvlLbl val="0"/>
      </c:catAx>
      <c:valAx>
        <c:axId val="481556360"/>
        <c:scaling>
          <c:orientation val="minMax"/>
          <c:max val="9.0000000000000028E-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900"/>
                  <a:t>time(s)</a:t>
                </a:r>
              </a:p>
            </c:rich>
          </c:tx>
          <c:layout>
            <c:manualLayout>
              <c:xMode val="edge"/>
              <c:yMode val="edge"/>
              <c:x val="9.2497721060085056E-3"/>
              <c:y val="0.352399949590819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81557016"/>
        <c:crosses val="autoZero"/>
        <c:crossBetween val="between"/>
        <c:majorUnit val="1.0000000000000002E-3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Path modification time - MININET SIMULATOR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Foglio4!$A$1:$A$10</c:f>
              <c:numCache>
                <c:formatCode>General</c:formatCode>
                <c:ptCount val="10"/>
                <c:pt idx="0">
                  <c:v>3.7420000000000001E-3</c:v>
                </c:pt>
                <c:pt idx="1">
                  <c:v>7.8799999999999999E-3</c:v>
                </c:pt>
                <c:pt idx="2">
                  <c:v>3.2560000000000002E-3</c:v>
                </c:pt>
                <c:pt idx="3">
                  <c:v>3.7599999999999999E-3</c:v>
                </c:pt>
                <c:pt idx="4">
                  <c:v>3.4529999999999999E-3</c:v>
                </c:pt>
                <c:pt idx="5">
                  <c:v>3.9069999999999999E-3</c:v>
                </c:pt>
                <c:pt idx="6">
                  <c:v>3.042E-3</c:v>
                </c:pt>
                <c:pt idx="7">
                  <c:v>3.4740000000000001E-3</c:v>
                </c:pt>
                <c:pt idx="8">
                  <c:v>3.6380000000000002E-3</c:v>
                </c:pt>
                <c:pt idx="9">
                  <c:v>4.7679999999999997E-3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02-4BED-98C6-8D74895447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2039528"/>
        <c:axId val="522041168"/>
      </c:barChart>
      <c:catAx>
        <c:axId val="5220395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900"/>
                  <a:t>samples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22041168"/>
        <c:crosses val="autoZero"/>
        <c:auto val="1"/>
        <c:lblAlgn val="ctr"/>
        <c:lblOffset val="100"/>
        <c:noMultiLvlLbl val="0"/>
      </c:catAx>
      <c:valAx>
        <c:axId val="522041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900"/>
                  <a:t>time(s)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22039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Path modification time - TESTBED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8.5960888691730436E-2"/>
          <c:y val="0.18273191263193081"/>
          <c:w val="0.88402025803112638"/>
          <c:h val="0.68937853842649832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10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Foglio2!$A$1:$A$19</c:f>
              <c:numCache>
                <c:formatCode>General</c:formatCode>
                <c:ptCount val="10"/>
                <c:pt idx="0">
                  <c:v>0.32311400000000001</c:v>
                </c:pt>
                <c:pt idx="1">
                  <c:v>5.3769999999999998E-3</c:v>
                </c:pt>
                <c:pt idx="2">
                  <c:v>0.16966500000000001</c:v>
                </c:pt>
                <c:pt idx="3">
                  <c:v>3.1700000000000001E-3</c:v>
                </c:pt>
                <c:pt idx="4">
                  <c:v>4.6899999999999997E-3</c:v>
                </c:pt>
                <c:pt idx="5">
                  <c:v>8.0492999999999995E-2</c:v>
                </c:pt>
                <c:pt idx="6">
                  <c:v>2.7060000000000001E-3</c:v>
                </c:pt>
                <c:pt idx="7">
                  <c:v>0.23216600000000001</c:v>
                </c:pt>
                <c:pt idx="8">
                  <c:v>4.8269999999999997E-3</c:v>
                </c:pt>
                <c:pt idx="9">
                  <c:v>3.8310000000000002E-3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92-4DE9-991F-2393D5016E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5500280"/>
        <c:axId val="585499320"/>
      </c:barChart>
      <c:catAx>
        <c:axId val="5855002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900"/>
                  <a:t>samples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85499320"/>
        <c:crosses val="autoZero"/>
        <c:auto val="1"/>
        <c:lblAlgn val="ctr"/>
        <c:lblOffset val="100"/>
        <c:noMultiLvlLbl val="0"/>
      </c:catAx>
      <c:valAx>
        <c:axId val="585499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900"/>
                  <a:t>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85500280"/>
        <c:crosses val="autoZero"/>
        <c:crossBetween val="between"/>
        <c:majorUnit val="5.000000000000001E-2"/>
        <c:minorUnit val="4.000000000000001E-3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Mininet Simulator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5D68-45F4-97DA-DF9D66F69A30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5D68-45F4-97DA-DF9D66F69A30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5D68-45F4-97DA-DF9D66F69A30}"/>
              </c:ext>
            </c:extLst>
          </c:dPt>
          <c:cat>
            <c:numRef>
              <c:f>Foglio5!$A$8:$D$8</c:f>
              <c:numCache>
                <c:formatCode>General</c:formatCode>
                <c:ptCount val="4"/>
                <c:pt idx="0">
                  <c:v>1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</c:numCache>
            </c:numRef>
          </c:cat>
          <c:val>
            <c:numRef>
              <c:f>Foglio5!$A$1:$A$4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D68-45F4-97DA-DF9D66F69A30}"/>
            </c:ext>
          </c:extLst>
        </c:ser>
        <c:ser>
          <c:idx val="1"/>
          <c:order val="1"/>
          <c:tx>
            <c:v>Testbed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5D68-45F4-97DA-DF9D66F69A30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5D68-45F4-97DA-DF9D66F69A30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5D68-45F4-97DA-DF9D66F69A30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5D68-45F4-97DA-DF9D66F69A30}"/>
              </c:ext>
            </c:extLst>
          </c:dPt>
          <c:cat>
            <c:numRef>
              <c:f>Foglio5!$A$8:$D$8</c:f>
              <c:numCache>
                <c:formatCode>General</c:formatCode>
                <c:ptCount val="4"/>
                <c:pt idx="0">
                  <c:v>1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</c:numCache>
            </c:numRef>
          </c:cat>
          <c:val>
            <c:numRef>
              <c:f>Foglio5!$C$1:$C$4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1.3</c:v>
                </c:pt>
                <c:pt idx="3">
                  <c:v>2.1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5D68-45F4-97DA-DF9D66F69A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3020040"/>
        <c:axId val="443020696"/>
      </c:lineChart>
      <c:catAx>
        <c:axId val="4430200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SPEED (KBIT/S)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43020696"/>
        <c:crosses val="autoZero"/>
        <c:auto val="1"/>
        <c:lblAlgn val="ctr"/>
        <c:lblOffset val="100"/>
        <c:noMultiLvlLbl val="0"/>
      </c:catAx>
      <c:valAx>
        <c:axId val="443020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LOST DATAGRAMS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43020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1C63B-7147-40DC-9DD1-A22900D398CA}" type="datetimeFigureOut">
              <a:rPr lang="it-IT" smtClean="0"/>
              <a:t>16/09/2019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A6B88F-49BB-49DF-9CD9-134570298B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2040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Parlare qui delle diverse priorità dei </a:t>
            </a:r>
            <a:r>
              <a:rPr lang="it-IT" dirty="0" err="1"/>
              <a:t>path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6B88F-49BB-49DF-9CD9-134570298B2C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307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Parlare qui delle diverse priorità dei </a:t>
            </a:r>
            <a:r>
              <a:rPr lang="it-IT" dirty="0" err="1"/>
              <a:t>path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6B88F-49BB-49DF-9CD9-134570298B2C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4312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Solo un grafico con </a:t>
            </a:r>
            <a:r>
              <a:rPr lang="it-IT" dirty="0" err="1"/>
              <a:t>bw</a:t>
            </a:r>
            <a:r>
              <a:rPr lang="it-IT" dirty="0"/>
              <a:t>/</a:t>
            </a:r>
            <a:r>
              <a:rPr lang="it-IT" dirty="0" err="1"/>
              <a:t>pkt</a:t>
            </a:r>
            <a:r>
              <a:rPr lang="it-IT" dirty="0"/>
              <a:t> </a:t>
            </a:r>
            <a:r>
              <a:rPr lang="it-IT" dirty="0" err="1"/>
              <a:t>loss</a:t>
            </a:r>
            <a:r>
              <a:rPr lang="it-IT" dirty="0"/>
              <a:t> per </a:t>
            </a:r>
            <a:r>
              <a:rPr lang="it-IT" dirty="0" err="1"/>
              <a:t>testbed</a:t>
            </a:r>
            <a:r>
              <a:rPr lang="it-IT" dirty="0"/>
              <a:t> e </a:t>
            </a:r>
            <a:r>
              <a:rPr lang="it-IT" dirty="0" err="1"/>
              <a:t>mininet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6B88F-49BB-49DF-9CD9-134570298B2C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0464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45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238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49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egnaposto piè di pagina 1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278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628649" y="1022847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57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61"/>
          <p:cNvPicPr preferRelativeResize="0"/>
          <p:nvPr userDrawn="1"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" y="6571224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32" y="133833"/>
            <a:ext cx="7886700" cy="362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49" y="961302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49" y="6571225"/>
            <a:ext cx="4027433" cy="286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571225"/>
            <a:ext cx="420414" cy="286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7C31548-3396-48E6-A4F0-B6B6C960F6EE}" type="slidenum">
              <a:rPr lang="it-IT" smtClean="0"/>
              <a:pPr/>
              <a:t>‹N›</a:t>
            </a:fld>
            <a:endParaRPr lang="it-IT" dirty="0"/>
          </a:p>
        </p:txBody>
      </p:sp>
      <p:pic>
        <p:nvPicPr>
          <p:cNvPr id="7" name="Shape 57"/>
          <p:cNvPicPr preferRelativeResize="0"/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58"/>
          <p:cNvPicPr preferRelativeResize="0"/>
          <p:nvPr userDrawn="1"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870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44E4655-1AD7-41FF-A44A-56D6FE756DF1}"/>
              </a:ext>
            </a:extLst>
          </p:cNvPr>
          <p:cNvSpPr txBox="1"/>
          <p:nvPr/>
        </p:nvSpPr>
        <p:spPr>
          <a:xfrm>
            <a:off x="2840853" y="4625266"/>
            <a:ext cx="60403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MPLS </a:t>
            </a:r>
            <a:r>
              <a:rPr lang="it-IT" sz="2800" b="1" dirty="0" err="1"/>
              <a:t>route</a:t>
            </a:r>
            <a:r>
              <a:rPr lang="it-IT" sz="2800" b="1" dirty="0"/>
              <a:t> management</a:t>
            </a:r>
          </a:p>
          <a:p>
            <a:r>
              <a:rPr lang="en-GB" sz="2000" dirty="0"/>
              <a:t>Leone Giuseppe, 10518770</a:t>
            </a:r>
          </a:p>
          <a:p>
            <a:r>
              <a:rPr lang="en-GB" sz="2000" dirty="0"/>
              <a:t>Petocchi Alessandro, 10661410</a:t>
            </a:r>
            <a:endParaRPr lang="en-GB" dirty="0"/>
          </a:p>
          <a:p>
            <a:r>
              <a:rPr lang="en-GB" sz="2000" dirty="0"/>
              <a:t>Sodano Marco, 10495166</a:t>
            </a:r>
            <a:endParaRPr lang="en-GB" dirty="0"/>
          </a:p>
          <a:p>
            <a:r>
              <a:rPr lang="en-GB" sz="2000" dirty="0"/>
              <a:t>Villa Veronica, 10503254</a:t>
            </a:r>
            <a:endParaRPr lang="en-GB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9E2923C-BD70-41D6-AD78-E67FC31C1AF4}"/>
              </a:ext>
            </a:extLst>
          </p:cNvPr>
          <p:cNvSpPr txBox="1"/>
          <p:nvPr/>
        </p:nvSpPr>
        <p:spPr>
          <a:xfrm>
            <a:off x="2840853" y="0"/>
            <a:ext cx="619661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Switching and Routing project 2018/2019</a:t>
            </a:r>
          </a:p>
          <a:p>
            <a:r>
              <a:rPr lang="it-IT" sz="2400" dirty="0"/>
              <a:t>Prof. Guido Maier</a:t>
            </a:r>
          </a:p>
          <a:p>
            <a:r>
              <a:rPr lang="it-IT" sz="2400" dirty="0" err="1"/>
              <a:t>Ph.D</a:t>
            </a:r>
            <a:r>
              <a:rPr lang="it-IT" sz="2400" dirty="0"/>
              <a:t>. </a:t>
            </a:r>
            <a:r>
              <a:rPr lang="it-IT" sz="2400" dirty="0" err="1"/>
              <a:t>student</a:t>
            </a:r>
            <a:r>
              <a:rPr lang="it-IT" sz="2400" dirty="0"/>
              <a:t> Sebastian </a:t>
            </a:r>
            <a:r>
              <a:rPr lang="it-IT" sz="2400" dirty="0" err="1"/>
              <a:t>Troìa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433795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0429E2-9070-44E7-BFB9-9779B35D3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Differences</a:t>
            </a:r>
            <a:r>
              <a:rPr lang="it-IT" dirty="0"/>
              <a:t> </a:t>
            </a:r>
            <a:r>
              <a:rPr lang="it-IT" dirty="0" err="1"/>
              <a:t>testbed-mininet</a:t>
            </a:r>
            <a:r>
              <a:rPr lang="it-IT" dirty="0"/>
              <a:t> simulator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7E1173F-B06B-4302-BFD1-98594F6D8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10</a:t>
            </a:fld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9F61544-57CF-4EED-86CF-2239CD5AD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152" y="1022847"/>
            <a:ext cx="8721968" cy="4322876"/>
          </a:xfrm>
        </p:spPr>
        <p:txBody>
          <a:bodyPr>
            <a:noAutofit/>
          </a:bodyPr>
          <a:lstStyle/>
          <a:p>
            <a:pPr algn="ctr"/>
            <a:endParaRPr lang="it-IT" sz="4000" dirty="0"/>
          </a:p>
          <a:p>
            <a:pPr marL="0" indent="0" algn="ctr">
              <a:buNone/>
            </a:pPr>
            <a:endParaRPr lang="it-IT" sz="4000" dirty="0"/>
          </a:p>
          <a:p>
            <a:pPr marL="0" indent="0" algn="ctr">
              <a:buNone/>
            </a:pPr>
            <a:endParaRPr lang="it-IT" sz="4000" dirty="0"/>
          </a:p>
          <a:p>
            <a:pPr marL="0" indent="0" algn="ctr">
              <a:buNone/>
            </a:pPr>
            <a:r>
              <a:rPr lang="it-IT" sz="4000" dirty="0"/>
              <a:t>In the </a:t>
            </a:r>
            <a:r>
              <a:rPr lang="it-IT" sz="4000" dirty="0" err="1"/>
              <a:t>testbed</a:t>
            </a:r>
            <a:r>
              <a:rPr lang="it-IT" sz="4000" dirty="0"/>
              <a:t> </a:t>
            </a:r>
            <a:r>
              <a:rPr lang="it-IT" sz="4000" dirty="0" err="1"/>
              <a:t>version</a:t>
            </a:r>
            <a:r>
              <a:rPr lang="it-IT" sz="4000" dirty="0"/>
              <a:t> of the code, MPLS rules </a:t>
            </a:r>
            <a:r>
              <a:rPr lang="it-IT" sz="4000" dirty="0" err="1"/>
              <a:t>don’t</a:t>
            </a:r>
            <a:r>
              <a:rPr lang="it-IT" sz="4000" dirty="0"/>
              <a:t> match on </a:t>
            </a:r>
            <a:r>
              <a:rPr lang="it-IT" sz="4000" u="sng" dirty="0">
                <a:solidFill>
                  <a:srgbClr val="FF0000"/>
                </a:solidFill>
              </a:rPr>
              <a:t>label field</a:t>
            </a:r>
          </a:p>
        </p:txBody>
      </p:sp>
    </p:spTree>
    <p:extLst>
      <p:ext uri="{BB962C8B-B14F-4D97-AF65-F5344CB8AC3E}">
        <p14:creationId xmlns:p14="http://schemas.microsoft.com/office/powerpoint/2010/main" val="1809674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36141B-DFC5-44E9-921A-3B002597B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Statistics</a:t>
            </a:r>
            <a:r>
              <a:rPr lang="it-IT" dirty="0"/>
              <a:t>: rules </a:t>
            </a:r>
            <a:r>
              <a:rPr lang="it-IT" dirty="0" err="1"/>
              <a:t>installation</a:t>
            </a:r>
            <a:r>
              <a:rPr lang="it-IT" dirty="0"/>
              <a:t> time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3533175-8FED-4D44-9656-1628896E1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11</a:t>
            </a:fld>
            <a:endParaRPr lang="it-IT" dirty="0"/>
          </a:p>
        </p:txBody>
      </p:sp>
      <p:graphicFrame>
        <p:nvGraphicFramePr>
          <p:cNvPr id="5" name="Grafico 4">
            <a:extLst>
              <a:ext uri="{FF2B5EF4-FFF2-40B4-BE49-F238E27FC236}">
                <a16:creationId xmlns:a16="http://schemas.microsoft.com/office/drawing/2014/main" id="{6E0D3F69-ADD9-4B9A-A1DC-C37262C557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2506372"/>
              </p:ext>
            </p:extLst>
          </p:nvPr>
        </p:nvGraphicFramePr>
        <p:xfrm>
          <a:off x="963637" y="3587263"/>
          <a:ext cx="7216726" cy="31369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1CB035B6-E430-4001-84E3-AC86048426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582573"/>
              </p:ext>
            </p:extLst>
          </p:nvPr>
        </p:nvGraphicFramePr>
        <p:xfrm>
          <a:off x="963637" y="858130"/>
          <a:ext cx="7012745" cy="2729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49887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F7A583-2C5C-4D6B-B628-10BDFD4F8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Statistics</a:t>
            </a:r>
            <a:r>
              <a:rPr lang="it-IT" dirty="0"/>
              <a:t>: </a:t>
            </a:r>
            <a:r>
              <a:rPr lang="it-IT" dirty="0" err="1"/>
              <a:t>path</a:t>
            </a:r>
            <a:r>
              <a:rPr lang="it-IT" dirty="0"/>
              <a:t> </a:t>
            </a:r>
            <a:r>
              <a:rPr lang="it-IT" dirty="0" err="1"/>
              <a:t>modification</a:t>
            </a:r>
            <a:r>
              <a:rPr lang="it-IT" dirty="0"/>
              <a:t> time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554A43E-1C4E-4E28-BECF-8270CB88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12</a:t>
            </a:fld>
            <a:endParaRPr lang="it-IT" dirty="0"/>
          </a:p>
        </p:txBody>
      </p:sp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9445B5C8-9517-46C4-94AA-317865C0F2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298395"/>
              </p:ext>
            </p:extLst>
          </p:nvPr>
        </p:nvGraphicFramePr>
        <p:xfrm>
          <a:off x="1106543" y="721759"/>
          <a:ext cx="7010515" cy="2844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Grafico 10">
            <a:extLst>
              <a:ext uri="{FF2B5EF4-FFF2-40B4-BE49-F238E27FC236}">
                <a16:creationId xmlns:a16="http://schemas.microsoft.com/office/drawing/2014/main" id="{07821879-267B-4D26-A9D1-AEA8CD903E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2902177"/>
              </p:ext>
            </p:extLst>
          </p:nvPr>
        </p:nvGraphicFramePr>
        <p:xfrm>
          <a:off x="1150824" y="3663478"/>
          <a:ext cx="7010515" cy="2844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64575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367EE2-498F-41BC-9C22-4256737E5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Statistics</a:t>
            </a:r>
            <a:r>
              <a:rPr lang="it-IT" dirty="0"/>
              <a:t>: </a:t>
            </a:r>
            <a:r>
              <a:rPr lang="it-IT"/>
              <a:t>packets </a:t>
            </a:r>
            <a:r>
              <a:rPr lang="it-IT" dirty="0"/>
              <a:t>status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EC1188D-CF74-4791-B482-4F902C21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13</a:t>
            </a:fld>
            <a:endParaRPr lang="it-IT" dirty="0"/>
          </a:p>
        </p:txBody>
      </p:sp>
      <p:graphicFrame>
        <p:nvGraphicFramePr>
          <p:cNvPr id="5" name="Grafico 4">
            <a:extLst>
              <a:ext uri="{FF2B5EF4-FFF2-40B4-BE49-F238E27FC236}">
                <a16:creationId xmlns:a16="http://schemas.microsoft.com/office/drawing/2014/main" id="{C4DA6524-B32E-4E34-88E6-F464269830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0333742"/>
              </p:ext>
            </p:extLst>
          </p:nvPr>
        </p:nvGraphicFramePr>
        <p:xfrm>
          <a:off x="989412" y="1232680"/>
          <a:ext cx="7165175" cy="46898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85299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1868805" y="2225923"/>
            <a:ext cx="5406389" cy="24061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9600" i="1" u="sng" dirty="0"/>
              <a:t>END</a:t>
            </a:r>
          </a:p>
          <a:p>
            <a:pPr marL="0" indent="0" algn="ctr">
              <a:buNone/>
            </a:pPr>
            <a:r>
              <a:rPr lang="en-GB" sz="3000" dirty="0"/>
              <a:t>Do you have any questions?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6419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812F8E-D921-4C89-8325-C6F2A8E2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8CF5024-7CA6-44E1-95A6-4332867B9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2</a:t>
            </a:fld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D6DED76-B6D0-4602-8B93-FE8043360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Introduction</a:t>
            </a:r>
          </a:p>
          <a:p>
            <a:pPr algn="just"/>
            <a:r>
              <a:rPr lang="it-IT" dirty="0"/>
              <a:t>MPLS connection setup</a:t>
            </a:r>
            <a:endParaRPr lang="en-GB" dirty="0"/>
          </a:p>
          <a:p>
            <a:pPr algn="just"/>
            <a:r>
              <a:rPr lang="it-IT" dirty="0" err="1"/>
              <a:t>Packet</a:t>
            </a:r>
            <a:r>
              <a:rPr lang="it-IT" dirty="0"/>
              <a:t> in </a:t>
            </a:r>
            <a:r>
              <a:rPr lang="it-IT" dirty="0" err="1"/>
              <a:t>handler</a:t>
            </a:r>
            <a:r>
              <a:rPr lang="it-IT" dirty="0"/>
              <a:t> </a:t>
            </a:r>
            <a:endParaRPr lang="en-GB" dirty="0"/>
          </a:p>
          <a:p>
            <a:pPr algn="just"/>
            <a:r>
              <a:rPr lang="it-IT" dirty="0"/>
              <a:t>Rule </a:t>
            </a:r>
            <a:r>
              <a:rPr lang="it-IT" dirty="0" err="1"/>
              <a:t>installation</a:t>
            </a:r>
            <a:endParaRPr lang="en-GB" dirty="0"/>
          </a:p>
          <a:p>
            <a:pPr algn="just"/>
            <a:r>
              <a:rPr lang="en-GB" dirty="0"/>
              <a:t>Port detection</a:t>
            </a:r>
          </a:p>
          <a:p>
            <a:pPr algn="just"/>
            <a:r>
              <a:rPr lang="en-GB" dirty="0"/>
              <a:t>Link down/up</a:t>
            </a:r>
          </a:p>
          <a:p>
            <a:pPr algn="just"/>
            <a:r>
              <a:rPr lang="it-IT" dirty="0" err="1"/>
              <a:t>Differences</a:t>
            </a:r>
            <a:r>
              <a:rPr lang="it-IT" dirty="0"/>
              <a:t> </a:t>
            </a:r>
            <a:r>
              <a:rPr lang="it-IT"/>
              <a:t>testbed-mininet</a:t>
            </a:r>
            <a:r>
              <a:rPr lang="it-IT" dirty="0"/>
              <a:t> simulator</a:t>
            </a:r>
          </a:p>
          <a:p>
            <a:pPr algn="just"/>
            <a:r>
              <a:rPr lang="it-IT" dirty="0" err="1"/>
              <a:t>Statistics</a:t>
            </a:r>
            <a:endParaRPr lang="it-IT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962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3</a:t>
            </a:fld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628650" y="1253331"/>
            <a:ext cx="7886700" cy="4351338"/>
          </a:xfrm>
        </p:spPr>
        <p:txBody>
          <a:bodyPr/>
          <a:lstStyle/>
          <a:p>
            <a:pPr algn="just"/>
            <a:r>
              <a:rPr lang="en-US" dirty="0"/>
              <a:t>Starting from a multipath network with multiple disjoint paths from a source and a destination, a Ryu application has been implemented to set up a pair of MPLS link‐disjoint tunnels to connect the source with the destination.</a:t>
            </a:r>
          </a:p>
          <a:p>
            <a:pPr algn="just"/>
            <a:r>
              <a:rPr lang="en-US" dirty="0"/>
              <a:t>One tunnel is the default path, the other is the back‐up path.</a:t>
            </a:r>
          </a:p>
          <a:p>
            <a:pPr algn="just"/>
            <a:r>
              <a:rPr lang="en-US" dirty="0"/>
              <a:t>MPLS connection is based on source and destination MACs</a:t>
            </a:r>
          </a:p>
          <a:p>
            <a:pPr algn="just"/>
            <a:r>
              <a:rPr lang="en-US" dirty="0"/>
              <a:t>The application is able to re‐route traffic on the back‐up path in case of a failure of a link of the default path and to restore the original ruleset when the default path returns to  a working state.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3079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B390A58C-1D9E-4A97-BE9A-BF55D8465D91}"/>
              </a:ext>
            </a:extLst>
          </p:cNvPr>
          <p:cNvCxnSpPr>
            <a:cxnSpLocks/>
          </p:cNvCxnSpPr>
          <p:nvPr/>
        </p:nvCxnSpPr>
        <p:spPr>
          <a:xfrm flipV="1">
            <a:off x="1005290" y="2705563"/>
            <a:ext cx="1132999" cy="29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0C1972E1-4985-40B9-BFD8-855BB09CE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MPLS connection setup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E59ED79-E844-40B5-9C7B-425E84CF2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4</a:t>
            </a:fld>
            <a:endParaRPr lang="it-IT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743157E7-5546-4B8E-901D-739E091FA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714" y="2471686"/>
            <a:ext cx="674118" cy="467755"/>
          </a:xfrm>
        </p:spPr>
      </p:pic>
      <p:pic>
        <p:nvPicPr>
          <p:cNvPr id="10" name="Segnaposto contenuto 8">
            <a:extLst>
              <a:ext uri="{FF2B5EF4-FFF2-40B4-BE49-F238E27FC236}">
                <a16:creationId xmlns:a16="http://schemas.microsoft.com/office/drawing/2014/main" id="{E054EBD3-1794-4ED1-8B12-801A199F120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345" y="2471685"/>
            <a:ext cx="674118" cy="467755"/>
          </a:xfrm>
          <a:prstGeom prst="rect">
            <a:avLst/>
          </a:prstGeom>
        </p:spPr>
      </p:pic>
      <p:sp>
        <p:nvSpPr>
          <p:cNvPr id="5" name="Nuvola 4">
            <a:extLst>
              <a:ext uri="{FF2B5EF4-FFF2-40B4-BE49-F238E27FC236}">
                <a16:creationId xmlns:a16="http://schemas.microsoft.com/office/drawing/2014/main" id="{97F06671-A186-406A-9BC9-7C8E3A1650B9}"/>
              </a:ext>
            </a:extLst>
          </p:cNvPr>
          <p:cNvSpPr/>
          <p:nvPr/>
        </p:nvSpPr>
        <p:spPr>
          <a:xfrm>
            <a:off x="2606039" y="1559047"/>
            <a:ext cx="3931921" cy="2293034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EF4D5EBE-B849-4A0B-A950-C17884FB7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81" y="2264442"/>
            <a:ext cx="756502" cy="75650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48A35DE4-B805-4ACD-8326-3E3AF9A2E9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803" y="2327311"/>
            <a:ext cx="756502" cy="756502"/>
          </a:xfrm>
          <a:prstGeom prst="rect">
            <a:avLst/>
          </a:prstGeom>
        </p:spPr>
      </p:pic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2CC24AB-8CCE-43F6-8BFE-B709183006D8}"/>
              </a:ext>
            </a:extLst>
          </p:cNvPr>
          <p:cNvCxnSpPr/>
          <p:nvPr/>
        </p:nvCxnSpPr>
        <p:spPr>
          <a:xfrm>
            <a:off x="7152285" y="2734664"/>
            <a:ext cx="1047306" cy="26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45153C0-9F4E-4A1D-A9CD-A2052CB8E541}"/>
              </a:ext>
            </a:extLst>
          </p:cNvPr>
          <p:cNvSpPr txBox="1"/>
          <p:nvPr/>
        </p:nvSpPr>
        <p:spPr>
          <a:xfrm>
            <a:off x="524027" y="2968541"/>
            <a:ext cx="481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host1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6DE3E89-9408-4BE7-A065-1B0DC66DC37D}"/>
              </a:ext>
            </a:extLst>
          </p:cNvPr>
          <p:cNvSpPr txBox="1"/>
          <p:nvPr/>
        </p:nvSpPr>
        <p:spPr>
          <a:xfrm>
            <a:off x="8085616" y="3020944"/>
            <a:ext cx="481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host2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34FE8A4-83E9-483E-A40C-A3688FC1BC7F}"/>
              </a:ext>
            </a:extLst>
          </p:cNvPr>
          <p:cNvSpPr txBox="1"/>
          <p:nvPr/>
        </p:nvSpPr>
        <p:spPr>
          <a:xfrm>
            <a:off x="210207" y="4533149"/>
            <a:ext cx="8679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/>
              <a:t>h1 </a:t>
            </a:r>
            <a:r>
              <a:rPr lang="it-IT" sz="2400" dirty="0" err="1"/>
              <a:t>wants</a:t>
            </a:r>
            <a:r>
              <a:rPr lang="it-IT" sz="2400" dirty="0"/>
              <a:t> to </a:t>
            </a:r>
            <a:r>
              <a:rPr lang="it-IT" sz="2400" dirty="0" err="1"/>
              <a:t>establish</a:t>
            </a:r>
            <a:r>
              <a:rPr lang="it-IT" sz="2400" dirty="0"/>
              <a:t> an IP connection with h2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 err="1"/>
              <a:t>All</a:t>
            </a:r>
            <a:r>
              <a:rPr lang="it-IT" sz="2400" dirty="0"/>
              <a:t> the flow </a:t>
            </a:r>
            <a:r>
              <a:rPr lang="it-IT" sz="2400" dirty="0" err="1"/>
              <a:t>tables</a:t>
            </a:r>
            <a:r>
              <a:rPr lang="it-IT" sz="2400" dirty="0"/>
              <a:t> of the switches inside the network are </a:t>
            </a:r>
            <a:r>
              <a:rPr lang="it-IT" sz="2400" dirty="0" err="1"/>
              <a:t>empty</a:t>
            </a:r>
            <a:r>
              <a:rPr lang="it-IT" sz="2400" dirty="0"/>
              <a:t> (</a:t>
            </a:r>
            <a:r>
              <a:rPr lang="it-IT" sz="2400" dirty="0" err="1"/>
              <a:t>only</a:t>
            </a:r>
            <a:r>
              <a:rPr lang="it-IT" sz="2400" dirty="0"/>
              <a:t> the default rule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installed</a:t>
            </a:r>
            <a:r>
              <a:rPr lang="it-IT" sz="2400" dirty="0"/>
              <a:t>)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3CA76B56-AC95-488D-8466-26B4664097B4}"/>
              </a:ext>
            </a:extLst>
          </p:cNvPr>
          <p:cNvSpPr txBox="1"/>
          <p:nvPr/>
        </p:nvSpPr>
        <p:spPr>
          <a:xfrm>
            <a:off x="2641217" y="951497"/>
            <a:ext cx="384751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CONTROLLER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25232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69C199-147F-498D-ACF8-B91CD20E1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Packet</a:t>
            </a:r>
            <a:r>
              <a:rPr lang="it-IT" dirty="0"/>
              <a:t> in </a:t>
            </a:r>
            <a:r>
              <a:rPr lang="it-IT" dirty="0" err="1"/>
              <a:t>handler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58A3810-7063-4F67-9F30-00C5D033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5</a:t>
            </a:fld>
            <a:endParaRPr lang="it-IT" dirty="0"/>
          </a:p>
        </p:txBody>
      </p:sp>
      <p:pic>
        <p:nvPicPr>
          <p:cNvPr id="22" name="Segnaposto contenuto 21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6598F5BE-C31C-476F-845E-9A460849DD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387" y="764584"/>
            <a:ext cx="3527653" cy="5806641"/>
          </a:xfr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3078977F-FD99-4293-8D1F-69626CF502AA}"/>
              </a:ext>
            </a:extLst>
          </p:cNvPr>
          <p:cNvSpPr txBox="1"/>
          <p:nvPr/>
        </p:nvSpPr>
        <p:spPr>
          <a:xfrm>
            <a:off x="4060769" y="2019300"/>
            <a:ext cx="119062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700" dirty="0" err="1"/>
              <a:t>add</a:t>
            </a:r>
            <a:r>
              <a:rPr lang="it-IT" sz="700" dirty="0"/>
              <a:t> </a:t>
            </a:r>
            <a:r>
              <a:rPr lang="it-IT" sz="700" dirty="0" err="1"/>
              <a:t>hash</a:t>
            </a:r>
            <a:r>
              <a:rPr lang="it-IT" sz="700" dirty="0"/>
              <a:t> (</a:t>
            </a:r>
            <a:r>
              <a:rPr lang="it-IT" sz="700" dirty="0" err="1"/>
              <a:t>srcMAC,dstMAC</a:t>
            </a:r>
            <a:r>
              <a:rPr lang="it-IT" sz="700" dirty="0"/>
              <a:t>) in the list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C47CFD0-FA55-4E90-9920-8E73E9A9F579}"/>
              </a:ext>
            </a:extLst>
          </p:cNvPr>
          <p:cNvSpPr txBox="1"/>
          <p:nvPr/>
        </p:nvSpPr>
        <p:spPr>
          <a:xfrm>
            <a:off x="5267325" y="1284220"/>
            <a:ext cx="3619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Yes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A274A18-0959-4200-88E1-AF88947CE710}"/>
              </a:ext>
            </a:extLst>
          </p:cNvPr>
          <p:cNvSpPr txBox="1"/>
          <p:nvPr/>
        </p:nvSpPr>
        <p:spPr>
          <a:xfrm>
            <a:off x="4329112" y="1803856"/>
            <a:ext cx="4857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596783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936DAC-8E45-4C60-A23A-694979725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Rule </a:t>
            </a:r>
            <a:r>
              <a:rPr lang="it-IT" dirty="0" err="1"/>
              <a:t>installation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320DF0D-CF68-4513-9AC4-B217E739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6</a:t>
            </a:fld>
            <a:endParaRPr lang="it-IT" dirty="0"/>
          </a:p>
        </p:txBody>
      </p:sp>
      <p:pic>
        <p:nvPicPr>
          <p:cNvPr id="16" name="Segnaposto contenuto 15">
            <a:extLst>
              <a:ext uri="{FF2B5EF4-FFF2-40B4-BE49-F238E27FC236}">
                <a16:creationId xmlns:a16="http://schemas.microsoft.com/office/drawing/2014/main" id="{192544C6-77BA-4B8C-B6C4-8DAD183463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237" y="766573"/>
            <a:ext cx="5339882" cy="5804651"/>
          </a:xfrm>
        </p:spPr>
      </p:pic>
    </p:spTree>
    <p:extLst>
      <p:ext uri="{BB962C8B-B14F-4D97-AF65-F5344CB8AC3E}">
        <p14:creationId xmlns:p14="http://schemas.microsoft.com/office/powerpoint/2010/main" val="997586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10AACD-DE1F-4B9F-A895-01BEBC915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Path</a:t>
            </a:r>
            <a:r>
              <a:rPr lang="it-IT" dirty="0"/>
              <a:t> </a:t>
            </a:r>
            <a:r>
              <a:rPr lang="it-IT" dirty="0" err="1"/>
              <a:t>configuration</a:t>
            </a:r>
            <a:r>
              <a:rPr lang="it-IT" dirty="0"/>
              <a:t> </a:t>
            </a:r>
            <a:r>
              <a:rPr lang="it-IT" dirty="0" err="1"/>
              <a:t>example</a:t>
            </a:r>
            <a:r>
              <a:rPr lang="it-IT" dirty="0"/>
              <a:t> 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DD16D9D-B660-4053-B641-8A230B568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7</a:t>
            </a:fld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FD11C4B4-0A5A-4657-9A9D-D0DBEF6926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771" y="2085249"/>
            <a:ext cx="4634621" cy="3438590"/>
          </a:xfrm>
        </p:spPr>
      </p:pic>
      <p:sp>
        <p:nvSpPr>
          <p:cNvPr id="7" name="Freccia in giù 6">
            <a:extLst>
              <a:ext uri="{FF2B5EF4-FFF2-40B4-BE49-F238E27FC236}">
                <a16:creationId xmlns:a16="http://schemas.microsoft.com/office/drawing/2014/main" id="{97AA6685-EB0D-46AA-AE78-03B31C0D6BD7}"/>
              </a:ext>
            </a:extLst>
          </p:cNvPr>
          <p:cNvSpPr/>
          <p:nvPr/>
        </p:nvSpPr>
        <p:spPr>
          <a:xfrm rot="14120756">
            <a:off x="3483771" y="2149488"/>
            <a:ext cx="301491" cy="1473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in giù 7">
            <a:extLst>
              <a:ext uri="{FF2B5EF4-FFF2-40B4-BE49-F238E27FC236}">
                <a16:creationId xmlns:a16="http://schemas.microsoft.com/office/drawing/2014/main" id="{452409CF-372E-4958-AA75-2E032F9A54B3}"/>
              </a:ext>
            </a:extLst>
          </p:cNvPr>
          <p:cNvSpPr/>
          <p:nvPr/>
        </p:nvSpPr>
        <p:spPr>
          <a:xfrm rot="18437536">
            <a:off x="5663742" y="2166171"/>
            <a:ext cx="301491" cy="1473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Freccia in giù 10">
            <a:extLst>
              <a:ext uri="{FF2B5EF4-FFF2-40B4-BE49-F238E27FC236}">
                <a16:creationId xmlns:a16="http://schemas.microsoft.com/office/drawing/2014/main" id="{F8C04DEE-ABB1-440B-BA71-FBA54E4062FA}"/>
              </a:ext>
            </a:extLst>
          </p:cNvPr>
          <p:cNvSpPr/>
          <p:nvPr/>
        </p:nvSpPr>
        <p:spPr>
          <a:xfrm rot="14120756">
            <a:off x="5462708" y="3496457"/>
            <a:ext cx="301491" cy="1473281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107919C-D078-4FBF-AB29-6015008678C7}"/>
              </a:ext>
            </a:extLst>
          </p:cNvPr>
          <p:cNvSpPr txBox="1"/>
          <p:nvPr/>
        </p:nvSpPr>
        <p:spPr>
          <a:xfrm>
            <a:off x="340869" y="1093093"/>
            <a:ext cx="149649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   Default </a:t>
            </a:r>
            <a:r>
              <a:rPr lang="it-IT" dirty="0" err="1"/>
              <a:t>path</a:t>
            </a:r>
            <a:br>
              <a:rPr lang="it-IT" dirty="0"/>
            </a:br>
            <a:r>
              <a:rPr lang="it-IT" dirty="0"/>
              <a:t>   Backup </a:t>
            </a:r>
            <a:r>
              <a:rPr lang="it-IT" dirty="0" err="1"/>
              <a:t>path</a:t>
            </a:r>
            <a:endParaRPr lang="it-IT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0950ECC8-3449-4116-A8D7-F1506F15A0A7}"/>
              </a:ext>
            </a:extLst>
          </p:cNvPr>
          <p:cNvSpPr/>
          <p:nvPr/>
        </p:nvSpPr>
        <p:spPr>
          <a:xfrm>
            <a:off x="406487" y="1221231"/>
            <a:ext cx="121890" cy="131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C35273B9-A165-4EA7-A6F5-825D5DCD8529}"/>
              </a:ext>
            </a:extLst>
          </p:cNvPr>
          <p:cNvSpPr/>
          <p:nvPr/>
        </p:nvSpPr>
        <p:spPr>
          <a:xfrm>
            <a:off x="406487" y="1480327"/>
            <a:ext cx="121890" cy="1312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0D24999-D6D0-4E55-A16C-7E3DFC6F41B1}"/>
              </a:ext>
            </a:extLst>
          </p:cNvPr>
          <p:cNvSpPr txBox="1"/>
          <p:nvPr/>
        </p:nvSpPr>
        <p:spPr>
          <a:xfrm>
            <a:off x="467432" y="4384610"/>
            <a:ext cx="2541693" cy="20313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for switch 1:</a:t>
            </a:r>
            <a:br>
              <a:rPr lang="it-IT" sz="1400" dirty="0"/>
            </a:br>
            <a:r>
              <a:rPr lang="it-IT" sz="1400" b="1" dirty="0"/>
              <a:t>PUSH MPLS </a:t>
            </a:r>
            <a:r>
              <a:rPr lang="it-IT" sz="1400" dirty="0"/>
              <a:t>(label=1) out port 2,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2 (default)</a:t>
            </a:r>
          </a:p>
          <a:p>
            <a:r>
              <a:rPr lang="it-IT" sz="1400" b="1" dirty="0"/>
              <a:t>PUSH MPLS</a:t>
            </a:r>
            <a:r>
              <a:rPr lang="it-IT" sz="1400" dirty="0"/>
              <a:t> (label=2) out port 3,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  <a:p>
            <a:r>
              <a:rPr lang="it-IT" sz="1400" b="1" dirty="0"/>
              <a:t>POP MPLS </a:t>
            </a:r>
            <a:r>
              <a:rPr lang="it-IT" sz="1400" dirty="0"/>
              <a:t>(label=1) out port 1, </a:t>
            </a:r>
            <a:r>
              <a:rPr lang="it-IT" sz="1400" dirty="0" err="1"/>
              <a:t>priority</a:t>
            </a:r>
            <a:r>
              <a:rPr lang="it-IT" sz="1400" dirty="0"/>
              <a:t> 2 (default)</a:t>
            </a:r>
            <a:br>
              <a:rPr lang="it-IT" sz="1400" dirty="0"/>
            </a:br>
            <a:r>
              <a:rPr lang="it-IT" sz="1400" b="1" dirty="0"/>
              <a:t>POP MPLS</a:t>
            </a:r>
            <a:r>
              <a:rPr lang="it-IT" sz="1400" dirty="0"/>
              <a:t> (label=2) out port 1, </a:t>
            </a: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4B2CECA-8394-4271-89A6-E277241FA38C}"/>
              </a:ext>
            </a:extLst>
          </p:cNvPr>
          <p:cNvSpPr txBox="1"/>
          <p:nvPr/>
        </p:nvSpPr>
        <p:spPr>
          <a:xfrm>
            <a:off x="6578809" y="4394323"/>
            <a:ext cx="2536736" cy="20313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for switch 2:</a:t>
            </a:r>
            <a:br>
              <a:rPr lang="it-IT" sz="1400" dirty="0"/>
            </a:br>
            <a:r>
              <a:rPr lang="it-IT" sz="1400" b="1" dirty="0"/>
              <a:t>PUSH MPLS </a:t>
            </a:r>
            <a:r>
              <a:rPr lang="it-IT" sz="1400" dirty="0"/>
              <a:t>(label=1) out port 2,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2 (default)</a:t>
            </a:r>
          </a:p>
          <a:p>
            <a:r>
              <a:rPr lang="it-IT" sz="1400" b="1" dirty="0"/>
              <a:t>PUSH MPLS</a:t>
            </a:r>
            <a:r>
              <a:rPr lang="it-IT" sz="1400" dirty="0"/>
              <a:t> (label=2) out port 3,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  <a:p>
            <a:r>
              <a:rPr lang="it-IT" sz="1400" b="1" dirty="0"/>
              <a:t>POP MPLS </a:t>
            </a:r>
            <a:r>
              <a:rPr lang="it-IT" sz="1400" dirty="0"/>
              <a:t>(label=1) out port 1, </a:t>
            </a:r>
            <a:r>
              <a:rPr lang="it-IT" sz="1400" dirty="0" err="1"/>
              <a:t>priority</a:t>
            </a:r>
            <a:r>
              <a:rPr lang="it-IT" sz="1400" dirty="0"/>
              <a:t> 2 (default)</a:t>
            </a:r>
            <a:br>
              <a:rPr lang="it-IT" sz="1400" dirty="0"/>
            </a:br>
            <a:r>
              <a:rPr lang="it-IT" sz="1400" b="1" dirty="0"/>
              <a:t>POP MPLS </a:t>
            </a:r>
            <a:r>
              <a:rPr lang="it-IT" sz="1400" dirty="0"/>
              <a:t>(label=2) out port 1, </a:t>
            </a: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</p:txBody>
      </p:sp>
      <p:sp>
        <p:nvSpPr>
          <p:cNvPr id="16" name="Freccia in giù 15">
            <a:extLst>
              <a:ext uri="{FF2B5EF4-FFF2-40B4-BE49-F238E27FC236}">
                <a16:creationId xmlns:a16="http://schemas.microsoft.com/office/drawing/2014/main" id="{37BB9818-E60C-456E-B58F-51FFB3EF939A}"/>
              </a:ext>
            </a:extLst>
          </p:cNvPr>
          <p:cNvSpPr/>
          <p:nvPr/>
        </p:nvSpPr>
        <p:spPr>
          <a:xfrm rot="18292896">
            <a:off x="3716539" y="3558499"/>
            <a:ext cx="301491" cy="1473281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428DB669-9FDB-4C60-8496-66D40D257A6F}"/>
              </a:ext>
            </a:extLst>
          </p:cNvPr>
          <p:cNvCxnSpPr>
            <a:cxnSpLocks/>
          </p:cNvCxnSpPr>
          <p:nvPr/>
        </p:nvCxnSpPr>
        <p:spPr>
          <a:xfrm>
            <a:off x="841605" y="3804544"/>
            <a:ext cx="166614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60A27176-D575-455B-85EC-0306CE2123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0" y="3130533"/>
            <a:ext cx="910436" cy="910436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1FFC48D9-084C-436F-A3E2-4A4E7B2F7C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382" y="3130774"/>
            <a:ext cx="910436" cy="910436"/>
          </a:xfrm>
          <a:prstGeom prst="rect">
            <a:avLst/>
          </a:prstGeom>
        </p:spPr>
      </p:pic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06FE479B-F597-4497-9C76-BEDE1112BD1E}"/>
              </a:ext>
            </a:extLst>
          </p:cNvPr>
          <p:cNvCxnSpPr>
            <a:cxnSpLocks/>
          </p:cNvCxnSpPr>
          <p:nvPr/>
        </p:nvCxnSpPr>
        <p:spPr>
          <a:xfrm flipV="1">
            <a:off x="6887587" y="3804544"/>
            <a:ext cx="147142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D04E038-ABA3-4061-B3A9-D206452CCAFA}"/>
              </a:ext>
            </a:extLst>
          </p:cNvPr>
          <p:cNvSpPr txBox="1"/>
          <p:nvPr/>
        </p:nvSpPr>
        <p:spPr>
          <a:xfrm>
            <a:off x="5310441" y="975474"/>
            <a:ext cx="2536736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on switch 3:</a:t>
            </a:r>
          </a:p>
          <a:p>
            <a:r>
              <a:rPr lang="it-IT" sz="1400" dirty="0"/>
              <a:t>In port 1 (label=1) =&gt; out port 2</a:t>
            </a:r>
          </a:p>
          <a:p>
            <a:r>
              <a:rPr lang="it-IT" sz="1400" dirty="0"/>
              <a:t>In port 2 (label=1) =&gt; out port 1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A0F5F56F-4B31-499A-B1FD-4E4F98B24D0B}"/>
              </a:ext>
            </a:extLst>
          </p:cNvPr>
          <p:cNvSpPr txBox="1"/>
          <p:nvPr/>
        </p:nvSpPr>
        <p:spPr>
          <a:xfrm>
            <a:off x="3506255" y="5671675"/>
            <a:ext cx="2536736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on switch 4:</a:t>
            </a:r>
          </a:p>
          <a:p>
            <a:r>
              <a:rPr lang="it-IT" sz="1400" dirty="0"/>
              <a:t>In port 1 (label=2) =&gt; out port 2</a:t>
            </a:r>
          </a:p>
          <a:p>
            <a:r>
              <a:rPr lang="it-IT" sz="1400" dirty="0"/>
              <a:t>In port 2 (label=2) =&gt; out port 1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3BA37EF2-3A1A-4790-8091-2AF076A546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979" y="766013"/>
            <a:ext cx="910436" cy="910436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23C64B88-5761-48BC-91C8-8E92FF8BCF70}"/>
              </a:ext>
            </a:extLst>
          </p:cNvPr>
          <p:cNvSpPr txBox="1"/>
          <p:nvPr/>
        </p:nvSpPr>
        <p:spPr>
          <a:xfrm>
            <a:off x="1989392" y="766013"/>
            <a:ext cx="1243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CONTROLLER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F977139B-DA1C-4B52-A378-FE94C0815712}"/>
              </a:ext>
            </a:extLst>
          </p:cNvPr>
          <p:cNvSpPr/>
          <p:nvPr/>
        </p:nvSpPr>
        <p:spPr>
          <a:xfrm>
            <a:off x="1387718" y="3458719"/>
            <a:ext cx="910436" cy="24538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D8E343C-250C-497D-9354-512F5F236F4D}"/>
              </a:ext>
            </a:extLst>
          </p:cNvPr>
          <p:cNvSpPr txBox="1"/>
          <p:nvPr/>
        </p:nvSpPr>
        <p:spPr>
          <a:xfrm>
            <a:off x="1452962" y="3442912"/>
            <a:ext cx="824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chemeClr val="bg1"/>
                </a:solidFill>
              </a:rPr>
              <a:t>IP PACKET</a:t>
            </a:r>
          </a:p>
        </p:txBody>
      </p:sp>
      <p:sp>
        <p:nvSpPr>
          <p:cNvPr id="28" name="Freccia a destra 27">
            <a:extLst>
              <a:ext uri="{FF2B5EF4-FFF2-40B4-BE49-F238E27FC236}">
                <a16:creationId xmlns:a16="http://schemas.microsoft.com/office/drawing/2014/main" id="{29D46B27-1FCB-40D1-BFED-BCA870945A91}"/>
              </a:ext>
            </a:extLst>
          </p:cNvPr>
          <p:cNvSpPr/>
          <p:nvPr/>
        </p:nvSpPr>
        <p:spPr>
          <a:xfrm rot="15748733">
            <a:off x="1656860" y="2539935"/>
            <a:ext cx="1994714" cy="90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323C39D7-A477-448A-8E3E-1510C6899293}"/>
              </a:ext>
            </a:extLst>
          </p:cNvPr>
          <p:cNvSpPr/>
          <p:nvPr/>
        </p:nvSpPr>
        <p:spPr>
          <a:xfrm>
            <a:off x="2882311" y="1031786"/>
            <a:ext cx="910436" cy="24538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AB3B3354-02AC-4B91-9F24-12317D4944F7}"/>
              </a:ext>
            </a:extLst>
          </p:cNvPr>
          <p:cNvSpPr txBox="1"/>
          <p:nvPr/>
        </p:nvSpPr>
        <p:spPr>
          <a:xfrm>
            <a:off x="2947555" y="1015979"/>
            <a:ext cx="824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chemeClr val="bg1"/>
                </a:solidFill>
              </a:rPr>
              <a:t>IP PACKET</a:t>
            </a:r>
          </a:p>
        </p:txBody>
      </p:sp>
      <p:sp>
        <p:nvSpPr>
          <p:cNvPr id="33" name="Freccia a destra 32">
            <a:extLst>
              <a:ext uri="{FF2B5EF4-FFF2-40B4-BE49-F238E27FC236}">
                <a16:creationId xmlns:a16="http://schemas.microsoft.com/office/drawing/2014/main" id="{11A1FD21-4BC7-4FC4-BF27-FA1DCBFBB9AF}"/>
              </a:ext>
            </a:extLst>
          </p:cNvPr>
          <p:cNvSpPr/>
          <p:nvPr/>
        </p:nvSpPr>
        <p:spPr>
          <a:xfrm rot="1952913" flipV="1">
            <a:off x="2428843" y="2581869"/>
            <a:ext cx="4023470" cy="103059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6"/>
              </a:solidFill>
            </a:endParaRPr>
          </a:p>
        </p:txBody>
      </p:sp>
      <p:sp>
        <p:nvSpPr>
          <p:cNvPr id="36" name="Freccia a destra 35">
            <a:extLst>
              <a:ext uri="{FF2B5EF4-FFF2-40B4-BE49-F238E27FC236}">
                <a16:creationId xmlns:a16="http://schemas.microsoft.com/office/drawing/2014/main" id="{E7B92784-2DED-4C96-B08A-524F4E000D49}"/>
              </a:ext>
            </a:extLst>
          </p:cNvPr>
          <p:cNvSpPr/>
          <p:nvPr/>
        </p:nvSpPr>
        <p:spPr>
          <a:xfrm rot="3495898">
            <a:off x="1810965" y="3175442"/>
            <a:ext cx="3688787" cy="12580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6"/>
              </a:solidFill>
            </a:endParaRPr>
          </a:p>
        </p:txBody>
      </p:sp>
      <p:sp>
        <p:nvSpPr>
          <p:cNvPr id="37" name="Freccia a destra 36">
            <a:extLst>
              <a:ext uri="{FF2B5EF4-FFF2-40B4-BE49-F238E27FC236}">
                <a16:creationId xmlns:a16="http://schemas.microsoft.com/office/drawing/2014/main" id="{E69B7810-CD25-4F16-93AE-96380F1F05D9}"/>
              </a:ext>
            </a:extLst>
          </p:cNvPr>
          <p:cNvSpPr/>
          <p:nvPr/>
        </p:nvSpPr>
        <p:spPr>
          <a:xfrm rot="4897618">
            <a:off x="1580894" y="2536899"/>
            <a:ext cx="1911855" cy="96994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6"/>
              </a:solidFill>
            </a:endParaRPr>
          </a:p>
        </p:txBody>
      </p:sp>
      <p:sp>
        <p:nvSpPr>
          <p:cNvPr id="39" name="Freccia a destra 38">
            <a:extLst>
              <a:ext uri="{FF2B5EF4-FFF2-40B4-BE49-F238E27FC236}">
                <a16:creationId xmlns:a16="http://schemas.microsoft.com/office/drawing/2014/main" id="{9690517A-9CB6-4AF8-8398-B2167BE26A67}"/>
              </a:ext>
            </a:extLst>
          </p:cNvPr>
          <p:cNvSpPr/>
          <p:nvPr/>
        </p:nvSpPr>
        <p:spPr>
          <a:xfrm rot="1376099">
            <a:off x="2810553" y="1721848"/>
            <a:ext cx="1875863" cy="8688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6"/>
              </a:solidFill>
            </a:endParaRPr>
          </a:p>
        </p:txBody>
      </p:sp>
      <p:pic>
        <p:nvPicPr>
          <p:cNvPr id="48" name="Immagine 47">
            <a:extLst>
              <a:ext uri="{FF2B5EF4-FFF2-40B4-BE49-F238E27FC236}">
                <a16:creationId xmlns:a16="http://schemas.microsoft.com/office/drawing/2014/main" id="{C7C23B3A-15EC-45D4-AA8A-E0685A646E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3669" y="4147688"/>
            <a:ext cx="1207113" cy="329213"/>
          </a:xfrm>
          <a:prstGeom prst="rect">
            <a:avLst/>
          </a:prstGeom>
        </p:spPr>
      </p:pic>
      <p:sp>
        <p:nvSpPr>
          <p:cNvPr id="50" name="Rettangolo 49">
            <a:extLst>
              <a:ext uri="{FF2B5EF4-FFF2-40B4-BE49-F238E27FC236}">
                <a16:creationId xmlns:a16="http://schemas.microsoft.com/office/drawing/2014/main" id="{CE2EC970-F82B-4DF7-9369-C948CDFAD8A7}"/>
              </a:ext>
            </a:extLst>
          </p:cNvPr>
          <p:cNvSpPr/>
          <p:nvPr/>
        </p:nvSpPr>
        <p:spPr>
          <a:xfrm>
            <a:off x="7123803" y="3481275"/>
            <a:ext cx="910436" cy="24538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EF07B620-CBB6-4B8D-9B0B-DE416154C7B3}"/>
              </a:ext>
            </a:extLst>
          </p:cNvPr>
          <p:cNvSpPr txBox="1"/>
          <p:nvPr/>
        </p:nvSpPr>
        <p:spPr>
          <a:xfrm>
            <a:off x="7189047" y="3465468"/>
            <a:ext cx="824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chemeClr val="bg1"/>
                </a:solidFill>
              </a:rPr>
              <a:t>IP PACKET</a:t>
            </a:r>
          </a:p>
        </p:txBody>
      </p:sp>
      <p:sp>
        <p:nvSpPr>
          <p:cNvPr id="54" name="Freccia a destra 53">
            <a:extLst>
              <a:ext uri="{FF2B5EF4-FFF2-40B4-BE49-F238E27FC236}">
                <a16:creationId xmlns:a16="http://schemas.microsoft.com/office/drawing/2014/main" id="{1327922E-A207-429C-A8A9-E547AC805483}"/>
              </a:ext>
            </a:extLst>
          </p:cNvPr>
          <p:cNvSpPr/>
          <p:nvPr/>
        </p:nvSpPr>
        <p:spPr>
          <a:xfrm rot="1749631">
            <a:off x="2722269" y="1799569"/>
            <a:ext cx="1899458" cy="12774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accent6"/>
              </a:solidFill>
            </a:endParaRPr>
          </a:p>
        </p:txBody>
      </p:sp>
      <p:pic>
        <p:nvPicPr>
          <p:cNvPr id="55" name="Immagine 54">
            <a:extLst>
              <a:ext uri="{FF2B5EF4-FFF2-40B4-BE49-F238E27FC236}">
                <a16:creationId xmlns:a16="http://schemas.microsoft.com/office/drawing/2014/main" id="{C5F0A304-AD62-4EE7-953E-CEFE2FFAED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1160" y="1820642"/>
            <a:ext cx="1207113" cy="329213"/>
          </a:xfrm>
          <a:prstGeom prst="rect">
            <a:avLst/>
          </a:prstGeom>
        </p:spPr>
      </p:pic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C754D603-E569-4AD7-A366-67BCACBC19FE}"/>
              </a:ext>
            </a:extLst>
          </p:cNvPr>
          <p:cNvSpPr txBox="1"/>
          <p:nvPr/>
        </p:nvSpPr>
        <p:spPr>
          <a:xfrm>
            <a:off x="145650" y="2123707"/>
            <a:ext cx="2678845" cy="12003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The </a:t>
            </a:r>
            <a:r>
              <a:rPr lang="it-IT" dirty="0" err="1"/>
              <a:t>next</a:t>
            </a:r>
            <a:r>
              <a:rPr lang="it-IT" dirty="0"/>
              <a:t> </a:t>
            </a:r>
            <a:r>
              <a:rPr lang="it-IT" dirty="0" err="1"/>
              <a:t>packets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</a:p>
          <a:p>
            <a:pPr algn="ctr"/>
            <a:r>
              <a:rPr lang="it-IT" dirty="0" err="1"/>
              <a:t>forwarded</a:t>
            </a:r>
            <a:r>
              <a:rPr lang="it-IT" dirty="0"/>
              <a:t> </a:t>
            </a:r>
            <a:r>
              <a:rPr lang="it-IT" dirty="0" err="1"/>
              <a:t>directly</a:t>
            </a:r>
            <a:r>
              <a:rPr lang="it-IT" dirty="0"/>
              <a:t> by the switches, </a:t>
            </a:r>
            <a:r>
              <a:rPr lang="it-IT" dirty="0" err="1"/>
              <a:t>since</a:t>
            </a:r>
            <a:r>
              <a:rPr lang="it-IT" dirty="0"/>
              <a:t> the new rules are </a:t>
            </a:r>
            <a:r>
              <a:rPr lang="it-IT" dirty="0" err="1"/>
              <a:t>installed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6916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animBg="1"/>
      <p:bldP spid="16" grpId="0" animBg="1"/>
      <p:bldP spid="4" grpId="0" animBg="1"/>
      <p:bldP spid="22" grpId="0" animBg="1"/>
      <p:bldP spid="9" grpId="1" animBg="1"/>
      <p:bldP spid="9" grpId="2" animBg="1"/>
      <p:bldP spid="10" grpId="0"/>
      <p:bldP spid="10" grpId="1"/>
      <p:bldP spid="28" grpId="0" animBg="1"/>
      <p:bldP spid="28" grpId="1" animBg="1"/>
      <p:bldP spid="29" grpId="0" animBg="1"/>
      <p:bldP spid="29" grpId="1" animBg="1"/>
      <p:bldP spid="30" grpId="0"/>
      <p:bldP spid="30" grpId="2"/>
      <p:bldP spid="33" grpId="0" animBg="1"/>
      <p:bldP spid="33" grpId="1" animBg="1"/>
      <p:bldP spid="36" grpId="0" animBg="1"/>
      <p:bldP spid="36" grpId="1" animBg="1"/>
      <p:bldP spid="37" grpId="0" animBg="1"/>
      <p:bldP spid="37" grpId="1" animBg="1"/>
      <p:bldP spid="39" grpId="0" animBg="1"/>
      <p:bldP spid="39" grpId="1" animBg="1"/>
      <p:bldP spid="50" grpId="0" animBg="1"/>
      <p:bldP spid="51" grpId="0"/>
      <p:bldP spid="54" grpId="0" animBg="1"/>
      <p:bldP spid="54" grpId="1" animBg="1"/>
      <p:bldP spid="5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3C2BFE-5CD5-41EF-A3C1-6D1399B74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Port </a:t>
            </a:r>
            <a:r>
              <a:rPr lang="it-IT" dirty="0" err="1"/>
              <a:t>detection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D2C4BB7-8D75-4D95-A174-4F853B7FB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8</a:t>
            </a:fld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A9A4052-780E-4479-BE1F-EEFB6B7CF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When</a:t>
            </a:r>
            <a:r>
              <a:rPr lang="it-IT" dirty="0"/>
              <a:t> a link </a:t>
            </a:r>
            <a:r>
              <a:rPr lang="it-IT" dirty="0" err="1"/>
              <a:t>goes</a:t>
            </a:r>
            <a:r>
              <a:rPr lang="it-IT" dirty="0"/>
              <a:t> up/down, the port status of the switches </a:t>
            </a:r>
            <a:r>
              <a:rPr lang="it-IT" dirty="0" err="1"/>
              <a:t>involved</a:t>
            </a:r>
            <a:r>
              <a:rPr lang="it-IT" dirty="0"/>
              <a:t> in the connection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change</a:t>
            </a:r>
            <a:r>
              <a:rPr lang="it-IT" dirty="0"/>
              <a:t> </a:t>
            </a:r>
            <a:r>
              <a:rPr lang="it-IT" dirty="0" err="1"/>
              <a:t>consequently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The switches </a:t>
            </a:r>
            <a:r>
              <a:rPr lang="it-IT" dirty="0" err="1"/>
              <a:t>notify</a:t>
            </a:r>
            <a:r>
              <a:rPr lang="it-IT" dirty="0"/>
              <a:t> the event to the controller with port status </a:t>
            </a:r>
            <a:r>
              <a:rPr lang="it-IT" dirty="0" err="1"/>
              <a:t>messages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   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013B509-B692-4C77-9078-A771E2FBD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96" y="3842237"/>
            <a:ext cx="8573206" cy="1761978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4826F57F-FE6A-4728-937D-47DADA438652}"/>
              </a:ext>
            </a:extLst>
          </p:cNvPr>
          <p:cNvSpPr/>
          <p:nvPr/>
        </p:nvSpPr>
        <p:spPr>
          <a:xfrm>
            <a:off x="3648364" y="3916217"/>
            <a:ext cx="2253672" cy="3879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43E5638A-9B17-45C6-B47A-FA443BFE98CD}"/>
              </a:ext>
            </a:extLst>
          </p:cNvPr>
          <p:cNvSpPr/>
          <p:nvPr/>
        </p:nvSpPr>
        <p:spPr>
          <a:xfrm>
            <a:off x="3075709" y="4438071"/>
            <a:ext cx="5703455" cy="3879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128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10AACD-DE1F-4B9F-A895-01BEBC915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Link down/up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DD16D9D-B660-4053-B641-8A230B568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9</a:t>
            </a:fld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FD11C4B4-0A5A-4657-9A9D-D0DBEF6926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771" y="2085249"/>
            <a:ext cx="4634621" cy="3438590"/>
          </a:xfrm>
        </p:spPr>
      </p:pic>
      <p:sp>
        <p:nvSpPr>
          <p:cNvPr id="7" name="Freccia in giù 6">
            <a:extLst>
              <a:ext uri="{FF2B5EF4-FFF2-40B4-BE49-F238E27FC236}">
                <a16:creationId xmlns:a16="http://schemas.microsoft.com/office/drawing/2014/main" id="{97AA6685-EB0D-46AA-AE78-03B31C0D6BD7}"/>
              </a:ext>
            </a:extLst>
          </p:cNvPr>
          <p:cNvSpPr/>
          <p:nvPr/>
        </p:nvSpPr>
        <p:spPr>
          <a:xfrm rot="14120756">
            <a:off x="3483771" y="2149488"/>
            <a:ext cx="301491" cy="1473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in giù 7">
            <a:extLst>
              <a:ext uri="{FF2B5EF4-FFF2-40B4-BE49-F238E27FC236}">
                <a16:creationId xmlns:a16="http://schemas.microsoft.com/office/drawing/2014/main" id="{452409CF-372E-4958-AA75-2E032F9A54B3}"/>
              </a:ext>
            </a:extLst>
          </p:cNvPr>
          <p:cNvSpPr/>
          <p:nvPr/>
        </p:nvSpPr>
        <p:spPr>
          <a:xfrm rot="18437536">
            <a:off x="5663742" y="2166171"/>
            <a:ext cx="301491" cy="1473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Freccia in giù 10">
            <a:extLst>
              <a:ext uri="{FF2B5EF4-FFF2-40B4-BE49-F238E27FC236}">
                <a16:creationId xmlns:a16="http://schemas.microsoft.com/office/drawing/2014/main" id="{F8C04DEE-ABB1-440B-BA71-FBA54E4062FA}"/>
              </a:ext>
            </a:extLst>
          </p:cNvPr>
          <p:cNvSpPr/>
          <p:nvPr/>
        </p:nvSpPr>
        <p:spPr>
          <a:xfrm rot="14120756">
            <a:off x="5462708" y="3496457"/>
            <a:ext cx="301491" cy="1473281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107919C-D078-4FBF-AB29-6015008678C7}"/>
              </a:ext>
            </a:extLst>
          </p:cNvPr>
          <p:cNvSpPr txBox="1"/>
          <p:nvPr/>
        </p:nvSpPr>
        <p:spPr>
          <a:xfrm>
            <a:off x="340869" y="1093093"/>
            <a:ext cx="149649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   Default </a:t>
            </a:r>
            <a:r>
              <a:rPr lang="it-IT" dirty="0" err="1"/>
              <a:t>path</a:t>
            </a:r>
            <a:br>
              <a:rPr lang="it-IT" dirty="0"/>
            </a:br>
            <a:r>
              <a:rPr lang="it-IT" dirty="0"/>
              <a:t>   Backup </a:t>
            </a:r>
            <a:r>
              <a:rPr lang="it-IT" dirty="0" err="1"/>
              <a:t>path</a:t>
            </a:r>
            <a:endParaRPr lang="it-IT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0950ECC8-3449-4116-A8D7-F1506F15A0A7}"/>
              </a:ext>
            </a:extLst>
          </p:cNvPr>
          <p:cNvSpPr/>
          <p:nvPr/>
        </p:nvSpPr>
        <p:spPr>
          <a:xfrm>
            <a:off x="406487" y="1221231"/>
            <a:ext cx="121890" cy="131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C35273B9-A165-4EA7-A6F5-825D5DCD8529}"/>
              </a:ext>
            </a:extLst>
          </p:cNvPr>
          <p:cNvSpPr/>
          <p:nvPr/>
        </p:nvSpPr>
        <p:spPr>
          <a:xfrm>
            <a:off x="406487" y="1480327"/>
            <a:ext cx="121890" cy="1312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0D24999-D6D0-4E55-A16C-7E3DFC6F41B1}"/>
              </a:ext>
            </a:extLst>
          </p:cNvPr>
          <p:cNvSpPr txBox="1"/>
          <p:nvPr/>
        </p:nvSpPr>
        <p:spPr>
          <a:xfrm>
            <a:off x="467432" y="4384610"/>
            <a:ext cx="2541693" cy="20313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for switch 1:</a:t>
            </a:r>
            <a:br>
              <a:rPr lang="it-IT" sz="1400" dirty="0"/>
            </a:br>
            <a:r>
              <a:rPr lang="it-IT" sz="1400" b="1" dirty="0"/>
              <a:t>PUSH MPLS </a:t>
            </a:r>
            <a:r>
              <a:rPr lang="it-IT" sz="1400" dirty="0"/>
              <a:t>(label=1) out port 2,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2 (default)</a:t>
            </a:r>
          </a:p>
          <a:p>
            <a:r>
              <a:rPr lang="it-IT" sz="1400" b="1" dirty="0"/>
              <a:t>PUSH MPLS</a:t>
            </a:r>
            <a:r>
              <a:rPr lang="it-IT" sz="1400" dirty="0"/>
              <a:t> (label=2) out port 3,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  <a:p>
            <a:r>
              <a:rPr lang="it-IT" sz="1400" b="1" dirty="0"/>
              <a:t>POP MPLS </a:t>
            </a:r>
            <a:r>
              <a:rPr lang="it-IT" sz="1400" dirty="0"/>
              <a:t>(label=1) out port 1, </a:t>
            </a:r>
            <a:r>
              <a:rPr lang="it-IT" sz="1400" dirty="0" err="1"/>
              <a:t>priority</a:t>
            </a:r>
            <a:r>
              <a:rPr lang="it-IT" sz="1400" dirty="0"/>
              <a:t> 2 (default)</a:t>
            </a:r>
            <a:br>
              <a:rPr lang="it-IT" sz="1400" dirty="0"/>
            </a:br>
            <a:r>
              <a:rPr lang="it-IT" sz="1400" b="1" dirty="0"/>
              <a:t>POP MPLS</a:t>
            </a:r>
            <a:r>
              <a:rPr lang="it-IT" sz="1400" dirty="0"/>
              <a:t> (label=2) out port 1, </a:t>
            </a: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4B2CECA-8394-4271-89A6-E277241FA38C}"/>
              </a:ext>
            </a:extLst>
          </p:cNvPr>
          <p:cNvSpPr txBox="1"/>
          <p:nvPr/>
        </p:nvSpPr>
        <p:spPr>
          <a:xfrm>
            <a:off x="6578809" y="4394323"/>
            <a:ext cx="2536736" cy="20313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for switch 2:</a:t>
            </a:r>
            <a:br>
              <a:rPr lang="it-IT" sz="1400" dirty="0"/>
            </a:br>
            <a:r>
              <a:rPr lang="it-IT" sz="1400" b="1" dirty="0"/>
              <a:t>PUSH MPLS </a:t>
            </a:r>
            <a:r>
              <a:rPr lang="it-IT" sz="1400" dirty="0"/>
              <a:t>(label=1) out port 2,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2 (default)</a:t>
            </a:r>
          </a:p>
          <a:p>
            <a:r>
              <a:rPr lang="it-IT" sz="1400" b="1" dirty="0"/>
              <a:t>PUSH MPLS</a:t>
            </a:r>
            <a:r>
              <a:rPr lang="it-IT" sz="1400" dirty="0"/>
              <a:t> (label=2) out port 3,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  <a:p>
            <a:r>
              <a:rPr lang="it-IT" sz="1400" b="1" dirty="0"/>
              <a:t>POP MPLS </a:t>
            </a:r>
            <a:r>
              <a:rPr lang="it-IT" sz="1400" dirty="0"/>
              <a:t>(label=1) out port 1, </a:t>
            </a:r>
            <a:r>
              <a:rPr lang="it-IT" sz="1400" dirty="0" err="1"/>
              <a:t>priority</a:t>
            </a:r>
            <a:r>
              <a:rPr lang="it-IT" sz="1400" dirty="0"/>
              <a:t> 2 (default)</a:t>
            </a:r>
            <a:br>
              <a:rPr lang="it-IT" sz="1400" dirty="0"/>
            </a:br>
            <a:r>
              <a:rPr lang="it-IT" sz="1400" b="1" dirty="0"/>
              <a:t>POP MPLS </a:t>
            </a:r>
            <a:r>
              <a:rPr lang="it-IT" sz="1400" dirty="0"/>
              <a:t>(label=2) out port 1, </a:t>
            </a: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</p:txBody>
      </p:sp>
      <p:sp>
        <p:nvSpPr>
          <p:cNvPr id="16" name="Freccia in giù 15">
            <a:extLst>
              <a:ext uri="{FF2B5EF4-FFF2-40B4-BE49-F238E27FC236}">
                <a16:creationId xmlns:a16="http://schemas.microsoft.com/office/drawing/2014/main" id="{37BB9818-E60C-456E-B58F-51FFB3EF939A}"/>
              </a:ext>
            </a:extLst>
          </p:cNvPr>
          <p:cNvSpPr/>
          <p:nvPr/>
        </p:nvSpPr>
        <p:spPr>
          <a:xfrm rot="18292896">
            <a:off x="3716539" y="3558499"/>
            <a:ext cx="301491" cy="1473281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428DB669-9FDB-4C60-8496-66D40D257A6F}"/>
              </a:ext>
            </a:extLst>
          </p:cNvPr>
          <p:cNvCxnSpPr>
            <a:cxnSpLocks/>
          </p:cNvCxnSpPr>
          <p:nvPr/>
        </p:nvCxnSpPr>
        <p:spPr>
          <a:xfrm>
            <a:off x="841605" y="3804544"/>
            <a:ext cx="166614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60A27176-D575-455B-85EC-0306CE2123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0" y="3130533"/>
            <a:ext cx="910436" cy="910436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1FFC48D9-084C-436F-A3E2-4A4E7B2F7C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382" y="3130774"/>
            <a:ext cx="910436" cy="910436"/>
          </a:xfrm>
          <a:prstGeom prst="rect">
            <a:avLst/>
          </a:prstGeom>
        </p:spPr>
      </p:pic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06FE479B-F597-4497-9C76-BEDE1112BD1E}"/>
              </a:ext>
            </a:extLst>
          </p:cNvPr>
          <p:cNvCxnSpPr>
            <a:cxnSpLocks/>
          </p:cNvCxnSpPr>
          <p:nvPr/>
        </p:nvCxnSpPr>
        <p:spPr>
          <a:xfrm flipV="1">
            <a:off x="6887587" y="3804544"/>
            <a:ext cx="147142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D04E038-ABA3-4061-B3A9-D206452CCAFA}"/>
              </a:ext>
            </a:extLst>
          </p:cNvPr>
          <p:cNvSpPr txBox="1"/>
          <p:nvPr/>
        </p:nvSpPr>
        <p:spPr>
          <a:xfrm>
            <a:off x="5310441" y="975474"/>
            <a:ext cx="2536736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on switch 3:</a:t>
            </a:r>
          </a:p>
          <a:p>
            <a:r>
              <a:rPr lang="it-IT" sz="1400" dirty="0"/>
              <a:t>In port 1 (label=1) =&gt; out port 2</a:t>
            </a:r>
          </a:p>
          <a:p>
            <a:r>
              <a:rPr lang="it-IT" sz="1400" dirty="0"/>
              <a:t>In port 2 (label=1) =&gt; out port 1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A0F5F56F-4B31-499A-B1FD-4E4F98B24D0B}"/>
              </a:ext>
            </a:extLst>
          </p:cNvPr>
          <p:cNvSpPr txBox="1"/>
          <p:nvPr/>
        </p:nvSpPr>
        <p:spPr>
          <a:xfrm>
            <a:off x="3506255" y="5671675"/>
            <a:ext cx="2536736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on switch 4:</a:t>
            </a:r>
          </a:p>
          <a:p>
            <a:r>
              <a:rPr lang="it-IT" sz="1400" dirty="0"/>
              <a:t>In port 1 (label=2) =&gt; out port 2</a:t>
            </a:r>
          </a:p>
          <a:p>
            <a:r>
              <a:rPr lang="it-IT" sz="1400" dirty="0"/>
              <a:t>In port 2 (label=2) =&gt; out port 1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3BA37EF2-3A1A-4790-8091-2AF076A546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979" y="766013"/>
            <a:ext cx="910436" cy="910436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23C64B88-5761-48BC-91C8-8E92FF8BCF70}"/>
              </a:ext>
            </a:extLst>
          </p:cNvPr>
          <p:cNvSpPr txBox="1"/>
          <p:nvPr/>
        </p:nvSpPr>
        <p:spPr>
          <a:xfrm>
            <a:off x="1989392" y="766013"/>
            <a:ext cx="1243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CONTROLLER</a:t>
            </a:r>
          </a:p>
        </p:txBody>
      </p:sp>
      <p:sp>
        <p:nvSpPr>
          <p:cNvPr id="28" name="Freccia a destra 27">
            <a:extLst>
              <a:ext uri="{FF2B5EF4-FFF2-40B4-BE49-F238E27FC236}">
                <a16:creationId xmlns:a16="http://schemas.microsoft.com/office/drawing/2014/main" id="{29D46B27-1FCB-40D1-BFED-BCA870945A91}"/>
              </a:ext>
            </a:extLst>
          </p:cNvPr>
          <p:cNvSpPr/>
          <p:nvPr/>
        </p:nvSpPr>
        <p:spPr>
          <a:xfrm rot="15748733">
            <a:off x="1656860" y="2539935"/>
            <a:ext cx="1994714" cy="90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Freccia a destra 32">
            <a:extLst>
              <a:ext uri="{FF2B5EF4-FFF2-40B4-BE49-F238E27FC236}">
                <a16:creationId xmlns:a16="http://schemas.microsoft.com/office/drawing/2014/main" id="{11A1FD21-4BC7-4FC4-BF27-FA1DCBFBB9AF}"/>
              </a:ext>
            </a:extLst>
          </p:cNvPr>
          <p:cNvSpPr/>
          <p:nvPr/>
        </p:nvSpPr>
        <p:spPr>
          <a:xfrm rot="1952913" flipV="1">
            <a:off x="2428843" y="2581869"/>
            <a:ext cx="4023470" cy="103059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6"/>
              </a:solidFill>
            </a:endParaRPr>
          </a:p>
        </p:txBody>
      </p:sp>
      <p:sp>
        <p:nvSpPr>
          <p:cNvPr id="36" name="Freccia a destra 35">
            <a:extLst>
              <a:ext uri="{FF2B5EF4-FFF2-40B4-BE49-F238E27FC236}">
                <a16:creationId xmlns:a16="http://schemas.microsoft.com/office/drawing/2014/main" id="{E7B92784-2DED-4C96-B08A-524F4E000D49}"/>
              </a:ext>
            </a:extLst>
          </p:cNvPr>
          <p:cNvSpPr/>
          <p:nvPr/>
        </p:nvSpPr>
        <p:spPr>
          <a:xfrm rot="3495898">
            <a:off x="1810965" y="3175442"/>
            <a:ext cx="3688787" cy="12580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6"/>
              </a:solidFill>
            </a:endParaRPr>
          </a:p>
        </p:txBody>
      </p:sp>
      <p:sp>
        <p:nvSpPr>
          <p:cNvPr id="37" name="Freccia a destra 36">
            <a:extLst>
              <a:ext uri="{FF2B5EF4-FFF2-40B4-BE49-F238E27FC236}">
                <a16:creationId xmlns:a16="http://schemas.microsoft.com/office/drawing/2014/main" id="{E69B7810-CD25-4F16-93AE-96380F1F05D9}"/>
              </a:ext>
            </a:extLst>
          </p:cNvPr>
          <p:cNvSpPr/>
          <p:nvPr/>
        </p:nvSpPr>
        <p:spPr>
          <a:xfrm rot="4897618">
            <a:off x="1580894" y="2536899"/>
            <a:ext cx="1911855" cy="96994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6"/>
              </a:solidFill>
            </a:endParaRPr>
          </a:p>
        </p:txBody>
      </p:sp>
      <p:sp>
        <p:nvSpPr>
          <p:cNvPr id="39" name="Freccia a destra 38">
            <a:extLst>
              <a:ext uri="{FF2B5EF4-FFF2-40B4-BE49-F238E27FC236}">
                <a16:creationId xmlns:a16="http://schemas.microsoft.com/office/drawing/2014/main" id="{9690517A-9CB6-4AF8-8398-B2167BE26A67}"/>
              </a:ext>
            </a:extLst>
          </p:cNvPr>
          <p:cNvSpPr/>
          <p:nvPr/>
        </p:nvSpPr>
        <p:spPr>
          <a:xfrm rot="1376099">
            <a:off x="2810553" y="1721848"/>
            <a:ext cx="1875863" cy="8688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6"/>
              </a:solidFill>
            </a:endParaRP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EF07B620-CBB6-4B8D-9B0B-DE416154C7B3}"/>
              </a:ext>
            </a:extLst>
          </p:cNvPr>
          <p:cNvSpPr txBox="1"/>
          <p:nvPr/>
        </p:nvSpPr>
        <p:spPr>
          <a:xfrm>
            <a:off x="7189047" y="3465468"/>
            <a:ext cx="665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chemeClr val="bg1"/>
                </a:solidFill>
              </a:rPr>
              <a:t>IP PACT</a:t>
            </a:r>
          </a:p>
        </p:txBody>
      </p:sp>
      <p:sp>
        <p:nvSpPr>
          <p:cNvPr id="38" name="Freccia a destra 37">
            <a:extLst>
              <a:ext uri="{FF2B5EF4-FFF2-40B4-BE49-F238E27FC236}">
                <a16:creationId xmlns:a16="http://schemas.microsoft.com/office/drawing/2014/main" id="{D1AA67CA-C8DC-47C3-A412-3AAF9BD003C3}"/>
              </a:ext>
            </a:extLst>
          </p:cNvPr>
          <p:cNvSpPr/>
          <p:nvPr/>
        </p:nvSpPr>
        <p:spPr>
          <a:xfrm rot="12543992">
            <a:off x="2734002" y="1833357"/>
            <a:ext cx="1888243" cy="949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Segno di moltiplicazione 39">
            <a:extLst>
              <a:ext uri="{FF2B5EF4-FFF2-40B4-BE49-F238E27FC236}">
                <a16:creationId xmlns:a16="http://schemas.microsoft.com/office/drawing/2014/main" id="{A91BDE74-CCC9-4BE5-8ABB-AD66B50239C8}"/>
              </a:ext>
            </a:extLst>
          </p:cNvPr>
          <p:cNvSpPr/>
          <p:nvPr/>
        </p:nvSpPr>
        <p:spPr>
          <a:xfrm>
            <a:off x="3330997" y="2775753"/>
            <a:ext cx="772730" cy="66829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0D2E126-D8CD-427F-B64E-4330CACCF79A}"/>
              </a:ext>
            </a:extLst>
          </p:cNvPr>
          <p:cNvSpPr/>
          <p:nvPr/>
        </p:nvSpPr>
        <p:spPr>
          <a:xfrm>
            <a:off x="497938" y="4622794"/>
            <a:ext cx="2444900" cy="4724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60732059-7F0F-4FAB-91AA-4C60535447E7}"/>
              </a:ext>
            </a:extLst>
          </p:cNvPr>
          <p:cNvSpPr/>
          <p:nvPr/>
        </p:nvSpPr>
        <p:spPr>
          <a:xfrm>
            <a:off x="492275" y="5472014"/>
            <a:ext cx="2444900" cy="4724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27906F5E-20F6-41A8-BE70-932BE44E64CD}"/>
              </a:ext>
            </a:extLst>
          </p:cNvPr>
          <p:cNvSpPr/>
          <p:nvPr/>
        </p:nvSpPr>
        <p:spPr>
          <a:xfrm>
            <a:off x="6665079" y="4642091"/>
            <a:ext cx="2444900" cy="4724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id="{BE435ADA-AB29-45F5-A7B4-1D6A88ED40D7}"/>
              </a:ext>
            </a:extLst>
          </p:cNvPr>
          <p:cNvSpPr/>
          <p:nvPr/>
        </p:nvSpPr>
        <p:spPr>
          <a:xfrm>
            <a:off x="6631907" y="5502059"/>
            <a:ext cx="2444900" cy="4724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F88C8984-2FDF-4D4F-A5B2-7D3E7B4057BD}"/>
              </a:ext>
            </a:extLst>
          </p:cNvPr>
          <p:cNvSpPr/>
          <p:nvPr/>
        </p:nvSpPr>
        <p:spPr>
          <a:xfrm>
            <a:off x="5381665" y="1207935"/>
            <a:ext cx="2444900" cy="4724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913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28" grpId="0" animBg="1"/>
      <p:bldP spid="28" grpId="1" animBg="1"/>
      <p:bldP spid="33" grpId="0" animBg="1"/>
      <p:bldP spid="33" grpId="1" animBg="1"/>
      <p:bldP spid="36" grpId="0" animBg="1"/>
      <p:bldP spid="36" grpId="1" animBg="1"/>
      <p:bldP spid="37" grpId="0" animBg="1"/>
      <p:bldP spid="37" grpId="1" animBg="1"/>
      <p:bldP spid="39" grpId="0" animBg="1"/>
      <p:bldP spid="39" grpId="1" animBg="1"/>
      <p:bldP spid="38" grpId="0" animBg="1"/>
      <p:bldP spid="38" grpId="1" animBg="1"/>
      <p:bldP spid="40" grpId="0" animBg="1"/>
      <p:bldP spid="40" grpId="1" animBg="1"/>
      <p:bldP spid="19" grpId="0" animBg="1"/>
      <p:bldP spid="19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</p:bldLst>
  </p:timing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244</TotalTime>
  <Words>569</Words>
  <Application>Microsoft Office PowerPoint</Application>
  <PresentationFormat>Presentazione su schermo (4:3)</PresentationFormat>
  <Paragraphs>120</Paragraphs>
  <Slides>14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di Office</vt:lpstr>
      <vt:lpstr>Presentazione standard di PowerPoint</vt:lpstr>
      <vt:lpstr>Outline</vt:lpstr>
      <vt:lpstr>Introduction</vt:lpstr>
      <vt:lpstr>MPLS connection setup</vt:lpstr>
      <vt:lpstr>Packet in handler</vt:lpstr>
      <vt:lpstr>Rule installation</vt:lpstr>
      <vt:lpstr>Path configuration example </vt:lpstr>
      <vt:lpstr>Port detection</vt:lpstr>
      <vt:lpstr>Link down/up</vt:lpstr>
      <vt:lpstr>Differences testbed-mininet simulator</vt:lpstr>
      <vt:lpstr>Statistics: rules installation time</vt:lpstr>
      <vt:lpstr>Statistics: path modification time</vt:lpstr>
      <vt:lpstr>Statistics: packets status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Sebastian Troia</dc:creator>
  <cp:lastModifiedBy>Giuseppe Leone</cp:lastModifiedBy>
  <cp:revision>108</cp:revision>
  <dcterms:created xsi:type="dcterms:W3CDTF">2017-04-26T15:16:09Z</dcterms:created>
  <dcterms:modified xsi:type="dcterms:W3CDTF">2019-09-16T12:58:02Z</dcterms:modified>
</cp:coreProperties>
</file>