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4" r:id="rId6"/>
    <p:sldId id="265" r:id="rId7"/>
    <p:sldId id="260" r:id="rId8"/>
    <p:sldId id="261" r:id="rId9"/>
    <p:sldId id="262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5441" autoAdjust="0"/>
  </p:normalViewPr>
  <p:slideViewPr>
    <p:cSldViewPr snapToGrid="0">
      <p:cViewPr>
        <p:scale>
          <a:sx n="75" d="100"/>
          <a:sy n="75" d="100"/>
        </p:scale>
        <p:origin x="1176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1C63B-7147-40DC-9DD1-A22900D398CA}" type="datetimeFigureOut">
              <a:rPr lang="it-IT" smtClean="0"/>
              <a:t>09/04/2019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6B88F-49BB-49DF-9CD9-134570298B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04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45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23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49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egnaposto piè di pagina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78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628649" y="102284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61"/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" y="6571224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32" y="133833"/>
            <a:ext cx="7886700" cy="362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49" y="96130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49" y="6571225"/>
            <a:ext cx="4027433" cy="28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71225"/>
            <a:ext cx="420414" cy="28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7C31548-3396-48E6-A4F0-B6B6C960F6EE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7" name="Shape 57"/>
          <p:cNvPicPr preferRelativeResize="0"/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58"/>
          <p:cNvPicPr preferRelativeResize="0"/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870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44E4655-1AD7-41FF-A44A-56D6FE756DF1}"/>
              </a:ext>
            </a:extLst>
          </p:cNvPr>
          <p:cNvSpPr txBox="1"/>
          <p:nvPr/>
        </p:nvSpPr>
        <p:spPr>
          <a:xfrm>
            <a:off x="2840853" y="4625266"/>
            <a:ext cx="6040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MPLS </a:t>
            </a:r>
            <a:r>
              <a:rPr lang="it-IT" sz="2800" b="1" dirty="0" err="1"/>
              <a:t>route</a:t>
            </a:r>
            <a:r>
              <a:rPr lang="it-IT" sz="2800" b="1" dirty="0"/>
              <a:t> management</a:t>
            </a:r>
          </a:p>
          <a:p>
            <a:r>
              <a:rPr lang="en-GB" sz="2000" dirty="0"/>
              <a:t>Leone Giuseppe, 10518770</a:t>
            </a:r>
          </a:p>
          <a:p>
            <a:r>
              <a:rPr lang="en-GB" sz="2000" dirty="0"/>
              <a:t>Petocchi Alessandro, 10661410</a:t>
            </a:r>
            <a:endParaRPr lang="en-GB" dirty="0"/>
          </a:p>
          <a:p>
            <a:r>
              <a:rPr lang="en-GB" sz="2000" dirty="0"/>
              <a:t>Sodano Marco, 10495166</a:t>
            </a:r>
            <a:endParaRPr lang="en-GB" dirty="0"/>
          </a:p>
          <a:p>
            <a:r>
              <a:rPr lang="en-GB" sz="2000" dirty="0"/>
              <a:t>Villa Veronica, 10503254</a:t>
            </a:r>
            <a:endParaRPr lang="en-GB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9E2923C-BD70-41D6-AD78-E67FC31C1AF4}"/>
              </a:ext>
            </a:extLst>
          </p:cNvPr>
          <p:cNvSpPr txBox="1"/>
          <p:nvPr/>
        </p:nvSpPr>
        <p:spPr>
          <a:xfrm>
            <a:off x="2840853" y="0"/>
            <a:ext cx="619661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Switching and Routing project 2018/2019</a:t>
            </a:r>
          </a:p>
          <a:p>
            <a:r>
              <a:rPr lang="it-IT" sz="2400" dirty="0"/>
              <a:t>Prof. Guido Maier</a:t>
            </a:r>
          </a:p>
          <a:p>
            <a:r>
              <a:rPr lang="it-IT" sz="2400" dirty="0" err="1"/>
              <a:t>Ph.D</a:t>
            </a:r>
            <a:r>
              <a:rPr lang="it-IT" sz="2400" dirty="0"/>
              <a:t>. </a:t>
            </a:r>
            <a:r>
              <a:rPr lang="it-IT" sz="2400" dirty="0" err="1"/>
              <a:t>student</a:t>
            </a:r>
            <a:r>
              <a:rPr lang="it-IT" sz="2400" dirty="0"/>
              <a:t> Sebastian </a:t>
            </a:r>
            <a:r>
              <a:rPr lang="it-IT" sz="2400" dirty="0" err="1"/>
              <a:t>Troìa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337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9600" dirty="0"/>
              <a:t>END</a:t>
            </a:r>
          </a:p>
          <a:p>
            <a:pPr marL="0" indent="0" algn="ctr">
              <a:buNone/>
            </a:pPr>
            <a:r>
              <a:rPr lang="en-GB" sz="7200" dirty="0"/>
              <a:t>Questions?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419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812F8E-D921-4C89-8325-C6F2A8E2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8CF5024-7CA6-44E1-95A6-4332867B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2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6DED76-B6D0-4602-8B93-FE8043360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…</a:t>
            </a:r>
          </a:p>
          <a:p>
            <a:r>
              <a:rPr lang="en-GB" dirty="0"/>
              <a:t>…</a:t>
            </a:r>
          </a:p>
          <a:p>
            <a:r>
              <a:rPr lang="en-GB" dirty="0"/>
              <a:t>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62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3</a:t>
            </a:fld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628649" y="1290139"/>
            <a:ext cx="7886700" cy="4351338"/>
          </a:xfrm>
        </p:spPr>
        <p:txBody>
          <a:bodyPr/>
          <a:lstStyle/>
          <a:p>
            <a:r>
              <a:rPr lang="en-US" dirty="0"/>
              <a:t>Starting from a multipath network with multiple disjoint paths from a source and a destination, a Ryu application has been implemented to set up a pair of MPLS link‐disjoint tunnels to connect the source with the destination.</a:t>
            </a:r>
          </a:p>
          <a:p>
            <a:r>
              <a:rPr lang="en-US" dirty="0"/>
              <a:t>One tunnel is the default path, the other is the back‐up path.</a:t>
            </a:r>
          </a:p>
          <a:p>
            <a:r>
              <a:rPr lang="en-US" dirty="0"/>
              <a:t>The application is able to re‐route traffic on the back‐up path in case of a failure of a link of the default path and to restore the original ruleset when the default path returns to  a working state.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07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B390A58C-1D9E-4A97-BE9A-BF55D8465D91}"/>
              </a:ext>
            </a:extLst>
          </p:cNvPr>
          <p:cNvCxnSpPr>
            <a:cxnSpLocks/>
          </p:cNvCxnSpPr>
          <p:nvPr/>
        </p:nvCxnSpPr>
        <p:spPr>
          <a:xfrm flipV="1">
            <a:off x="1005290" y="2705563"/>
            <a:ext cx="1132999" cy="29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0C1972E1-4985-40B9-BFD8-855BB09C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MPLS connection setup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E59ED79-E844-40B5-9C7B-425E84CF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4</a:t>
            </a:fld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743157E7-5546-4B8E-901D-739E091FA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714" y="2471686"/>
            <a:ext cx="674118" cy="467755"/>
          </a:xfrm>
        </p:spPr>
      </p:pic>
      <p:pic>
        <p:nvPicPr>
          <p:cNvPr id="10" name="Segnaposto contenuto 8">
            <a:extLst>
              <a:ext uri="{FF2B5EF4-FFF2-40B4-BE49-F238E27FC236}">
                <a16:creationId xmlns:a16="http://schemas.microsoft.com/office/drawing/2014/main" id="{E054EBD3-1794-4ED1-8B12-801A199F12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345" y="2471685"/>
            <a:ext cx="674118" cy="467755"/>
          </a:xfrm>
          <a:prstGeom prst="rect">
            <a:avLst/>
          </a:prstGeom>
        </p:spPr>
      </p:pic>
      <p:sp>
        <p:nvSpPr>
          <p:cNvPr id="5" name="Nuvola 4">
            <a:extLst>
              <a:ext uri="{FF2B5EF4-FFF2-40B4-BE49-F238E27FC236}">
                <a16:creationId xmlns:a16="http://schemas.microsoft.com/office/drawing/2014/main" id="{97F06671-A186-406A-9BC9-7C8E3A1650B9}"/>
              </a:ext>
            </a:extLst>
          </p:cNvPr>
          <p:cNvSpPr/>
          <p:nvPr/>
        </p:nvSpPr>
        <p:spPr>
          <a:xfrm>
            <a:off x="2606039" y="1559047"/>
            <a:ext cx="3931921" cy="2293034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F4D5EBE-B849-4A0B-A950-C17884FB7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81" y="2264442"/>
            <a:ext cx="756502" cy="75650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8A35DE4-B805-4ACD-8326-3E3AF9A2E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803" y="2327311"/>
            <a:ext cx="756502" cy="756502"/>
          </a:xfrm>
          <a:prstGeom prst="rect">
            <a:avLst/>
          </a:prstGeom>
        </p:spPr>
      </p:pic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2CC24AB-8CCE-43F6-8BFE-B709183006D8}"/>
              </a:ext>
            </a:extLst>
          </p:cNvPr>
          <p:cNvCxnSpPr/>
          <p:nvPr/>
        </p:nvCxnSpPr>
        <p:spPr>
          <a:xfrm>
            <a:off x="7152285" y="2734664"/>
            <a:ext cx="1047306" cy="26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45153C0-9F4E-4A1D-A9CD-A2052CB8E541}"/>
              </a:ext>
            </a:extLst>
          </p:cNvPr>
          <p:cNvSpPr txBox="1"/>
          <p:nvPr/>
        </p:nvSpPr>
        <p:spPr>
          <a:xfrm>
            <a:off x="524027" y="2968541"/>
            <a:ext cx="48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host1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6DE3E89-9408-4BE7-A065-1B0DC66DC37D}"/>
              </a:ext>
            </a:extLst>
          </p:cNvPr>
          <p:cNvSpPr txBox="1"/>
          <p:nvPr/>
        </p:nvSpPr>
        <p:spPr>
          <a:xfrm>
            <a:off x="8085616" y="3020944"/>
            <a:ext cx="48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host2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34FE8A4-83E9-483E-A40C-A3688FC1BC7F}"/>
              </a:ext>
            </a:extLst>
          </p:cNvPr>
          <p:cNvSpPr txBox="1"/>
          <p:nvPr/>
        </p:nvSpPr>
        <p:spPr>
          <a:xfrm>
            <a:off x="210207" y="4446497"/>
            <a:ext cx="8679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h1 </a:t>
            </a:r>
            <a:r>
              <a:rPr lang="it-IT" sz="2000" dirty="0" err="1"/>
              <a:t>wants</a:t>
            </a:r>
            <a:r>
              <a:rPr lang="it-IT" sz="2000" dirty="0"/>
              <a:t> to </a:t>
            </a:r>
            <a:r>
              <a:rPr lang="it-IT" sz="2000" dirty="0" err="1"/>
              <a:t>establish</a:t>
            </a:r>
            <a:r>
              <a:rPr lang="it-IT" sz="2000" dirty="0"/>
              <a:t> an IP connection with h2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All</a:t>
            </a:r>
            <a:r>
              <a:rPr lang="it-IT" sz="2000" dirty="0"/>
              <a:t> the flow </a:t>
            </a:r>
            <a:r>
              <a:rPr lang="it-IT" sz="2000" dirty="0" err="1"/>
              <a:t>tables</a:t>
            </a:r>
            <a:r>
              <a:rPr lang="it-IT" sz="2000" dirty="0"/>
              <a:t> of the switches inside the network are </a:t>
            </a:r>
            <a:r>
              <a:rPr lang="it-IT" sz="2000" dirty="0" err="1"/>
              <a:t>empty</a:t>
            </a:r>
            <a:r>
              <a:rPr lang="it-IT" sz="2000" dirty="0"/>
              <a:t> (</a:t>
            </a:r>
            <a:r>
              <a:rPr lang="it-IT" sz="2000" dirty="0" err="1"/>
              <a:t>only</a:t>
            </a:r>
            <a:r>
              <a:rPr lang="it-IT" sz="2000" dirty="0"/>
              <a:t> default rule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installed</a:t>
            </a:r>
            <a:r>
              <a:rPr lang="it-IT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When</a:t>
            </a:r>
            <a:r>
              <a:rPr lang="it-IT" sz="2000" dirty="0"/>
              <a:t> the </a:t>
            </a:r>
            <a:r>
              <a:rPr lang="it-IT" sz="2000" dirty="0" err="1"/>
              <a:t>firtst</a:t>
            </a:r>
            <a:r>
              <a:rPr lang="it-IT" sz="2000" dirty="0"/>
              <a:t> IP </a:t>
            </a:r>
            <a:r>
              <a:rPr lang="it-IT" sz="2000" dirty="0" err="1"/>
              <a:t>packet</a:t>
            </a:r>
            <a:r>
              <a:rPr lang="it-IT" sz="2000" dirty="0"/>
              <a:t> </a:t>
            </a:r>
            <a:r>
              <a:rPr lang="it-IT" sz="2000" dirty="0" err="1"/>
              <a:t>comes</a:t>
            </a:r>
            <a:r>
              <a:rPr lang="it-IT" sz="2000" dirty="0"/>
              <a:t> to the switch </a:t>
            </a:r>
            <a:r>
              <a:rPr lang="it-IT" sz="2000" dirty="0" err="1"/>
              <a:t>connected</a:t>
            </a:r>
            <a:r>
              <a:rPr lang="it-IT" sz="2000" dirty="0"/>
              <a:t> to h1, the controller </a:t>
            </a:r>
            <a:r>
              <a:rPr lang="it-IT" sz="2000" dirty="0" err="1"/>
              <a:t>installs</a:t>
            </a:r>
            <a:r>
              <a:rPr lang="it-IT" sz="2000" dirty="0"/>
              <a:t> MPLS rules in the switches of default and backup </a:t>
            </a:r>
            <a:r>
              <a:rPr lang="it-IT" sz="2000" dirty="0" err="1"/>
              <a:t>paths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CA76B56-AC95-488D-8466-26B4664097B4}"/>
              </a:ext>
            </a:extLst>
          </p:cNvPr>
          <p:cNvSpPr txBox="1"/>
          <p:nvPr/>
        </p:nvSpPr>
        <p:spPr>
          <a:xfrm>
            <a:off x="2641217" y="951497"/>
            <a:ext cx="384751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CONTROLLER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523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1BBEDA-AFA1-4A7D-A0A9-DCAA6499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Packet</a:t>
            </a:r>
            <a:r>
              <a:rPr lang="it-IT" dirty="0"/>
              <a:t> in </a:t>
            </a:r>
            <a:r>
              <a:rPr lang="it-IT" dirty="0" err="1"/>
              <a:t>handler</a:t>
            </a:r>
            <a:r>
              <a:rPr lang="it-IT" dirty="0"/>
              <a:t> 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9D5978F-2977-4F17-994D-5E3EB72C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5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26D5533-04F8-4C32-B1D0-B449C3F79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5807"/>
            <a:ext cx="7886700" cy="4351338"/>
          </a:xfrm>
        </p:spPr>
        <p:txBody>
          <a:bodyPr>
            <a:normAutofit/>
          </a:bodyPr>
          <a:lstStyle/>
          <a:p>
            <a:r>
              <a:rPr lang="it-IT" sz="2800" dirty="0"/>
              <a:t>Once </a:t>
            </a:r>
            <a:r>
              <a:rPr lang="it-IT" sz="2800" dirty="0" err="1"/>
              <a:t>topology</a:t>
            </a:r>
            <a:r>
              <a:rPr lang="it-IT" sz="2800" dirty="0"/>
              <a:t> and </a:t>
            </a:r>
            <a:r>
              <a:rPr lang="it-IT" sz="2800" dirty="0" err="1"/>
              <a:t>border</a:t>
            </a:r>
            <a:r>
              <a:rPr lang="it-IT" sz="2800" dirty="0"/>
              <a:t> switches are </a:t>
            </a:r>
            <a:r>
              <a:rPr lang="it-IT" sz="2800" dirty="0" err="1"/>
              <a:t>known</a:t>
            </a:r>
            <a:r>
              <a:rPr lang="it-IT" sz="2800" dirty="0"/>
              <a:t>, the controller </a:t>
            </a:r>
            <a:r>
              <a:rPr lang="it-IT" sz="2800" dirty="0" err="1"/>
              <a:t>computes</a:t>
            </a:r>
            <a:r>
              <a:rPr lang="it-IT" sz="2800" dirty="0"/>
              <a:t> a list of </a:t>
            </a:r>
            <a:r>
              <a:rPr lang="it-IT" sz="2800" dirty="0" err="1"/>
              <a:t>paths</a:t>
            </a:r>
            <a:r>
              <a:rPr lang="it-IT" sz="2800" dirty="0"/>
              <a:t> </a:t>
            </a:r>
            <a:r>
              <a:rPr lang="it-IT" sz="2800" dirty="0" err="1"/>
              <a:t>without</a:t>
            </a:r>
            <a:r>
              <a:rPr lang="it-IT" sz="2800" dirty="0"/>
              <a:t> links in common </a:t>
            </a:r>
            <a:r>
              <a:rPr lang="it-IT" sz="2800" dirty="0" err="1"/>
              <a:t>sorted</a:t>
            </a:r>
            <a:r>
              <a:rPr lang="it-IT" sz="2800" dirty="0"/>
              <a:t> by </a:t>
            </a:r>
            <a:r>
              <a:rPr lang="it-IT" sz="2800" dirty="0" err="1"/>
              <a:t>increasing</a:t>
            </a:r>
            <a:r>
              <a:rPr lang="it-IT" sz="2800" dirty="0"/>
              <a:t> </a:t>
            </a:r>
            <a:r>
              <a:rPr lang="it-IT" sz="2800" dirty="0" err="1"/>
              <a:t>number</a:t>
            </a:r>
            <a:r>
              <a:rPr lang="it-IT" sz="2800" dirty="0"/>
              <a:t> of </a:t>
            </a:r>
            <a:r>
              <a:rPr lang="it-IT" sz="2800" dirty="0" err="1"/>
              <a:t>edges</a:t>
            </a:r>
            <a:r>
              <a:rPr lang="it-IT" sz="2800" dirty="0"/>
              <a:t> </a:t>
            </a:r>
          </a:p>
          <a:p>
            <a:r>
              <a:rPr lang="it-IT" sz="2800" dirty="0"/>
              <a:t>The first one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selected</a:t>
            </a:r>
            <a:r>
              <a:rPr lang="it-IT" sz="2800" dirty="0"/>
              <a:t> </a:t>
            </a:r>
            <a:r>
              <a:rPr lang="it-IT" sz="2800" dirty="0" err="1"/>
              <a:t>as</a:t>
            </a:r>
            <a:r>
              <a:rPr lang="it-IT" sz="2800" dirty="0"/>
              <a:t> default </a:t>
            </a:r>
            <a:r>
              <a:rPr lang="it-IT" sz="2800" dirty="0" err="1"/>
              <a:t>path</a:t>
            </a:r>
            <a:r>
              <a:rPr lang="it-IT" sz="2800" dirty="0"/>
              <a:t> </a:t>
            </a:r>
            <a:r>
              <a:rPr lang="it-IT" sz="2800" dirty="0" err="1"/>
              <a:t>assigning</a:t>
            </a:r>
            <a:r>
              <a:rPr lang="it-IT" sz="2800" dirty="0"/>
              <a:t> a label </a:t>
            </a:r>
            <a:r>
              <a:rPr lang="it-IT" sz="2800" dirty="0" err="1"/>
              <a:t>value</a:t>
            </a:r>
            <a:r>
              <a:rPr lang="it-IT" sz="2800" dirty="0"/>
              <a:t> </a:t>
            </a:r>
            <a:r>
              <a:rPr lang="it-IT" sz="2800" dirty="0" err="1"/>
              <a:t>chosen</a:t>
            </a:r>
            <a:r>
              <a:rPr lang="it-IT" sz="2800" dirty="0"/>
              <a:t> </a:t>
            </a:r>
            <a:r>
              <a:rPr lang="it-IT" sz="2800" dirty="0" err="1"/>
              <a:t>randomly</a:t>
            </a:r>
            <a:endParaRPr lang="it-IT" sz="2800" dirty="0"/>
          </a:p>
          <a:p>
            <a:r>
              <a:rPr lang="it-IT" sz="2800" dirty="0"/>
              <a:t>The second </a:t>
            </a:r>
            <a:r>
              <a:rPr lang="it-IT" sz="2800" dirty="0" err="1"/>
              <a:t>element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the backup </a:t>
            </a:r>
            <a:r>
              <a:rPr lang="it-IT" sz="2800" dirty="0" err="1"/>
              <a:t>path</a:t>
            </a:r>
            <a:r>
              <a:rPr lang="it-IT" sz="2800" dirty="0"/>
              <a:t> with label </a:t>
            </a:r>
            <a:r>
              <a:rPr lang="it-IT" sz="2800" dirty="0" err="1"/>
              <a:t>equal</a:t>
            </a:r>
            <a:r>
              <a:rPr lang="it-IT" sz="2800" dirty="0"/>
              <a:t> to default one </a:t>
            </a:r>
            <a:r>
              <a:rPr lang="it-IT" sz="2800" dirty="0" err="1"/>
              <a:t>increased</a:t>
            </a:r>
            <a:r>
              <a:rPr lang="it-IT" sz="2800" dirty="0"/>
              <a:t> by a </a:t>
            </a:r>
            <a:r>
              <a:rPr lang="it-IT" sz="2800" dirty="0" err="1"/>
              <a:t>unit</a:t>
            </a:r>
            <a:endParaRPr lang="it-IT" sz="2800" dirty="0"/>
          </a:p>
          <a:p>
            <a:r>
              <a:rPr lang="it-IT" sz="2800" dirty="0" err="1"/>
              <a:t>If</a:t>
            </a:r>
            <a:r>
              <a:rPr lang="it-IT" sz="2800" dirty="0"/>
              <a:t> the list </a:t>
            </a:r>
            <a:r>
              <a:rPr lang="it-IT" sz="2800" dirty="0" err="1"/>
              <a:t>contains</a:t>
            </a:r>
            <a:r>
              <a:rPr lang="it-IT" sz="2800" dirty="0"/>
              <a:t> just one </a:t>
            </a:r>
            <a:r>
              <a:rPr lang="it-IT" sz="2800" dirty="0" err="1"/>
              <a:t>element</a:t>
            </a:r>
            <a:r>
              <a:rPr lang="it-IT" sz="2800" dirty="0"/>
              <a:t>, </a:t>
            </a:r>
            <a:r>
              <a:rPr lang="it-IT" sz="2800" dirty="0" err="1"/>
              <a:t>only</a:t>
            </a:r>
            <a:r>
              <a:rPr lang="it-IT" sz="2800" dirty="0"/>
              <a:t> the default </a:t>
            </a:r>
            <a:r>
              <a:rPr lang="it-IT" sz="2800" dirty="0" err="1"/>
              <a:t>path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avaliable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87318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936DAC-8E45-4C60-A23A-69497972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Rule </a:t>
            </a:r>
            <a:r>
              <a:rPr lang="it-IT" dirty="0" err="1"/>
              <a:t>installation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320DF0D-CF68-4513-9AC4-B217E739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6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E243BD2-D5B8-413F-88A0-333C1362C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758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0AACD-DE1F-4B9F-A895-01BEBC91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DD16D9D-B660-4053-B641-8A230B56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7</a:t>
            </a:fld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D11C4B4-0A5A-4657-9A9D-D0DBEF692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89" y="906936"/>
            <a:ext cx="4634621" cy="3438590"/>
          </a:xfrm>
        </p:spPr>
      </p:pic>
      <p:sp>
        <p:nvSpPr>
          <p:cNvPr id="7" name="Freccia in giù 6">
            <a:extLst>
              <a:ext uri="{FF2B5EF4-FFF2-40B4-BE49-F238E27FC236}">
                <a16:creationId xmlns:a16="http://schemas.microsoft.com/office/drawing/2014/main" id="{97AA6685-EB0D-46AA-AE78-03B31C0D6BD7}"/>
              </a:ext>
            </a:extLst>
          </p:cNvPr>
          <p:cNvSpPr/>
          <p:nvPr/>
        </p:nvSpPr>
        <p:spPr>
          <a:xfrm rot="14120756">
            <a:off x="3377882" y="981134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452409CF-372E-4958-AA75-2E032F9A54B3}"/>
              </a:ext>
            </a:extLst>
          </p:cNvPr>
          <p:cNvSpPr/>
          <p:nvPr/>
        </p:nvSpPr>
        <p:spPr>
          <a:xfrm rot="18437536">
            <a:off x="5613530" y="1004506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F8C04DEE-ABB1-440B-BA71-FBA54E4062FA}"/>
              </a:ext>
            </a:extLst>
          </p:cNvPr>
          <p:cNvSpPr/>
          <p:nvPr/>
        </p:nvSpPr>
        <p:spPr>
          <a:xfrm rot="14120756">
            <a:off x="5599225" y="2661748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07919C-D078-4FBF-AB29-6015008678C7}"/>
              </a:ext>
            </a:extLst>
          </p:cNvPr>
          <p:cNvSpPr txBox="1"/>
          <p:nvPr/>
        </p:nvSpPr>
        <p:spPr>
          <a:xfrm>
            <a:off x="420414" y="968525"/>
            <a:ext cx="149649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   Default </a:t>
            </a:r>
            <a:r>
              <a:rPr lang="it-IT" dirty="0" err="1"/>
              <a:t>path</a:t>
            </a:r>
            <a:br>
              <a:rPr lang="it-IT" dirty="0"/>
            </a:br>
            <a:r>
              <a:rPr lang="it-IT" dirty="0"/>
              <a:t>   Backup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950ECC8-3449-4116-A8D7-F1506F15A0A7}"/>
              </a:ext>
            </a:extLst>
          </p:cNvPr>
          <p:cNvSpPr/>
          <p:nvPr/>
        </p:nvSpPr>
        <p:spPr>
          <a:xfrm>
            <a:off x="486032" y="1096663"/>
            <a:ext cx="121890" cy="13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35273B9-A165-4EA7-A6F5-825D5DCD8529}"/>
              </a:ext>
            </a:extLst>
          </p:cNvPr>
          <p:cNvSpPr/>
          <p:nvPr/>
        </p:nvSpPr>
        <p:spPr>
          <a:xfrm>
            <a:off x="486032" y="1355759"/>
            <a:ext cx="121890" cy="131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0D24999-D6D0-4E55-A16C-7E3DFC6F41B1}"/>
              </a:ext>
            </a:extLst>
          </p:cNvPr>
          <p:cNvSpPr txBox="1"/>
          <p:nvPr/>
        </p:nvSpPr>
        <p:spPr>
          <a:xfrm>
            <a:off x="447687" y="3004827"/>
            <a:ext cx="1958041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1:</a:t>
            </a:r>
            <a:br>
              <a:rPr lang="it-IT" sz="1400" dirty="0"/>
            </a:br>
            <a:r>
              <a:rPr lang="it-IT" sz="1400" b="1" dirty="0"/>
              <a:t>PUSH MPLS</a:t>
            </a:r>
            <a:r>
              <a:rPr lang="it-IT" sz="1400" dirty="0"/>
              <a:t>, output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, output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b="1" dirty="0"/>
              <a:t>POP MPLS</a:t>
            </a:r>
            <a:r>
              <a:rPr lang="it-IT" sz="1400" dirty="0"/>
              <a:t>, output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b="1" dirty="0"/>
              <a:t>POP MPLS</a:t>
            </a:r>
            <a:r>
              <a:rPr lang="it-IT" sz="1400" dirty="0"/>
              <a:t>, output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4B2CECA-8394-4271-89A6-E277241FA38C}"/>
              </a:ext>
            </a:extLst>
          </p:cNvPr>
          <p:cNvSpPr txBox="1"/>
          <p:nvPr/>
        </p:nvSpPr>
        <p:spPr>
          <a:xfrm>
            <a:off x="6738271" y="3009186"/>
            <a:ext cx="1958041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2:</a:t>
            </a:r>
            <a:br>
              <a:rPr lang="it-IT" sz="1400" dirty="0"/>
            </a:br>
            <a:r>
              <a:rPr lang="it-IT" sz="1400" b="1" dirty="0"/>
              <a:t>PUSH MPLS</a:t>
            </a:r>
            <a:r>
              <a:rPr lang="it-IT" sz="1400" dirty="0"/>
              <a:t>, output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, output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b="1" dirty="0"/>
              <a:t>POP MPLS</a:t>
            </a:r>
            <a:r>
              <a:rPr lang="it-IT" sz="1400" dirty="0"/>
              <a:t>, output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b="1" dirty="0"/>
              <a:t>POP MPLS</a:t>
            </a:r>
            <a:r>
              <a:rPr lang="it-IT" sz="1400" dirty="0"/>
              <a:t>, output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89F7EB2-3965-4F3B-B663-96F253A9AC8C}"/>
              </a:ext>
            </a:extLst>
          </p:cNvPr>
          <p:cNvSpPr txBox="1"/>
          <p:nvPr/>
        </p:nvSpPr>
        <p:spPr>
          <a:xfrm>
            <a:off x="120440" y="5531774"/>
            <a:ext cx="9023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The </a:t>
            </a:r>
            <a:r>
              <a:rPr lang="it-IT" sz="2000" dirty="0" err="1"/>
              <a:t>paths</a:t>
            </a:r>
            <a:r>
              <a:rPr lang="it-IT" sz="2000" dirty="0"/>
              <a:t> are </a:t>
            </a:r>
            <a:r>
              <a:rPr lang="it-IT" sz="2000" dirty="0" err="1"/>
              <a:t>identified</a:t>
            </a:r>
            <a:r>
              <a:rPr lang="it-IT" sz="2000" dirty="0"/>
              <a:t> by a MPLS label: the end switches </a:t>
            </a:r>
            <a:r>
              <a:rPr lang="it-IT" sz="2000" dirty="0" err="1"/>
              <a:t>add</a:t>
            </a:r>
            <a:r>
              <a:rPr lang="it-IT" sz="2000" dirty="0"/>
              <a:t> and </a:t>
            </a:r>
            <a:r>
              <a:rPr lang="it-IT" sz="2000" dirty="0" err="1"/>
              <a:t>remove</a:t>
            </a:r>
            <a:r>
              <a:rPr lang="it-IT" sz="2000" dirty="0"/>
              <a:t> the label,</a:t>
            </a:r>
          </a:p>
          <a:p>
            <a:r>
              <a:rPr lang="it-IT" sz="2000" dirty="0" err="1"/>
              <a:t>while</a:t>
            </a:r>
            <a:r>
              <a:rPr lang="it-IT" sz="2000" dirty="0"/>
              <a:t> the intermediate switches </a:t>
            </a:r>
            <a:r>
              <a:rPr lang="it-IT" sz="2000" dirty="0" err="1"/>
              <a:t>route</a:t>
            </a:r>
            <a:r>
              <a:rPr lang="it-IT" sz="2000" dirty="0"/>
              <a:t> the </a:t>
            </a:r>
            <a:r>
              <a:rPr lang="it-IT" sz="2000" dirty="0" err="1"/>
              <a:t>packets</a:t>
            </a:r>
            <a:r>
              <a:rPr lang="it-IT" sz="2000" dirty="0"/>
              <a:t> </a:t>
            </a:r>
            <a:r>
              <a:rPr lang="it-IT" sz="2000" dirty="0" err="1"/>
              <a:t>according</a:t>
            </a:r>
            <a:r>
              <a:rPr lang="it-IT" sz="2000" dirty="0"/>
              <a:t> to the label</a:t>
            </a:r>
          </a:p>
        </p:txBody>
      </p:sp>
      <p:sp>
        <p:nvSpPr>
          <p:cNvPr id="16" name="Freccia in giù 15">
            <a:extLst>
              <a:ext uri="{FF2B5EF4-FFF2-40B4-BE49-F238E27FC236}">
                <a16:creationId xmlns:a16="http://schemas.microsoft.com/office/drawing/2014/main" id="{37BB9818-E60C-456E-B58F-51FFB3EF939A}"/>
              </a:ext>
            </a:extLst>
          </p:cNvPr>
          <p:cNvSpPr/>
          <p:nvPr/>
        </p:nvSpPr>
        <p:spPr>
          <a:xfrm rot="18292896">
            <a:off x="3357652" y="2659686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428DB669-9FDB-4C60-8496-66D40D257A6F}"/>
              </a:ext>
            </a:extLst>
          </p:cNvPr>
          <p:cNvCxnSpPr>
            <a:cxnSpLocks/>
          </p:cNvCxnSpPr>
          <p:nvPr/>
        </p:nvCxnSpPr>
        <p:spPr>
          <a:xfrm flipV="1">
            <a:off x="1064949" y="2514820"/>
            <a:ext cx="134077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60A27176-D575-455B-85EC-0306CE212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64" y="1977020"/>
            <a:ext cx="910436" cy="910436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1FFC48D9-084C-436F-A3E2-4A4E7B2F7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85" y="2059602"/>
            <a:ext cx="910436" cy="910436"/>
          </a:xfrm>
          <a:prstGeom prst="rect">
            <a:avLst/>
          </a:prstGeom>
        </p:spPr>
      </p:pic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6FE479B-F597-4497-9C76-BEDE1112BD1E}"/>
              </a:ext>
            </a:extLst>
          </p:cNvPr>
          <p:cNvCxnSpPr>
            <a:cxnSpLocks/>
          </p:cNvCxnSpPr>
          <p:nvPr/>
        </p:nvCxnSpPr>
        <p:spPr>
          <a:xfrm flipV="1">
            <a:off x="6817704" y="2626232"/>
            <a:ext cx="89958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16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16F0FC-24F1-4F1E-8DC2-0669E62A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down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7F111E1-3AD3-436C-9758-6ABED810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8</a:t>
            </a:fld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DF38F0B8-7241-4AD6-94B5-9A70D85A9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366" y="1023351"/>
            <a:ext cx="4893267" cy="3542584"/>
          </a:xfrm>
        </p:spPr>
      </p:pic>
      <p:sp>
        <p:nvSpPr>
          <p:cNvPr id="7" name="Freccia in giù 6">
            <a:extLst>
              <a:ext uri="{FF2B5EF4-FFF2-40B4-BE49-F238E27FC236}">
                <a16:creationId xmlns:a16="http://schemas.microsoft.com/office/drawing/2014/main" id="{F966DECB-5802-4EFF-B44E-8ABEF990574C}"/>
              </a:ext>
            </a:extLst>
          </p:cNvPr>
          <p:cNvSpPr/>
          <p:nvPr/>
        </p:nvSpPr>
        <p:spPr>
          <a:xfrm rot="18292896">
            <a:off x="3329518" y="2924777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89DB1C7F-FFF0-44F1-B1E7-CB65C29678B8}"/>
              </a:ext>
            </a:extLst>
          </p:cNvPr>
          <p:cNvSpPr/>
          <p:nvPr/>
        </p:nvSpPr>
        <p:spPr>
          <a:xfrm rot="14061823">
            <a:off x="5608486" y="2918001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0C6B91-1756-472F-94C1-5BE2B67E87AE}"/>
              </a:ext>
            </a:extLst>
          </p:cNvPr>
          <p:cNvSpPr txBox="1"/>
          <p:nvPr/>
        </p:nvSpPr>
        <p:spPr>
          <a:xfrm>
            <a:off x="651037" y="3235875"/>
            <a:ext cx="1958041" cy="116955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1: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, output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  <a:br>
              <a:rPr lang="it-IT" sz="1400" dirty="0"/>
            </a:br>
            <a:r>
              <a:rPr lang="it-IT" sz="1400" b="1" dirty="0"/>
              <a:t>POP MPLS</a:t>
            </a:r>
            <a:r>
              <a:rPr lang="it-IT" sz="1400" dirty="0"/>
              <a:t>, output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04D0C32-4E4D-4618-B3A6-4224CBEF3AB6}"/>
              </a:ext>
            </a:extLst>
          </p:cNvPr>
          <p:cNvSpPr txBox="1"/>
          <p:nvPr/>
        </p:nvSpPr>
        <p:spPr>
          <a:xfrm>
            <a:off x="6704008" y="3435574"/>
            <a:ext cx="1958041" cy="116955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2: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, output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  <a:br>
              <a:rPr lang="it-IT" sz="1400" dirty="0"/>
            </a:br>
            <a:r>
              <a:rPr lang="it-IT" sz="1400" b="1" dirty="0"/>
              <a:t>POP MPLS</a:t>
            </a:r>
            <a:r>
              <a:rPr lang="it-IT" sz="1400" dirty="0"/>
              <a:t>, output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8DA3320-0617-4A7F-86D5-CBD5F8339594}"/>
              </a:ext>
            </a:extLst>
          </p:cNvPr>
          <p:cNvSpPr txBox="1"/>
          <p:nvPr/>
        </p:nvSpPr>
        <p:spPr>
          <a:xfrm>
            <a:off x="337070" y="5414467"/>
            <a:ext cx="814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When</a:t>
            </a:r>
            <a:r>
              <a:rPr lang="it-IT" sz="2000" dirty="0"/>
              <a:t> link </a:t>
            </a:r>
            <a:r>
              <a:rPr lang="it-IT" sz="2000" dirty="0" err="1"/>
              <a:t>goes</a:t>
            </a:r>
            <a:r>
              <a:rPr lang="it-IT" sz="2000" dirty="0"/>
              <a:t> down, default MPLS rules are </a:t>
            </a:r>
            <a:r>
              <a:rPr lang="it-IT" sz="2000" dirty="0" err="1"/>
              <a:t>deleted</a:t>
            </a:r>
            <a:r>
              <a:rPr lang="it-IT" sz="2000" dirty="0"/>
              <a:t> 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63C24C7-9911-481F-B2E6-4C7EDECE8155}"/>
              </a:ext>
            </a:extLst>
          </p:cNvPr>
          <p:cNvCxnSpPr>
            <a:cxnSpLocks/>
          </p:cNvCxnSpPr>
          <p:nvPr/>
        </p:nvCxnSpPr>
        <p:spPr>
          <a:xfrm flipV="1">
            <a:off x="959669" y="2754426"/>
            <a:ext cx="134077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Immagine 13">
            <a:extLst>
              <a:ext uri="{FF2B5EF4-FFF2-40B4-BE49-F238E27FC236}">
                <a16:creationId xmlns:a16="http://schemas.microsoft.com/office/drawing/2014/main" id="{993B325A-2047-4849-A157-EBF051BDF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84" y="2216626"/>
            <a:ext cx="910436" cy="91043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33AE011-1E32-439A-81AD-5BC7FF538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698" y="2261821"/>
            <a:ext cx="910436" cy="910436"/>
          </a:xfrm>
          <a:prstGeom prst="rect">
            <a:avLst/>
          </a:prstGeom>
        </p:spPr>
      </p:pic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B0AAC26-48BC-461A-B178-5931DB3DA37A}"/>
              </a:ext>
            </a:extLst>
          </p:cNvPr>
          <p:cNvCxnSpPr>
            <a:cxnSpLocks/>
          </p:cNvCxnSpPr>
          <p:nvPr/>
        </p:nvCxnSpPr>
        <p:spPr>
          <a:xfrm flipV="1">
            <a:off x="6871917" y="2828451"/>
            <a:ext cx="89958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459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2484ED-3336-4EBB-A0F5-3C086AD8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E374963-CCF1-4856-8F97-098708DAA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9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26DF65-C5BA-4EF1-8A93-893C767B1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20246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371</Words>
  <Application>Microsoft Office PowerPoint</Application>
  <PresentationFormat>Presentazione su schermo 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Presentazione standard di PowerPoint</vt:lpstr>
      <vt:lpstr>Outline</vt:lpstr>
      <vt:lpstr>Introduction</vt:lpstr>
      <vt:lpstr>MPLS connection setup</vt:lpstr>
      <vt:lpstr>Packet in handler </vt:lpstr>
      <vt:lpstr>Rule installation</vt:lpstr>
      <vt:lpstr>Path configuration example </vt:lpstr>
      <vt:lpstr>Link down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Sebastian Troia</dc:creator>
  <cp:lastModifiedBy>alessandro petocchi</cp:lastModifiedBy>
  <cp:revision>37</cp:revision>
  <dcterms:created xsi:type="dcterms:W3CDTF">2017-04-26T15:16:09Z</dcterms:created>
  <dcterms:modified xsi:type="dcterms:W3CDTF">2019-04-09T10:06:00Z</dcterms:modified>
</cp:coreProperties>
</file>