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3" r:id="rId5"/>
    <p:sldId id="268" r:id="rId6"/>
    <p:sldId id="265" r:id="rId7"/>
    <p:sldId id="260" r:id="rId8"/>
    <p:sldId id="269" r:id="rId9"/>
    <p:sldId id="261" r:id="rId10"/>
    <p:sldId id="267" r:id="rId11"/>
    <p:sldId id="270" r:id="rId12"/>
    <p:sldId id="272" r:id="rId13"/>
    <p:sldId id="274" r:id="rId14"/>
    <p:sldId id="276" r:id="rId15"/>
    <p:sldId id="25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6" autoAdjust="0"/>
    <p:restoredTop sz="95441" autoAdjust="0"/>
  </p:normalViewPr>
  <p:slideViewPr>
    <p:cSldViewPr snapToGrid="0">
      <p:cViewPr varScale="1">
        <p:scale>
          <a:sx n="83" d="100"/>
          <a:sy n="83" d="100"/>
        </p:scale>
        <p:origin x="1378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Rules </a:t>
            </a:r>
            <a:r>
              <a:rPr lang="it-IT" sz="1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installation</a:t>
            </a:r>
            <a:r>
              <a:rPr lang="it-IT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time - TESTBED</a:t>
            </a:r>
          </a:p>
        </c:rich>
      </c:tx>
      <c:layout>
        <c:manualLayout>
          <c:xMode val="edge"/>
          <c:yMode val="edge"/>
          <c:x val="0.2764000538856946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8.6379518918159925E-2"/>
          <c:y val="0.11422415478305251"/>
          <c:w val="0.86065989690968925"/>
          <c:h val="0.65240409014748302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Foglio1!$A$1:$A$10</c:f>
              <c:numCache>
                <c:formatCode>General</c:formatCode>
                <c:ptCount val="10"/>
                <c:pt idx="0" formatCode="#,##0">
                  <c:v>3.9634230000000001</c:v>
                </c:pt>
                <c:pt idx="1">
                  <c:v>0.27818399999999999</c:v>
                </c:pt>
                <c:pt idx="2" formatCode="#,##0">
                  <c:v>5.5986859999999998</c:v>
                </c:pt>
                <c:pt idx="3">
                  <c:v>4.4990000000000004E-3</c:v>
                </c:pt>
                <c:pt idx="4">
                  <c:v>8.8248999999999994E-2</c:v>
                </c:pt>
                <c:pt idx="5">
                  <c:v>0.444517</c:v>
                </c:pt>
                <c:pt idx="6">
                  <c:v>0.33728000000000002</c:v>
                </c:pt>
                <c:pt idx="7">
                  <c:v>1.817E-3</c:v>
                </c:pt>
                <c:pt idx="8" formatCode="#,##0">
                  <c:v>1.0885769999999999</c:v>
                </c:pt>
                <c:pt idx="9">
                  <c:v>0.30131999999999998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76-421D-8E61-E5A8CCC9626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64886520"/>
        <c:axId val="564888440"/>
      </c:barChart>
      <c:catAx>
        <c:axId val="5648865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000"/>
                  <a:t>samples</a:t>
                </a:r>
              </a:p>
            </c:rich>
          </c:tx>
          <c:layout>
            <c:manualLayout>
              <c:xMode val="edge"/>
              <c:yMode val="edge"/>
              <c:x val="0.50027191817072247"/>
              <c:y val="0.857469657981245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64888440"/>
        <c:crosses val="autoZero"/>
        <c:auto val="1"/>
        <c:lblAlgn val="ctr"/>
        <c:lblOffset val="100"/>
        <c:tickMarkSkip val="21"/>
        <c:noMultiLvlLbl val="0"/>
      </c:catAx>
      <c:valAx>
        <c:axId val="564888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000"/>
                  <a:t>time (s)</a:t>
                </a:r>
              </a:p>
            </c:rich>
          </c:tx>
          <c:layout>
            <c:manualLayout>
              <c:xMode val="edge"/>
              <c:yMode val="edge"/>
              <c:x val="0"/>
              <c:y val="0.369899748286845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#,##0.00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64886520"/>
        <c:crosses val="autoZero"/>
        <c:crossBetween val="between"/>
        <c:majorUnit val="0.5"/>
        <c:minorUnit val="1.0000000000000002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Rules </a:t>
            </a:r>
            <a:r>
              <a:rPr lang="it-IT" sz="1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installation</a:t>
            </a:r>
            <a:r>
              <a:rPr lang="it-IT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time - MININET SIMULATOR </a:t>
            </a:r>
          </a:p>
        </c:rich>
      </c:tx>
      <c:layout>
        <c:manualLayout>
          <c:xMode val="edge"/>
          <c:yMode val="edge"/>
          <c:x val="0.23306172988465701"/>
          <c:y val="2.6397004293358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Foglio3!$A$1:$A$10</c:f>
              <c:numCache>
                <c:formatCode>General</c:formatCode>
                <c:ptCount val="10"/>
                <c:pt idx="0">
                  <c:v>6.803E-3</c:v>
                </c:pt>
                <c:pt idx="1">
                  <c:v>7.3720000000000001E-3</c:v>
                </c:pt>
                <c:pt idx="2">
                  <c:v>7.3730000000000002E-3</c:v>
                </c:pt>
                <c:pt idx="3">
                  <c:v>7.3740000000000003E-3</c:v>
                </c:pt>
                <c:pt idx="4">
                  <c:v>7.3749999999999996E-3</c:v>
                </c:pt>
                <c:pt idx="5">
                  <c:v>7.3759999999999997E-3</c:v>
                </c:pt>
                <c:pt idx="6">
                  <c:v>7.3769999999999999E-3</c:v>
                </c:pt>
                <c:pt idx="7">
                  <c:v>7.378E-3</c:v>
                </c:pt>
                <c:pt idx="8">
                  <c:v>7.3790000000000001E-3</c:v>
                </c:pt>
                <c:pt idx="9">
                  <c:v>7.3800000000000003E-3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36-4E76-8948-1D02540F7C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1557016"/>
        <c:axId val="481556360"/>
      </c:barChart>
      <c:catAx>
        <c:axId val="4815570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samples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81556360"/>
        <c:crosses val="autoZero"/>
        <c:auto val="1"/>
        <c:lblAlgn val="ctr"/>
        <c:lblOffset val="100"/>
        <c:noMultiLvlLbl val="0"/>
      </c:catAx>
      <c:valAx>
        <c:axId val="481556360"/>
        <c:scaling>
          <c:orientation val="minMax"/>
          <c:max val="9.0000000000000028E-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900"/>
                  <a:t>time(s)</a:t>
                </a:r>
              </a:p>
            </c:rich>
          </c:tx>
          <c:layout>
            <c:manualLayout>
              <c:xMode val="edge"/>
              <c:yMode val="edge"/>
              <c:x val="9.2497721060085056E-3"/>
              <c:y val="0.352399949590819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81557016"/>
        <c:crosses val="autoZero"/>
        <c:crossBetween val="between"/>
        <c:majorUnit val="1.0000000000000002E-3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Path modification time - MININET SIMULATOR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Foglio4!$A$1:$A$10</c:f>
              <c:numCache>
                <c:formatCode>General</c:formatCode>
                <c:ptCount val="10"/>
                <c:pt idx="0">
                  <c:v>3.7420000000000001E-3</c:v>
                </c:pt>
                <c:pt idx="1">
                  <c:v>7.8799999999999999E-3</c:v>
                </c:pt>
                <c:pt idx="2">
                  <c:v>3.2560000000000002E-3</c:v>
                </c:pt>
                <c:pt idx="3">
                  <c:v>3.7599999999999999E-3</c:v>
                </c:pt>
                <c:pt idx="4">
                  <c:v>3.4529999999999999E-3</c:v>
                </c:pt>
                <c:pt idx="5">
                  <c:v>3.9069999999999999E-3</c:v>
                </c:pt>
                <c:pt idx="6">
                  <c:v>3.042E-3</c:v>
                </c:pt>
                <c:pt idx="7">
                  <c:v>3.4740000000000001E-3</c:v>
                </c:pt>
                <c:pt idx="8">
                  <c:v>3.6380000000000002E-3</c:v>
                </c:pt>
                <c:pt idx="9">
                  <c:v>4.7679999999999997E-3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02-4BED-98C6-8D74895447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2039528"/>
        <c:axId val="522041168"/>
      </c:barChart>
      <c:catAx>
        <c:axId val="5220395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900"/>
                  <a:t>samples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22041168"/>
        <c:crosses val="autoZero"/>
        <c:auto val="1"/>
        <c:lblAlgn val="ctr"/>
        <c:lblOffset val="100"/>
        <c:noMultiLvlLbl val="0"/>
      </c:catAx>
      <c:valAx>
        <c:axId val="522041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900"/>
                  <a:t>time(s)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22039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Path modification time - TESTBED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8.5960888691730436E-2"/>
          <c:y val="0.18273191263193081"/>
          <c:w val="0.88402025803112638"/>
          <c:h val="0.68937853842649832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10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Foglio2!$A$1:$A$19</c:f>
              <c:numCache>
                <c:formatCode>General</c:formatCode>
                <c:ptCount val="10"/>
                <c:pt idx="0">
                  <c:v>0.32311400000000001</c:v>
                </c:pt>
                <c:pt idx="1">
                  <c:v>5.3769999999999998E-3</c:v>
                </c:pt>
                <c:pt idx="2">
                  <c:v>0.16966500000000001</c:v>
                </c:pt>
                <c:pt idx="3">
                  <c:v>3.1700000000000001E-3</c:v>
                </c:pt>
                <c:pt idx="4">
                  <c:v>4.6899999999999997E-3</c:v>
                </c:pt>
                <c:pt idx="5">
                  <c:v>8.0492999999999995E-2</c:v>
                </c:pt>
                <c:pt idx="6">
                  <c:v>2.7060000000000001E-3</c:v>
                </c:pt>
                <c:pt idx="7">
                  <c:v>0.23216600000000001</c:v>
                </c:pt>
                <c:pt idx="8">
                  <c:v>4.8269999999999997E-3</c:v>
                </c:pt>
                <c:pt idx="9">
                  <c:v>3.8310000000000002E-3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92-4DE9-991F-2393D5016E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5500280"/>
        <c:axId val="585499320"/>
      </c:barChart>
      <c:catAx>
        <c:axId val="5855002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900"/>
                  <a:t>samples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85499320"/>
        <c:crosses val="autoZero"/>
        <c:auto val="1"/>
        <c:lblAlgn val="ctr"/>
        <c:lblOffset val="100"/>
        <c:noMultiLvlLbl val="0"/>
      </c:catAx>
      <c:valAx>
        <c:axId val="585499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900"/>
                  <a:t>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85500280"/>
        <c:crosses val="autoZero"/>
        <c:crossBetween val="between"/>
        <c:majorUnit val="5.000000000000001E-2"/>
        <c:minorUnit val="4.000000000000001E-3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Mininet Simulator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5D68-45F4-97DA-DF9D66F69A30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5D68-45F4-97DA-DF9D66F69A30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5D68-45F4-97DA-DF9D66F69A30}"/>
              </c:ext>
            </c:extLst>
          </c:dPt>
          <c:cat>
            <c:numRef>
              <c:f>Foglio5!$A$8:$D$8</c:f>
              <c:numCache>
                <c:formatCode>General</c:formatCode>
                <c:ptCount val="4"/>
                <c:pt idx="0">
                  <c:v>1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</c:numCache>
            </c:numRef>
          </c:cat>
          <c:val>
            <c:numRef>
              <c:f>Foglio5!$A$1:$A$4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D68-45F4-97DA-DF9D66F69A30}"/>
            </c:ext>
          </c:extLst>
        </c:ser>
        <c:ser>
          <c:idx val="1"/>
          <c:order val="1"/>
          <c:tx>
            <c:v>Testbed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5D68-45F4-97DA-DF9D66F69A30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5D68-45F4-97DA-DF9D66F69A30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5D68-45F4-97DA-DF9D66F69A30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5D68-45F4-97DA-DF9D66F69A30}"/>
              </c:ext>
            </c:extLst>
          </c:dPt>
          <c:cat>
            <c:numRef>
              <c:f>Foglio5!$A$8:$D$8</c:f>
              <c:numCache>
                <c:formatCode>General</c:formatCode>
                <c:ptCount val="4"/>
                <c:pt idx="0">
                  <c:v>1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</c:numCache>
            </c:numRef>
          </c:cat>
          <c:val>
            <c:numRef>
              <c:f>Foglio5!$C$1:$C$4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1.3</c:v>
                </c:pt>
                <c:pt idx="3">
                  <c:v>2.1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5D68-45F4-97DA-DF9D66F69A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3020040"/>
        <c:axId val="443020696"/>
      </c:lineChart>
      <c:catAx>
        <c:axId val="4430200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SPEED (KBIT/S)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43020696"/>
        <c:crosses val="autoZero"/>
        <c:auto val="1"/>
        <c:lblAlgn val="ctr"/>
        <c:lblOffset val="100"/>
        <c:noMultiLvlLbl val="0"/>
      </c:catAx>
      <c:valAx>
        <c:axId val="443020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LOST DATAGRAMS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43020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1C63B-7147-40DC-9DD1-A22900D398CA}" type="datetimeFigureOut">
              <a:rPr lang="it-IT" smtClean="0"/>
              <a:t>04/09/2019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A6B88F-49BB-49DF-9CD9-134570298B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2040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Parlare qui delle diverse priorità dei </a:t>
            </a:r>
            <a:r>
              <a:rPr lang="it-IT" dirty="0" err="1"/>
              <a:t>path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6B88F-49BB-49DF-9CD9-134570298B2C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307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Solo un grafico con </a:t>
            </a:r>
            <a:r>
              <a:rPr lang="it-IT" dirty="0" err="1"/>
              <a:t>bw</a:t>
            </a:r>
            <a:r>
              <a:rPr lang="it-IT" dirty="0"/>
              <a:t>/</a:t>
            </a:r>
            <a:r>
              <a:rPr lang="it-IT" dirty="0" err="1"/>
              <a:t>pkt</a:t>
            </a:r>
            <a:r>
              <a:rPr lang="it-IT" dirty="0"/>
              <a:t> </a:t>
            </a:r>
            <a:r>
              <a:rPr lang="it-IT" dirty="0" err="1"/>
              <a:t>loss</a:t>
            </a:r>
            <a:r>
              <a:rPr lang="it-IT" dirty="0"/>
              <a:t> per </a:t>
            </a:r>
            <a:r>
              <a:rPr lang="it-IT" dirty="0" err="1"/>
              <a:t>testbed</a:t>
            </a:r>
            <a:r>
              <a:rPr lang="it-IT" dirty="0"/>
              <a:t> e </a:t>
            </a:r>
            <a:r>
              <a:rPr lang="it-IT" dirty="0" err="1"/>
              <a:t>mininet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6B88F-49BB-49DF-9CD9-134570298B2C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0464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45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238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49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egnaposto piè di pagina 1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278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628649" y="1022847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57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61"/>
          <p:cNvPicPr preferRelativeResize="0"/>
          <p:nvPr userDrawn="1"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" y="6571224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32" y="133833"/>
            <a:ext cx="7886700" cy="362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49" y="961302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49" y="6571225"/>
            <a:ext cx="4027433" cy="286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571225"/>
            <a:ext cx="420414" cy="286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7C31548-3396-48E6-A4F0-B6B6C960F6EE}" type="slidenum">
              <a:rPr lang="it-IT" smtClean="0"/>
              <a:pPr/>
              <a:t>‹N›</a:t>
            </a:fld>
            <a:endParaRPr lang="it-IT" dirty="0"/>
          </a:p>
        </p:txBody>
      </p:sp>
      <p:pic>
        <p:nvPicPr>
          <p:cNvPr id="7" name="Shape 57"/>
          <p:cNvPicPr preferRelativeResize="0"/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58"/>
          <p:cNvPicPr preferRelativeResize="0"/>
          <p:nvPr userDrawn="1"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870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44E4655-1AD7-41FF-A44A-56D6FE756DF1}"/>
              </a:ext>
            </a:extLst>
          </p:cNvPr>
          <p:cNvSpPr txBox="1"/>
          <p:nvPr/>
        </p:nvSpPr>
        <p:spPr>
          <a:xfrm>
            <a:off x="2840853" y="4625266"/>
            <a:ext cx="60403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MPLS </a:t>
            </a:r>
            <a:r>
              <a:rPr lang="it-IT" sz="2800" b="1" dirty="0" err="1"/>
              <a:t>route</a:t>
            </a:r>
            <a:r>
              <a:rPr lang="it-IT" sz="2800" b="1" dirty="0"/>
              <a:t> management</a:t>
            </a:r>
          </a:p>
          <a:p>
            <a:r>
              <a:rPr lang="en-GB" sz="2000" dirty="0"/>
              <a:t>Leone Giuseppe, 10518770</a:t>
            </a:r>
          </a:p>
          <a:p>
            <a:r>
              <a:rPr lang="en-GB" sz="2000" dirty="0"/>
              <a:t>Petocchi Alessandro, 10661410</a:t>
            </a:r>
            <a:endParaRPr lang="en-GB" dirty="0"/>
          </a:p>
          <a:p>
            <a:r>
              <a:rPr lang="en-GB" sz="2000" dirty="0"/>
              <a:t>Sodano Marco, 10495166</a:t>
            </a:r>
            <a:endParaRPr lang="en-GB" dirty="0"/>
          </a:p>
          <a:p>
            <a:r>
              <a:rPr lang="en-GB" sz="2000" dirty="0"/>
              <a:t>Villa Veronica, 10503254</a:t>
            </a:r>
            <a:endParaRPr lang="en-GB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9E2923C-BD70-41D6-AD78-E67FC31C1AF4}"/>
              </a:ext>
            </a:extLst>
          </p:cNvPr>
          <p:cNvSpPr txBox="1"/>
          <p:nvPr/>
        </p:nvSpPr>
        <p:spPr>
          <a:xfrm>
            <a:off x="2840853" y="0"/>
            <a:ext cx="619661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Switching and Routing project 2018/2019</a:t>
            </a:r>
          </a:p>
          <a:p>
            <a:r>
              <a:rPr lang="it-IT" sz="2400" dirty="0"/>
              <a:t>Prof. Guido Maier</a:t>
            </a:r>
          </a:p>
          <a:p>
            <a:r>
              <a:rPr lang="it-IT" sz="2400" dirty="0" err="1"/>
              <a:t>Ph.D</a:t>
            </a:r>
            <a:r>
              <a:rPr lang="it-IT" sz="2400" dirty="0"/>
              <a:t>. </a:t>
            </a:r>
            <a:r>
              <a:rPr lang="it-IT" sz="2400" dirty="0" err="1"/>
              <a:t>student</a:t>
            </a:r>
            <a:r>
              <a:rPr lang="it-IT" sz="2400" dirty="0"/>
              <a:t> Sebastian </a:t>
            </a:r>
            <a:r>
              <a:rPr lang="it-IT" sz="2400" dirty="0" err="1"/>
              <a:t>Troìa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433795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5E255F-EC52-4D66-BDB1-7A89CD8FC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Link up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662D82F-8969-4452-BF57-12E3E7D89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10</a:t>
            </a:fld>
            <a:endParaRPr lang="it-IT" dirty="0"/>
          </a:p>
        </p:txBody>
      </p:sp>
      <p:pic>
        <p:nvPicPr>
          <p:cNvPr id="5" name="Segnaposto contenuto 5">
            <a:extLst>
              <a:ext uri="{FF2B5EF4-FFF2-40B4-BE49-F238E27FC236}">
                <a16:creationId xmlns:a16="http://schemas.microsoft.com/office/drawing/2014/main" id="{882BB7A5-5F1D-4BAF-A7A0-BB9F88C62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857" y="1022847"/>
            <a:ext cx="4634621" cy="3438590"/>
          </a:xfrm>
          <a:prstGeom prst="rect">
            <a:avLst/>
          </a:prstGeom>
        </p:spPr>
      </p:pic>
      <p:sp>
        <p:nvSpPr>
          <p:cNvPr id="6" name="Freccia in giù 5">
            <a:extLst>
              <a:ext uri="{FF2B5EF4-FFF2-40B4-BE49-F238E27FC236}">
                <a16:creationId xmlns:a16="http://schemas.microsoft.com/office/drawing/2014/main" id="{8B392CFA-49F8-4820-BD47-F6B3A30D5C92}"/>
              </a:ext>
            </a:extLst>
          </p:cNvPr>
          <p:cNvSpPr/>
          <p:nvPr/>
        </p:nvSpPr>
        <p:spPr>
          <a:xfrm rot="14120756">
            <a:off x="3477050" y="1097045"/>
            <a:ext cx="301491" cy="1473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ccia in giù 6">
            <a:extLst>
              <a:ext uri="{FF2B5EF4-FFF2-40B4-BE49-F238E27FC236}">
                <a16:creationId xmlns:a16="http://schemas.microsoft.com/office/drawing/2014/main" id="{85A8D110-976E-42DF-87EC-33A63DD56FAE}"/>
              </a:ext>
            </a:extLst>
          </p:cNvPr>
          <p:cNvSpPr/>
          <p:nvPr/>
        </p:nvSpPr>
        <p:spPr>
          <a:xfrm rot="18437536">
            <a:off x="5712698" y="1120417"/>
            <a:ext cx="301491" cy="1473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in giù 7">
            <a:extLst>
              <a:ext uri="{FF2B5EF4-FFF2-40B4-BE49-F238E27FC236}">
                <a16:creationId xmlns:a16="http://schemas.microsoft.com/office/drawing/2014/main" id="{A57A4D8F-532F-48EA-895D-6B1AFE69ACAA}"/>
              </a:ext>
            </a:extLst>
          </p:cNvPr>
          <p:cNvSpPr/>
          <p:nvPr/>
        </p:nvSpPr>
        <p:spPr>
          <a:xfrm rot="14120756">
            <a:off x="5698393" y="2777659"/>
            <a:ext cx="301491" cy="1473281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reccia in giù 8">
            <a:extLst>
              <a:ext uri="{FF2B5EF4-FFF2-40B4-BE49-F238E27FC236}">
                <a16:creationId xmlns:a16="http://schemas.microsoft.com/office/drawing/2014/main" id="{D10A0841-AEEA-453B-84D0-4354C80ABAD6}"/>
              </a:ext>
            </a:extLst>
          </p:cNvPr>
          <p:cNvSpPr/>
          <p:nvPr/>
        </p:nvSpPr>
        <p:spPr>
          <a:xfrm rot="18292896">
            <a:off x="3456820" y="2775597"/>
            <a:ext cx="301491" cy="1473281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2617AE4D-BAE6-4DED-8996-1917BACF9C02}"/>
              </a:ext>
            </a:extLst>
          </p:cNvPr>
          <p:cNvCxnSpPr>
            <a:cxnSpLocks/>
          </p:cNvCxnSpPr>
          <p:nvPr/>
        </p:nvCxnSpPr>
        <p:spPr>
          <a:xfrm flipV="1">
            <a:off x="1164117" y="2630731"/>
            <a:ext cx="134077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Immagine 10">
            <a:extLst>
              <a:ext uri="{FF2B5EF4-FFF2-40B4-BE49-F238E27FC236}">
                <a16:creationId xmlns:a16="http://schemas.microsoft.com/office/drawing/2014/main" id="{6CCEF388-6882-4BAF-85A2-50E1B136E5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32" y="2092931"/>
            <a:ext cx="910436" cy="91043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A73D3BC5-1CBC-468A-B829-0716C4DA8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653" y="2175513"/>
            <a:ext cx="910436" cy="910436"/>
          </a:xfrm>
          <a:prstGeom prst="rect">
            <a:avLst/>
          </a:prstGeom>
        </p:spPr>
      </p:pic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2B71F9EF-2C06-466B-83F1-C25AF5327BE5}"/>
              </a:ext>
            </a:extLst>
          </p:cNvPr>
          <p:cNvCxnSpPr>
            <a:cxnSpLocks/>
          </p:cNvCxnSpPr>
          <p:nvPr/>
        </p:nvCxnSpPr>
        <p:spPr>
          <a:xfrm flipV="1">
            <a:off x="6916872" y="2742143"/>
            <a:ext cx="89958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44BB557-FDDB-41E2-8D87-C212A3D9DC8F}"/>
              </a:ext>
            </a:extLst>
          </p:cNvPr>
          <p:cNvSpPr txBox="1"/>
          <p:nvPr/>
        </p:nvSpPr>
        <p:spPr>
          <a:xfrm>
            <a:off x="253218" y="4690724"/>
            <a:ext cx="8637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400" dirty="0" err="1"/>
              <a:t>When</a:t>
            </a:r>
            <a:r>
              <a:rPr lang="it-IT" sz="2400" dirty="0"/>
              <a:t> the link </a:t>
            </a:r>
            <a:r>
              <a:rPr lang="it-IT" sz="2400" dirty="0" err="1"/>
              <a:t>returns</a:t>
            </a:r>
            <a:r>
              <a:rPr lang="it-IT" sz="2400" dirty="0"/>
              <a:t> </a:t>
            </a:r>
            <a:r>
              <a:rPr lang="it-IT" sz="2400" dirty="0" err="1"/>
              <a:t>active</a:t>
            </a:r>
            <a:r>
              <a:rPr lang="it-IT" sz="2400" dirty="0"/>
              <a:t>, </a:t>
            </a:r>
            <a:r>
              <a:rPr lang="it-IT" sz="2400" dirty="0" err="1"/>
              <a:t>all</a:t>
            </a:r>
            <a:r>
              <a:rPr lang="it-IT" sz="2400" dirty="0"/>
              <a:t> of the default rules are re-</a:t>
            </a:r>
            <a:r>
              <a:rPr lang="it-IT" sz="2400" dirty="0" err="1"/>
              <a:t>installed</a:t>
            </a:r>
            <a:r>
              <a:rPr lang="it-IT" sz="2400" dirty="0"/>
              <a:t> and </a:t>
            </a:r>
            <a:r>
              <a:rPr lang="it-IT" sz="2400" dirty="0" err="1"/>
              <a:t>packets</a:t>
            </a:r>
            <a:r>
              <a:rPr lang="it-IT" sz="2400" dirty="0"/>
              <a:t> </a:t>
            </a:r>
            <a:r>
              <a:rPr lang="it-IT" sz="2400" dirty="0" err="1"/>
              <a:t>will</a:t>
            </a:r>
            <a:r>
              <a:rPr lang="it-IT" sz="2400" dirty="0"/>
              <a:t> be </a:t>
            </a:r>
            <a:r>
              <a:rPr lang="it-IT" sz="2400" dirty="0" err="1"/>
              <a:t>routed</a:t>
            </a:r>
            <a:r>
              <a:rPr lang="it-IT" sz="2400" dirty="0"/>
              <a:t> </a:t>
            </a:r>
            <a:r>
              <a:rPr lang="it-IT" sz="2400" dirty="0" err="1"/>
              <a:t>again</a:t>
            </a:r>
            <a:r>
              <a:rPr lang="it-IT" sz="2400" dirty="0"/>
              <a:t> on the </a:t>
            </a:r>
            <a:r>
              <a:rPr lang="it-IT" sz="2400" dirty="0" err="1"/>
              <a:t>previous</a:t>
            </a:r>
            <a:r>
              <a:rPr lang="it-IT" sz="2400" dirty="0"/>
              <a:t> </a:t>
            </a:r>
            <a:r>
              <a:rPr lang="it-IT" sz="2400" dirty="0" err="1"/>
              <a:t>path</a:t>
            </a:r>
            <a:r>
              <a:rPr lang="it-IT" sz="2400" dirty="0"/>
              <a:t> (</a:t>
            </a:r>
            <a:r>
              <a:rPr lang="it-IT" sz="2400" dirty="0" err="1"/>
              <a:t>higher</a:t>
            </a:r>
            <a:r>
              <a:rPr lang="it-IT" sz="2400" dirty="0"/>
              <a:t> </a:t>
            </a:r>
            <a:r>
              <a:rPr lang="it-IT" sz="2400" dirty="0" err="1"/>
              <a:t>priority</a:t>
            </a:r>
            <a:r>
              <a:rPr lang="it-IT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10816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0429E2-9070-44E7-BFB9-9779B35D3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Differences</a:t>
            </a:r>
            <a:r>
              <a:rPr lang="it-IT" dirty="0"/>
              <a:t> </a:t>
            </a:r>
            <a:r>
              <a:rPr lang="it-IT" dirty="0" err="1"/>
              <a:t>testbed-mininet</a:t>
            </a:r>
            <a:r>
              <a:rPr lang="it-IT" dirty="0"/>
              <a:t> simulator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7E1173F-B06B-4302-BFD1-98594F6D8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11</a:t>
            </a:fld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9F61544-57CF-4EED-86CF-2239CD5AD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152" y="1022847"/>
            <a:ext cx="8721968" cy="4322876"/>
          </a:xfrm>
        </p:spPr>
        <p:txBody>
          <a:bodyPr>
            <a:noAutofit/>
          </a:bodyPr>
          <a:lstStyle/>
          <a:p>
            <a:pPr algn="ctr"/>
            <a:endParaRPr lang="it-IT" sz="4000" dirty="0"/>
          </a:p>
          <a:p>
            <a:pPr marL="0" indent="0" algn="ctr">
              <a:buNone/>
            </a:pPr>
            <a:endParaRPr lang="it-IT" sz="4000" dirty="0"/>
          </a:p>
          <a:p>
            <a:pPr marL="0" indent="0" algn="ctr">
              <a:buNone/>
            </a:pPr>
            <a:endParaRPr lang="it-IT" sz="4000" dirty="0"/>
          </a:p>
          <a:p>
            <a:pPr marL="0" indent="0" algn="ctr">
              <a:buNone/>
            </a:pPr>
            <a:r>
              <a:rPr lang="it-IT" sz="4000" dirty="0"/>
              <a:t>In the </a:t>
            </a:r>
            <a:r>
              <a:rPr lang="it-IT" sz="4000" dirty="0" err="1"/>
              <a:t>testbed</a:t>
            </a:r>
            <a:r>
              <a:rPr lang="it-IT" sz="4000" dirty="0"/>
              <a:t> </a:t>
            </a:r>
            <a:r>
              <a:rPr lang="it-IT" sz="4000" dirty="0" err="1"/>
              <a:t>version</a:t>
            </a:r>
            <a:r>
              <a:rPr lang="it-IT" sz="4000" dirty="0"/>
              <a:t> of the code, MPLS rules </a:t>
            </a:r>
            <a:r>
              <a:rPr lang="it-IT" sz="4000" dirty="0" err="1"/>
              <a:t>don’t</a:t>
            </a:r>
            <a:r>
              <a:rPr lang="it-IT" sz="4000" dirty="0"/>
              <a:t> match on </a:t>
            </a:r>
            <a:r>
              <a:rPr lang="it-IT" sz="4000" u="sng" dirty="0">
                <a:solidFill>
                  <a:srgbClr val="FF0000"/>
                </a:solidFill>
              </a:rPr>
              <a:t>label field</a:t>
            </a:r>
          </a:p>
        </p:txBody>
      </p:sp>
    </p:spTree>
    <p:extLst>
      <p:ext uri="{BB962C8B-B14F-4D97-AF65-F5344CB8AC3E}">
        <p14:creationId xmlns:p14="http://schemas.microsoft.com/office/powerpoint/2010/main" val="1809674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36141B-DFC5-44E9-921A-3B002597B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Statistics</a:t>
            </a:r>
            <a:r>
              <a:rPr lang="it-IT" dirty="0"/>
              <a:t>: rules </a:t>
            </a:r>
            <a:r>
              <a:rPr lang="it-IT" dirty="0" err="1"/>
              <a:t>installation</a:t>
            </a:r>
            <a:r>
              <a:rPr lang="it-IT" dirty="0"/>
              <a:t> time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3533175-8FED-4D44-9656-1628896E1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12</a:t>
            </a:fld>
            <a:endParaRPr lang="it-IT" dirty="0"/>
          </a:p>
        </p:txBody>
      </p:sp>
      <p:graphicFrame>
        <p:nvGraphicFramePr>
          <p:cNvPr id="5" name="Grafico 4">
            <a:extLst>
              <a:ext uri="{FF2B5EF4-FFF2-40B4-BE49-F238E27FC236}">
                <a16:creationId xmlns:a16="http://schemas.microsoft.com/office/drawing/2014/main" id="{6E0D3F69-ADD9-4B9A-A1DC-C37262C557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2506372"/>
              </p:ext>
            </p:extLst>
          </p:nvPr>
        </p:nvGraphicFramePr>
        <p:xfrm>
          <a:off x="963637" y="3587263"/>
          <a:ext cx="7216726" cy="31369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1CB035B6-E430-4001-84E3-AC86048426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582573"/>
              </p:ext>
            </p:extLst>
          </p:nvPr>
        </p:nvGraphicFramePr>
        <p:xfrm>
          <a:off x="963637" y="858130"/>
          <a:ext cx="7012745" cy="2729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49887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F7A583-2C5C-4D6B-B628-10BDFD4F8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Statistics</a:t>
            </a:r>
            <a:r>
              <a:rPr lang="it-IT" dirty="0"/>
              <a:t>: </a:t>
            </a:r>
            <a:r>
              <a:rPr lang="it-IT" dirty="0" err="1"/>
              <a:t>path</a:t>
            </a:r>
            <a:r>
              <a:rPr lang="it-IT" dirty="0"/>
              <a:t> </a:t>
            </a:r>
            <a:r>
              <a:rPr lang="it-IT" dirty="0" err="1"/>
              <a:t>modification</a:t>
            </a:r>
            <a:r>
              <a:rPr lang="it-IT" dirty="0"/>
              <a:t> time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554A43E-1C4E-4E28-BECF-8270CB88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13</a:t>
            </a:fld>
            <a:endParaRPr lang="it-IT" dirty="0"/>
          </a:p>
        </p:txBody>
      </p:sp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9445B5C8-9517-46C4-94AA-317865C0F2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298395"/>
              </p:ext>
            </p:extLst>
          </p:nvPr>
        </p:nvGraphicFramePr>
        <p:xfrm>
          <a:off x="1106543" y="721759"/>
          <a:ext cx="7010515" cy="2844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Grafico 10">
            <a:extLst>
              <a:ext uri="{FF2B5EF4-FFF2-40B4-BE49-F238E27FC236}">
                <a16:creationId xmlns:a16="http://schemas.microsoft.com/office/drawing/2014/main" id="{07821879-267B-4D26-A9D1-AEA8CD903E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2902177"/>
              </p:ext>
            </p:extLst>
          </p:nvPr>
        </p:nvGraphicFramePr>
        <p:xfrm>
          <a:off x="1150824" y="3663478"/>
          <a:ext cx="7010515" cy="2844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64575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367EE2-498F-41BC-9C22-4256737E5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Statistics</a:t>
            </a:r>
            <a:r>
              <a:rPr lang="it-IT" dirty="0"/>
              <a:t>: </a:t>
            </a:r>
            <a:r>
              <a:rPr lang="it-IT" dirty="0" err="1"/>
              <a:t>packet</a:t>
            </a:r>
            <a:r>
              <a:rPr lang="it-IT" dirty="0"/>
              <a:t> status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EC1188D-CF74-4791-B482-4F902C21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14</a:t>
            </a:fld>
            <a:endParaRPr lang="it-IT" dirty="0"/>
          </a:p>
        </p:txBody>
      </p:sp>
      <p:graphicFrame>
        <p:nvGraphicFramePr>
          <p:cNvPr id="5" name="Grafico 4">
            <a:extLst>
              <a:ext uri="{FF2B5EF4-FFF2-40B4-BE49-F238E27FC236}">
                <a16:creationId xmlns:a16="http://schemas.microsoft.com/office/drawing/2014/main" id="{C4DA6524-B32E-4E34-88E6-F464269830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0333742"/>
              </p:ext>
            </p:extLst>
          </p:nvPr>
        </p:nvGraphicFramePr>
        <p:xfrm>
          <a:off x="989412" y="1232680"/>
          <a:ext cx="7165175" cy="46898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85299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1868805" y="2225923"/>
            <a:ext cx="5406389" cy="24061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9600" i="1" u="sng" dirty="0"/>
              <a:t>END</a:t>
            </a:r>
          </a:p>
          <a:p>
            <a:pPr marL="0" indent="0" algn="ctr">
              <a:buNone/>
            </a:pPr>
            <a:r>
              <a:rPr lang="en-GB" sz="3000" dirty="0"/>
              <a:t>Do you have any questions?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6419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812F8E-D921-4C89-8325-C6F2A8E2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8CF5024-7CA6-44E1-95A6-4332867B9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2</a:t>
            </a:fld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D6DED76-B6D0-4602-8B93-FE8043360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Introduction</a:t>
            </a:r>
          </a:p>
          <a:p>
            <a:pPr algn="just"/>
            <a:r>
              <a:rPr lang="it-IT" dirty="0"/>
              <a:t>MPLS connection setup</a:t>
            </a:r>
            <a:endParaRPr lang="en-GB" dirty="0"/>
          </a:p>
          <a:p>
            <a:pPr algn="just"/>
            <a:r>
              <a:rPr lang="it-IT" dirty="0" err="1"/>
              <a:t>Packet</a:t>
            </a:r>
            <a:r>
              <a:rPr lang="it-IT" dirty="0"/>
              <a:t> in </a:t>
            </a:r>
            <a:r>
              <a:rPr lang="it-IT" dirty="0" err="1"/>
              <a:t>handler</a:t>
            </a:r>
            <a:r>
              <a:rPr lang="it-IT" dirty="0"/>
              <a:t> </a:t>
            </a:r>
            <a:endParaRPr lang="en-GB" dirty="0"/>
          </a:p>
          <a:p>
            <a:pPr algn="just"/>
            <a:r>
              <a:rPr lang="it-IT" dirty="0"/>
              <a:t>Rule </a:t>
            </a:r>
            <a:r>
              <a:rPr lang="it-IT" dirty="0" err="1"/>
              <a:t>installation</a:t>
            </a:r>
            <a:endParaRPr lang="en-GB" dirty="0"/>
          </a:p>
          <a:p>
            <a:pPr algn="just"/>
            <a:r>
              <a:rPr lang="en-GB" dirty="0"/>
              <a:t>Port detection</a:t>
            </a:r>
          </a:p>
          <a:p>
            <a:pPr algn="just"/>
            <a:r>
              <a:rPr lang="en-GB" dirty="0"/>
              <a:t>Link down/up</a:t>
            </a:r>
          </a:p>
          <a:p>
            <a:pPr algn="just"/>
            <a:r>
              <a:rPr lang="it-IT" dirty="0" err="1"/>
              <a:t>Differences</a:t>
            </a:r>
            <a:r>
              <a:rPr lang="it-IT" dirty="0"/>
              <a:t> </a:t>
            </a:r>
            <a:r>
              <a:rPr lang="it-IT"/>
              <a:t>testbed-mininet</a:t>
            </a:r>
            <a:r>
              <a:rPr lang="it-IT" dirty="0"/>
              <a:t> simulator</a:t>
            </a:r>
          </a:p>
          <a:p>
            <a:pPr algn="just"/>
            <a:r>
              <a:rPr lang="it-IT" dirty="0" err="1"/>
              <a:t>Statistics</a:t>
            </a:r>
            <a:endParaRPr lang="it-IT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962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3</a:t>
            </a:fld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628650" y="1253331"/>
            <a:ext cx="7886700" cy="4351338"/>
          </a:xfrm>
        </p:spPr>
        <p:txBody>
          <a:bodyPr/>
          <a:lstStyle/>
          <a:p>
            <a:pPr algn="just"/>
            <a:r>
              <a:rPr lang="en-US" dirty="0"/>
              <a:t>Starting from a multipath network with multiple disjoint paths from a source and a destination, a Ryu application has been implemented to set up a pair of MPLS link‐disjoint tunnels to connect the source with the destination.</a:t>
            </a:r>
          </a:p>
          <a:p>
            <a:pPr algn="just"/>
            <a:r>
              <a:rPr lang="en-US" dirty="0"/>
              <a:t>One tunnel is the default path, the other is the back‐up path.</a:t>
            </a:r>
          </a:p>
          <a:p>
            <a:pPr algn="just"/>
            <a:r>
              <a:rPr lang="en-US" dirty="0"/>
              <a:t>MPLS connection is based on source and destination MACs</a:t>
            </a:r>
          </a:p>
          <a:p>
            <a:pPr algn="just"/>
            <a:r>
              <a:rPr lang="en-US" dirty="0"/>
              <a:t>The application is able to re‐route traffic on the back‐up path in case of a failure of a link of the default path and to restore the original ruleset when the default path returns to  a working state.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3079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B390A58C-1D9E-4A97-BE9A-BF55D8465D91}"/>
              </a:ext>
            </a:extLst>
          </p:cNvPr>
          <p:cNvCxnSpPr>
            <a:cxnSpLocks/>
          </p:cNvCxnSpPr>
          <p:nvPr/>
        </p:nvCxnSpPr>
        <p:spPr>
          <a:xfrm flipV="1">
            <a:off x="1005290" y="2705563"/>
            <a:ext cx="1132999" cy="29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0C1972E1-4985-40B9-BFD8-855BB09CE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MPLS connection setup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E59ED79-E844-40B5-9C7B-425E84CF2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4</a:t>
            </a:fld>
            <a:endParaRPr lang="it-IT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743157E7-5546-4B8E-901D-739E091FA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714" y="2471686"/>
            <a:ext cx="674118" cy="467755"/>
          </a:xfrm>
        </p:spPr>
      </p:pic>
      <p:pic>
        <p:nvPicPr>
          <p:cNvPr id="10" name="Segnaposto contenuto 8">
            <a:extLst>
              <a:ext uri="{FF2B5EF4-FFF2-40B4-BE49-F238E27FC236}">
                <a16:creationId xmlns:a16="http://schemas.microsoft.com/office/drawing/2014/main" id="{E054EBD3-1794-4ED1-8B12-801A199F120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345" y="2471685"/>
            <a:ext cx="674118" cy="467755"/>
          </a:xfrm>
          <a:prstGeom prst="rect">
            <a:avLst/>
          </a:prstGeom>
        </p:spPr>
      </p:pic>
      <p:sp>
        <p:nvSpPr>
          <p:cNvPr id="5" name="Nuvola 4">
            <a:extLst>
              <a:ext uri="{FF2B5EF4-FFF2-40B4-BE49-F238E27FC236}">
                <a16:creationId xmlns:a16="http://schemas.microsoft.com/office/drawing/2014/main" id="{97F06671-A186-406A-9BC9-7C8E3A1650B9}"/>
              </a:ext>
            </a:extLst>
          </p:cNvPr>
          <p:cNvSpPr/>
          <p:nvPr/>
        </p:nvSpPr>
        <p:spPr>
          <a:xfrm>
            <a:off x="2606039" y="1559047"/>
            <a:ext cx="3931921" cy="2293034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EF4D5EBE-B849-4A0B-A950-C17884FB7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81" y="2264442"/>
            <a:ext cx="756502" cy="75650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48A35DE4-B805-4ACD-8326-3E3AF9A2E9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803" y="2327311"/>
            <a:ext cx="756502" cy="756502"/>
          </a:xfrm>
          <a:prstGeom prst="rect">
            <a:avLst/>
          </a:prstGeom>
        </p:spPr>
      </p:pic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2CC24AB-8CCE-43F6-8BFE-B709183006D8}"/>
              </a:ext>
            </a:extLst>
          </p:cNvPr>
          <p:cNvCxnSpPr/>
          <p:nvPr/>
        </p:nvCxnSpPr>
        <p:spPr>
          <a:xfrm>
            <a:off x="7152285" y="2734664"/>
            <a:ext cx="1047306" cy="26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45153C0-9F4E-4A1D-A9CD-A2052CB8E541}"/>
              </a:ext>
            </a:extLst>
          </p:cNvPr>
          <p:cNvSpPr txBox="1"/>
          <p:nvPr/>
        </p:nvSpPr>
        <p:spPr>
          <a:xfrm>
            <a:off x="524027" y="2968541"/>
            <a:ext cx="481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host1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6DE3E89-9408-4BE7-A065-1B0DC66DC37D}"/>
              </a:ext>
            </a:extLst>
          </p:cNvPr>
          <p:cNvSpPr txBox="1"/>
          <p:nvPr/>
        </p:nvSpPr>
        <p:spPr>
          <a:xfrm>
            <a:off x="8085616" y="3020944"/>
            <a:ext cx="481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host2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34FE8A4-83E9-483E-A40C-A3688FC1BC7F}"/>
              </a:ext>
            </a:extLst>
          </p:cNvPr>
          <p:cNvSpPr txBox="1"/>
          <p:nvPr/>
        </p:nvSpPr>
        <p:spPr>
          <a:xfrm>
            <a:off x="210207" y="4533149"/>
            <a:ext cx="8679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/>
              <a:t>h1 </a:t>
            </a:r>
            <a:r>
              <a:rPr lang="it-IT" sz="2400" dirty="0" err="1"/>
              <a:t>wants</a:t>
            </a:r>
            <a:r>
              <a:rPr lang="it-IT" sz="2400" dirty="0"/>
              <a:t> to </a:t>
            </a:r>
            <a:r>
              <a:rPr lang="it-IT" sz="2400" dirty="0" err="1"/>
              <a:t>establish</a:t>
            </a:r>
            <a:r>
              <a:rPr lang="it-IT" sz="2400" dirty="0"/>
              <a:t> an IP connection with h2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 err="1"/>
              <a:t>All</a:t>
            </a:r>
            <a:r>
              <a:rPr lang="it-IT" sz="2400" dirty="0"/>
              <a:t> the flow </a:t>
            </a:r>
            <a:r>
              <a:rPr lang="it-IT" sz="2400" dirty="0" err="1"/>
              <a:t>tables</a:t>
            </a:r>
            <a:r>
              <a:rPr lang="it-IT" sz="2400" dirty="0"/>
              <a:t> of the switches inside the network are </a:t>
            </a:r>
            <a:r>
              <a:rPr lang="it-IT" sz="2400" dirty="0" err="1"/>
              <a:t>empty</a:t>
            </a:r>
            <a:r>
              <a:rPr lang="it-IT" sz="2400" dirty="0"/>
              <a:t> (</a:t>
            </a:r>
            <a:r>
              <a:rPr lang="it-IT" sz="2400" dirty="0" err="1"/>
              <a:t>only</a:t>
            </a:r>
            <a:r>
              <a:rPr lang="it-IT" sz="2400" dirty="0"/>
              <a:t> the default rule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installed</a:t>
            </a:r>
            <a:r>
              <a:rPr lang="it-IT" sz="2400" dirty="0"/>
              <a:t>)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3CA76B56-AC95-488D-8466-26B4664097B4}"/>
              </a:ext>
            </a:extLst>
          </p:cNvPr>
          <p:cNvSpPr txBox="1"/>
          <p:nvPr/>
        </p:nvSpPr>
        <p:spPr>
          <a:xfrm>
            <a:off x="2641217" y="951497"/>
            <a:ext cx="384751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CONTROLLER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25232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69C199-147F-498D-ACF8-B91CD20E1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Packet</a:t>
            </a:r>
            <a:r>
              <a:rPr lang="it-IT" dirty="0"/>
              <a:t> in </a:t>
            </a:r>
            <a:r>
              <a:rPr lang="it-IT" dirty="0" err="1"/>
              <a:t>handler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58A3810-7063-4F67-9F30-00C5D033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5</a:t>
            </a:fld>
            <a:endParaRPr lang="it-IT" dirty="0"/>
          </a:p>
        </p:txBody>
      </p:sp>
      <p:pic>
        <p:nvPicPr>
          <p:cNvPr id="22" name="Segnaposto contenuto 21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6598F5BE-C31C-476F-845E-9A460849DD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387" y="764584"/>
            <a:ext cx="3527653" cy="5806641"/>
          </a:xfrm>
        </p:spPr>
      </p:pic>
    </p:spTree>
    <p:extLst>
      <p:ext uri="{BB962C8B-B14F-4D97-AF65-F5344CB8AC3E}">
        <p14:creationId xmlns:p14="http://schemas.microsoft.com/office/powerpoint/2010/main" val="1596783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936DAC-8E45-4C60-A23A-694979725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Rule </a:t>
            </a:r>
            <a:r>
              <a:rPr lang="it-IT" dirty="0" err="1"/>
              <a:t>installation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320DF0D-CF68-4513-9AC4-B217E739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6</a:t>
            </a:fld>
            <a:endParaRPr lang="it-IT" dirty="0"/>
          </a:p>
        </p:txBody>
      </p:sp>
      <p:pic>
        <p:nvPicPr>
          <p:cNvPr id="16" name="Segnaposto contenuto 15">
            <a:extLst>
              <a:ext uri="{FF2B5EF4-FFF2-40B4-BE49-F238E27FC236}">
                <a16:creationId xmlns:a16="http://schemas.microsoft.com/office/drawing/2014/main" id="{192544C6-77BA-4B8C-B6C4-8DAD183463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237" y="766573"/>
            <a:ext cx="5339882" cy="5804651"/>
          </a:xfrm>
        </p:spPr>
      </p:pic>
    </p:spTree>
    <p:extLst>
      <p:ext uri="{BB962C8B-B14F-4D97-AF65-F5344CB8AC3E}">
        <p14:creationId xmlns:p14="http://schemas.microsoft.com/office/powerpoint/2010/main" val="997586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10AACD-DE1F-4B9F-A895-01BEBC915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Path</a:t>
            </a:r>
            <a:r>
              <a:rPr lang="it-IT" dirty="0"/>
              <a:t> </a:t>
            </a:r>
            <a:r>
              <a:rPr lang="it-IT" dirty="0" err="1"/>
              <a:t>configuration</a:t>
            </a:r>
            <a:r>
              <a:rPr lang="it-IT" dirty="0"/>
              <a:t> </a:t>
            </a:r>
            <a:r>
              <a:rPr lang="it-IT" dirty="0" err="1"/>
              <a:t>example</a:t>
            </a:r>
            <a:r>
              <a:rPr lang="it-IT" dirty="0"/>
              <a:t> 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DD16D9D-B660-4053-B641-8A230B568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7</a:t>
            </a:fld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FD11C4B4-0A5A-4657-9A9D-D0DBEF6926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163" y="1709705"/>
            <a:ext cx="4634621" cy="3438590"/>
          </a:xfrm>
        </p:spPr>
      </p:pic>
      <p:sp>
        <p:nvSpPr>
          <p:cNvPr id="7" name="Freccia in giù 6">
            <a:extLst>
              <a:ext uri="{FF2B5EF4-FFF2-40B4-BE49-F238E27FC236}">
                <a16:creationId xmlns:a16="http://schemas.microsoft.com/office/drawing/2014/main" id="{97AA6685-EB0D-46AA-AE78-03B31C0D6BD7}"/>
              </a:ext>
            </a:extLst>
          </p:cNvPr>
          <p:cNvSpPr/>
          <p:nvPr/>
        </p:nvSpPr>
        <p:spPr>
          <a:xfrm rot="14120756">
            <a:off x="3476356" y="1783903"/>
            <a:ext cx="301491" cy="1473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in giù 7">
            <a:extLst>
              <a:ext uri="{FF2B5EF4-FFF2-40B4-BE49-F238E27FC236}">
                <a16:creationId xmlns:a16="http://schemas.microsoft.com/office/drawing/2014/main" id="{452409CF-372E-4958-AA75-2E032F9A54B3}"/>
              </a:ext>
            </a:extLst>
          </p:cNvPr>
          <p:cNvSpPr/>
          <p:nvPr/>
        </p:nvSpPr>
        <p:spPr>
          <a:xfrm rot="18437536">
            <a:off x="5712004" y="1807275"/>
            <a:ext cx="301491" cy="1473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reccia in giù 10">
            <a:extLst>
              <a:ext uri="{FF2B5EF4-FFF2-40B4-BE49-F238E27FC236}">
                <a16:creationId xmlns:a16="http://schemas.microsoft.com/office/drawing/2014/main" id="{F8C04DEE-ABB1-440B-BA71-FBA54E4062FA}"/>
              </a:ext>
            </a:extLst>
          </p:cNvPr>
          <p:cNvSpPr/>
          <p:nvPr/>
        </p:nvSpPr>
        <p:spPr>
          <a:xfrm rot="14120756">
            <a:off x="5697699" y="3464517"/>
            <a:ext cx="301491" cy="1473281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107919C-D078-4FBF-AB29-6015008678C7}"/>
              </a:ext>
            </a:extLst>
          </p:cNvPr>
          <p:cNvSpPr txBox="1"/>
          <p:nvPr/>
        </p:nvSpPr>
        <p:spPr>
          <a:xfrm>
            <a:off x="340869" y="1093093"/>
            <a:ext cx="149649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   Default </a:t>
            </a:r>
            <a:r>
              <a:rPr lang="it-IT" dirty="0" err="1"/>
              <a:t>path</a:t>
            </a:r>
            <a:br>
              <a:rPr lang="it-IT" dirty="0"/>
            </a:br>
            <a:r>
              <a:rPr lang="it-IT" dirty="0"/>
              <a:t>   Backup </a:t>
            </a:r>
            <a:r>
              <a:rPr lang="it-IT" dirty="0" err="1"/>
              <a:t>path</a:t>
            </a:r>
            <a:endParaRPr lang="it-IT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0950ECC8-3449-4116-A8D7-F1506F15A0A7}"/>
              </a:ext>
            </a:extLst>
          </p:cNvPr>
          <p:cNvSpPr/>
          <p:nvPr/>
        </p:nvSpPr>
        <p:spPr>
          <a:xfrm>
            <a:off x="406487" y="1221231"/>
            <a:ext cx="121890" cy="131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C35273B9-A165-4EA7-A6F5-825D5DCD8529}"/>
              </a:ext>
            </a:extLst>
          </p:cNvPr>
          <p:cNvSpPr/>
          <p:nvPr/>
        </p:nvSpPr>
        <p:spPr>
          <a:xfrm>
            <a:off x="406487" y="1480327"/>
            <a:ext cx="121890" cy="1312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0D24999-D6D0-4E55-A16C-7E3DFC6F41B1}"/>
              </a:ext>
            </a:extLst>
          </p:cNvPr>
          <p:cNvSpPr txBox="1"/>
          <p:nvPr/>
        </p:nvSpPr>
        <p:spPr>
          <a:xfrm>
            <a:off x="305909" y="3797779"/>
            <a:ext cx="2541693" cy="20313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for switch 1:</a:t>
            </a:r>
            <a:br>
              <a:rPr lang="it-IT" sz="1400" dirty="0"/>
            </a:br>
            <a:r>
              <a:rPr lang="it-IT" sz="1400" b="1" dirty="0"/>
              <a:t>PUSH MPLS </a:t>
            </a:r>
            <a:r>
              <a:rPr lang="it-IT" sz="1400" dirty="0"/>
              <a:t>(label=1) out port 2,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2 (default)</a:t>
            </a:r>
          </a:p>
          <a:p>
            <a:r>
              <a:rPr lang="it-IT" sz="1400" b="1" dirty="0"/>
              <a:t>PUSH MPLS</a:t>
            </a:r>
            <a:r>
              <a:rPr lang="it-IT" sz="1400" dirty="0"/>
              <a:t> (label=2) out port 3,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  <a:p>
            <a:r>
              <a:rPr lang="it-IT" sz="1400" b="1" dirty="0"/>
              <a:t>POP MPLS </a:t>
            </a:r>
            <a:r>
              <a:rPr lang="it-IT" sz="1400" dirty="0"/>
              <a:t>(label=1) out port 1, </a:t>
            </a:r>
            <a:r>
              <a:rPr lang="it-IT" sz="1400" dirty="0" err="1"/>
              <a:t>priority</a:t>
            </a:r>
            <a:r>
              <a:rPr lang="it-IT" sz="1400" dirty="0"/>
              <a:t> 2 (default)</a:t>
            </a:r>
            <a:br>
              <a:rPr lang="it-IT" sz="1400" dirty="0"/>
            </a:br>
            <a:r>
              <a:rPr lang="it-IT" sz="1400" b="1" dirty="0"/>
              <a:t>POP MPLS</a:t>
            </a:r>
            <a:r>
              <a:rPr lang="it-IT" sz="1400" dirty="0"/>
              <a:t> (label=2) out port 1, </a:t>
            </a: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4B2CECA-8394-4271-89A6-E277241FA38C}"/>
              </a:ext>
            </a:extLst>
          </p:cNvPr>
          <p:cNvSpPr txBox="1"/>
          <p:nvPr/>
        </p:nvSpPr>
        <p:spPr>
          <a:xfrm>
            <a:off x="6540122" y="3815839"/>
            <a:ext cx="2536736" cy="20313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for switch 2:</a:t>
            </a:r>
            <a:br>
              <a:rPr lang="it-IT" sz="1400" dirty="0"/>
            </a:br>
            <a:r>
              <a:rPr lang="it-IT" sz="1400" b="1" dirty="0"/>
              <a:t>PUSH MPLS </a:t>
            </a:r>
            <a:r>
              <a:rPr lang="it-IT" sz="1400" dirty="0"/>
              <a:t>(label=1) out port 2,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2 (default)</a:t>
            </a:r>
          </a:p>
          <a:p>
            <a:r>
              <a:rPr lang="it-IT" sz="1400" b="1" dirty="0"/>
              <a:t>PUSH MPLS</a:t>
            </a:r>
            <a:r>
              <a:rPr lang="it-IT" sz="1400" dirty="0"/>
              <a:t> (label=2) out port 3,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  <a:p>
            <a:r>
              <a:rPr lang="it-IT" sz="1400" b="1" dirty="0"/>
              <a:t>POP MPLS </a:t>
            </a:r>
            <a:r>
              <a:rPr lang="it-IT" sz="1400" dirty="0"/>
              <a:t>(label=1) out port 1, </a:t>
            </a:r>
            <a:r>
              <a:rPr lang="it-IT" sz="1400" dirty="0" err="1"/>
              <a:t>priority</a:t>
            </a:r>
            <a:r>
              <a:rPr lang="it-IT" sz="1400" dirty="0"/>
              <a:t> 2 (default)</a:t>
            </a:r>
            <a:br>
              <a:rPr lang="it-IT" sz="1400" dirty="0"/>
            </a:br>
            <a:r>
              <a:rPr lang="it-IT" sz="1400" b="1" dirty="0"/>
              <a:t>POP MPLS </a:t>
            </a:r>
            <a:r>
              <a:rPr lang="it-IT" sz="1400" dirty="0"/>
              <a:t>(label=2) out port 1, </a:t>
            </a: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</p:txBody>
      </p:sp>
      <p:sp>
        <p:nvSpPr>
          <p:cNvPr id="16" name="Freccia in giù 15">
            <a:extLst>
              <a:ext uri="{FF2B5EF4-FFF2-40B4-BE49-F238E27FC236}">
                <a16:creationId xmlns:a16="http://schemas.microsoft.com/office/drawing/2014/main" id="{37BB9818-E60C-456E-B58F-51FFB3EF939A}"/>
              </a:ext>
            </a:extLst>
          </p:cNvPr>
          <p:cNvSpPr/>
          <p:nvPr/>
        </p:nvSpPr>
        <p:spPr>
          <a:xfrm rot="18292896">
            <a:off x="3456126" y="3462455"/>
            <a:ext cx="301491" cy="1473281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428DB669-9FDB-4C60-8496-66D40D257A6F}"/>
              </a:ext>
            </a:extLst>
          </p:cNvPr>
          <p:cNvCxnSpPr>
            <a:cxnSpLocks/>
          </p:cNvCxnSpPr>
          <p:nvPr/>
        </p:nvCxnSpPr>
        <p:spPr>
          <a:xfrm flipV="1">
            <a:off x="1163423" y="3317589"/>
            <a:ext cx="134077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60A27176-D575-455B-85EC-0306CE2123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38" y="2779789"/>
            <a:ext cx="910436" cy="910436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1FFC48D9-084C-436F-A3E2-4A4E7B2F7C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959" y="2862371"/>
            <a:ext cx="910436" cy="910436"/>
          </a:xfrm>
          <a:prstGeom prst="rect">
            <a:avLst/>
          </a:prstGeom>
        </p:spPr>
      </p:pic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06FE479B-F597-4497-9C76-BEDE1112BD1E}"/>
              </a:ext>
            </a:extLst>
          </p:cNvPr>
          <p:cNvCxnSpPr>
            <a:cxnSpLocks/>
          </p:cNvCxnSpPr>
          <p:nvPr/>
        </p:nvCxnSpPr>
        <p:spPr>
          <a:xfrm flipV="1">
            <a:off x="6916178" y="3429001"/>
            <a:ext cx="89958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D04E038-ABA3-4061-B3A9-D206452CCAFA}"/>
              </a:ext>
            </a:extLst>
          </p:cNvPr>
          <p:cNvSpPr txBox="1"/>
          <p:nvPr/>
        </p:nvSpPr>
        <p:spPr>
          <a:xfrm>
            <a:off x="3384768" y="1000760"/>
            <a:ext cx="2536736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on switch 3:</a:t>
            </a:r>
          </a:p>
          <a:p>
            <a:r>
              <a:rPr lang="it-IT" sz="1400" dirty="0"/>
              <a:t>In port 1 (label=1) =&gt; out port 2</a:t>
            </a:r>
          </a:p>
          <a:p>
            <a:r>
              <a:rPr lang="it-IT" sz="1400" dirty="0"/>
              <a:t>In port 2 (label=1) =&gt; out port 1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A0F5F56F-4B31-499A-B1FD-4E4F98B24D0B}"/>
              </a:ext>
            </a:extLst>
          </p:cNvPr>
          <p:cNvSpPr txBox="1"/>
          <p:nvPr/>
        </p:nvSpPr>
        <p:spPr>
          <a:xfrm>
            <a:off x="3476313" y="5148295"/>
            <a:ext cx="2536736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on switch 4:</a:t>
            </a:r>
          </a:p>
          <a:p>
            <a:r>
              <a:rPr lang="it-IT" sz="1400" dirty="0"/>
              <a:t>In port 1 (label=2) =&gt; out port 2</a:t>
            </a:r>
          </a:p>
          <a:p>
            <a:r>
              <a:rPr lang="it-IT" sz="1400" dirty="0"/>
              <a:t>In port 2 (label=2) =&gt; out port 1</a:t>
            </a:r>
          </a:p>
        </p:txBody>
      </p:sp>
    </p:spTree>
    <p:extLst>
      <p:ext uri="{BB962C8B-B14F-4D97-AF65-F5344CB8AC3E}">
        <p14:creationId xmlns:p14="http://schemas.microsoft.com/office/powerpoint/2010/main" val="2569163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3C2BFE-5CD5-41EF-A3C1-6D1399B74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Port </a:t>
            </a:r>
            <a:r>
              <a:rPr lang="it-IT" dirty="0" err="1"/>
              <a:t>detection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D2C4BB7-8D75-4D95-A174-4F853B7FB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8</a:t>
            </a:fld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A9A4052-780E-4479-BE1F-EEFB6B7CF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When</a:t>
            </a:r>
            <a:r>
              <a:rPr lang="it-IT" dirty="0"/>
              <a:t> a link </a:t>
            </a:r>
            <a:r>
              <a:rPr lang="it-IT" dirty="0" err="1"/>
              <a:t>goes</a:t>
            </a:r>
            <a:r>
              <a:rPr lang="it-IT" dirty="0"/>
              <a:t> up/down, the port status of the switches </a:t>
            </a:r>
            <a:r>
              <a:rPr lang="it-IT" dirty="0" err="1"/>
              <a:t>involved</a:t>
            </a:r>
            <a:r>
              <a:rPr lang="it-IT" dirty="0"/>
              <a:t> in the connection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change</a:t>
            </a:r>
            <a:r>
              <a:rPr lang="it-IT" dirty="0"/>
              <a:t> </a:t>
            </a:r>
            <a:r>
              <a:rPr lang="it-IT" dirty="0" err="1"/>
              <a:t>consequently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The switches </a:t>
            </a:r>
            <a:r>
              <a:rPr lang="it-IT" dirty="0" err="1"/>
              <a:t>notify</a:t>
            </a:r>
            <a:r>
              <a:rPr lang="it-IT" dirty="0"/>
              <a:t> the event to the controller with port status </a:t>
            </a:r>
            <a:r>
              <a:rPr lang="it-IT" dirty="0" err="1"/>
              <a:t>messages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   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013B509-B692-4C77-9078-A771E2FBD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96" y="3842237"/>
            <a:ext cx="8573206" cy="176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84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16F0FC-24F1-4F1E-8DC2-0669E62A4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Link down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7F111E1-3AD3-436C-9758-6ABED810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9</a:t>
            </a:fld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8DA3320-0617-4A7F-86D5-CBD5F8339594}"/>
              </a:ext>
            </a:extLst>
          </p:cNvPr>
          <p:cNvSpPr txBox="1"/>
          <p:nvPr/>
        </p:nvSpPr>
        <p:spPr>
          <a:xfrm>
            <a:off x="337069" y="5414467"/>
            <a:ext cx="8483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 dirty="0" err="1"/>
              <a:t>When</a:t>
            </a:r>
            <a:r>
              <a:rPr lang="it-IT" sz="2000" dirty="0"/>
              <a:t> a link </a:t>
            </a:r>
            <a:r>
              <a:rPr lang="it-IT" sz="2000" dirty="0" err="1"/>
              <a:t>goes</a:t>
            </a:r>
            <a:r>
              <a:rPr lang="it-IT" sz="2000" dirty="0"/>
              <a:t> down, the controller </a:t>
            </a:r>
            <a:r>
              <a:rPr lang="it-IT" sz="2000" dirty="0" err="1"/>
              <a:t>detects</a:t>
            </a:r>
            <a:r>
              <a:rPr lang="it-IT" sz="2000" dirty="0"/>
              <a:t> </a:t>
            </a:r>
            <a:r>
              <a:rPr lang="it-IT" sz="2000" dirty="0" err="1"/>
              <a:t>it</a:t>
            </a:r>
            <a:r>
              <a:rPr lang="it-IT" sz="2000" dirty="0"/>
              <a:t> and </a:t>
            </a:r>
            <a:r>
              <a:rPr lang="it-IT" sz="2000" dirty="0" err="1"/>
              <a:t>deletes</a:t>
            </a:r>
            <a:r>
              <a:rPr lang="it-IT" sz="2000" dirty="0"/>
              <a:t> the </a:t>
            </a:r>
            <a:r>
              <a:rPr lang="it-IT" sz="2000" dirty="0" err="1"/>
              <a:t>corresponding</a:t>
            </a:r>
            <a:r>
              <a:rPr lang="it-IT" sz="2000" dirty="0"/>
              <a:t> rules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 dirty="0" err="1"/>
              <a:t>Packets</a:t>
            </a:r>
            <a:r>
              <a:rPr lang="it-IT" sz="2000" dirty="0"/>
              <a:t> </a:t>
            </a:r>
            <a:r>
              <a:rPr lang="it-IT" sz="2000" dirty="0" err="1"/>
              <a:t>will</a:t>
            </a:r>
            <a:r>
              <a:rPr lang="it-IT" sz="2000" dirty="0"/>
              <a:t> be </a:t>
            </a:r>
            <a:r>
              <a:rPr lang="it-IT" sz="2000" dirty="0" err="1"/>
              <a:t>automatically</a:t>
            </a:r>
            <a:r>
              <a:rPr lang="it-IT" sz="2000" dirty="0"/>
              <a:t> </a:t>
            </a:r>
            <a:r>
              <a:rPr lang="it-IT" sz="2000" dirty="0" err="1"/>
              <a:t>routed</a:t>
            </a:r>
            <a:r>
              <a:rPr lang="it-IT" sz="2000" dirty="0"/>
              <a:t> on the backup </a:t>
            </a:r>
            <a:r>
              <a:rPr lang="it-IT" sz="2000" dirty="0" err="1"/>
              <a:t>path</a:t>
            </a:r>
            <a:r>
              <a:rPr lang="it-IT" sz="2000" dirty="0"/>
              <a:t> 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533AE011-1E32-439A-81AD-5BC7FF538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698" y="2261821"/>
            <a:ext cx="910436" cy="910436"/>
          </a:xfrm>
          <a:prstGeom prst="rect">
            <a:avLst/>
          </a:prstGeom>
        </p:spPr>
      </p:pic>
      <p:pic>
        <p:nvPicPr>
          <p:cNvPr id="20" name="Segnaposto contenuto 5">
            <a:extLst>
              <a:ext uri="{FF2B5EF4-FFF2-40B4-BE49-F238E27FC236}">
                <a16:creationId xmlns:a16="http://schemas.microsoft.com/office/drawing/2014/main" id="{3832CACB-779A-4B80-819F-FC1D7CD9CF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503" y="1234262"/>
            <a:ext cx="4297378" cy="3188378"/>
          </a:xfrm>
        </p:spPr>
      </p:pic>
      <p:sp>
        <p:nvSpPr>
          <p:cNvPr id="7" name="Freccia in giù 6">
            <a:extLst>
              <a:ext uri="{FF2B5EF4-FFF2-40B4-BE49-F238E27FC236}">
                <a16:creationId xmlns:a16="http://schemas.microsoft.com/office/drawing/2014/main" id="{F966DECB-5802-4EFF-B44E-8ABEF990574C}"/>
              </a:ext>
            </a:extLst>
          </p:cNvPr>
          <p:cNvSpPr/>
          <p:nvPr/>
        </p:nvSpPr>
        <p:spPr>
          <a:xfrm rot="18292896">
            <a:off x="3321884" y="2826334"/>
            <a:ext cx="301491" cy="1473281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in giù 7">
            <a:extLst>
              <a:ext uri="{FF2B5EF4-FFF2-40B4-BE49-F238E27FC236}">
                <a16:creationId xmlns:a16="http://schemas.microsoft.com/office/drawing/2014/main" id="{89DB1C7F-FFF0-44F1-B1E7-CB65C29678B8}"/>
              </a:ext>
            </a:extLst>
          </p:cNvPr>
          <p:cNvSpPr/>
          <p:nvPr/>
        </p:nvSpPr>
        <p:spPr>
          <a:xfrm rot="14061823">
            <a:off x="5329788" y="2833110"/>
            <a:ext cx="301491" cy="1473281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C63C24C7-9911-481F-B2E6-4C7EDECE8155}"/>
              </a:ext>
            </a:extLst>
          </p:cNvPr>
          <p:cNvCxnSpPr>
            <a:cxnSpLocks/>
          </p:cNvCxnSpPr>
          <p:nvPr/>
        </p:nvCxnSpPr>
        <p:spPr>
          <a:xfrm flipV="1">
            <a:off x="1310077" y="2784122"/>
            <a:ext cx="109549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90C6B91-1756-472F-94C1-5BE2B67E87AE}"/>
              </a:ext>
            </a:extLst>
          </p:cNvPr>
          <p:cNvSpPr txBox="1"/>
          <p:nvPr/>
        </p:nvSpPr>
        <p:spPr>
          <a:xfrm>
            <a:off x="72343" y="3235875"/>
            <a:ext cx="2536735" cy="116955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for switch 1:</a:t>
            </a:r>
          </a:p>
          <a:p>
            <a:r>
              <a:rPr lang="it-IT" sz="1400" b="1" dirty="0"/>
              <a:t>PUSH MPLS </a:t>
            </a:r>
            <a:r>
              <a:rPr lang="it-IT" sz="1400" dirty="0"/>
              <a:t>(label=2) out port 3,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1 (backup)</a:t>
            </a:r>
            <a:br>
              <a:rPr lang="it-IT" sz="1400" dirty="0"/>
            </a:br>
            <a:r>
              <a:rPr lang="it-IT" sz="1400" b="1" dirty="0"/>
              <a:t>POP MPLS</a:t>
            </a:r>
            <a:r>
              <a:rPr lang="it-IT" sz="1400" dirty="0"/>
              <a:t> (label=2) out port 1, </a:t>
            </a: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04D0C32-4E4D-4618-B3A6-4224CBEF3AB6}"/>
              </a:ext>
            </a:extLst>
          </p:cNvPr>
          <p:cNvSpPr txBox="1"/>
          <p:nvPr/>
        </p:nvSpPr>
        <p:spPr>
          <a:xfrm>
            <a:off x="6445753" y="3435574"/>
            <a:ext cx="2625905" cy="116955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for switch 2:</a:t>
            </a:r>
          </a:p>
          <a:p>
            <a:r>
              <a:rPr lang="it-IT" sz="1400" b="1" dirty="0"/>
              <a:t>PUSH MPLS </a:t>
            </a:r>
            <a:r>
              <a:rPr lang="it-IT" sz="1400" dirty="0"/>
              <a:t>(label=2) out port 3,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1 (backup)</a:t>
            </a:r>
            <a:br>
              <a:rPr lang="it-IT" sz="1400" dirty="0"/>
            </a:br>
            <a:r>
              <a:rPr lang="it-IT" sz="1400" b="1" dirty="0"/>
              <a:t>POP MPLS </a:t>
            </a:r>
            <a:r>
              <a:rPr lang="it-IT" sz="1400" dirty="0"/>
              <a:t>(label=2) out port 1, </a:t>
            </a: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8B0AAC26-48BC-461A-B178-5931DB3DA37A}"/>
              </a:ext>
            </a:extLst>
          </p:cNvPr>
          <p:cNvCxnSpPr>
            <a:cxnSpLocks/>
          </p:cNvCxnSpPr>
          <p:nvPr/>
        </p:nvCxnSpPr>
        <p:spPr>
          <a:xfrm>
            <a:off x="6445753" y="2828452"/>
            <a:ext cx="13257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Immagine 13">
            <a:extLst>
              <a:ext uri="{FF2B5EF4-FFF2-40B4-BE49-F238E27FC236}">
                <a16:creationId xmlns:a16="http://schemas.microsoft.com/office/drawing/2014/main" id="{993B325A-2047-4849-A157-EBF051BDF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84" y="2216626"/>
            <a:ext cx="910436" cy="910436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DAB7902-6620-4D06-AA77-E5739823E1DB}"/>
              </a:ext>
            </a:extLst>
          </p:cNvPr>
          <p:cNvSpPr txBox="1"/>
          <p:nvPr/>
        </p:nvSpPr>
        <p:spPr>
          <a:xfrm>
            <a:off x="3222495" y="4431632"/>
            <a:ext cx="2536736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on switch 4:</a:t>
            </a:r>
          </a:p>
          <a:p>
            <a:r>
              <a:rPr lang="it-IT" sz="1400" dirty="0"/>
              <a:t>In port 1 (label=2) =&gt; out port 2</a:t>
            </a:r>
          </a:p>
          <a:p>
            <a:r>
              <a:rPr lang="it-IT" sz="1400" dirty="0"/>
              <a:t>In port 2 (label=2) =&gt; out port 1</a:t>
            </a:r>
          </a:p>
        </p:txBody>
      </p:sp>
      <p:sp>
        <p:nvSpPr>
          <p:cNvPr id="25" name="Segno di moltiplicazione 24">
            <a:extLst>
              <a:ext uri="{FF2B5EF4-FFF2-40B4-BE49-F238E27FC236}">
                <a16:creationId xmlns:a16="http://schemas.microsoft.com/office/drawing/2014/main" id="{1E4E5870-F5B2-43EE-A7EF-EA9B6AEEBB4B}"/>
              </a:ext>
            </a:extLst>
          </p:cNvPr>
          <p:cNvSpPr/>
          <p:nvPr/>
        </p:nvSpPr>
        <p:spPr>
          <a:xfrm>
            <a:off x="3201890" y="1800002"/>
            <a:ext cx="772730" cy="66829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54598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</TotalTime>
  <Words>563</Words>
  <Application>Microsoft Office PowerPoint</Application>
  <PresentationFormat>Presentazione su schermo (4:3)</PresentationFormat>
  <Paragraphs>106</Paragraphs>
  <Slides>15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di Office</vt:lpstr>
      <vt:lpstr>Presentazione standard di PowerPoint</vt:lpstr>
      <vt:lpstr>Outline</vt:lpstr>
      <vt:lpstr>Introduction</vt:lpstr>
      <vt:lpstr>MPLS connection setup</vt:lpstr>
      <vt:lpstr>Packet in handler</vt:lpstr>
      <vt:lpstr>Rule installation</vt:lpstr>
      <vt:lpstr>Path configuration example </vt:lpstr>
      <vt:lpstr>Port detection</vt:lpstr>
      <vt:lpstr>Link down</vt:lpstr>
      <vt:lpstr>Link up</vt:lpstr>
      <vt:lpstr>Differences testbed-mininet simulator</vt:lpstr>
      <vt:lpstr>Statistics: rules installation time</vt:lpstr>
      <vt:lpstr>Statistics: path modification time</vt:lpstr>
      <vt:lpstr>Statistics: packet status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Sebastian Troia</dc:creator>
  <cp:lastModifiedBy>Giuseppe Leone</cp:lastModifiedBy>
  <cp:revision>96</cp:revision>
  <dcterms:created xsi:type="dcterms:W3CDTF">2017-04-26T15:16:09Z</dcterms:created>
  <dcterms:modified xsi:type="dcterms:W3CDTF">2019-09-04T12:38:26Z</dcterms:modified>
</cp:coreProperties>
</file>